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6.xml" ContentType="application/vnd.openxmlformats-officedocument.theme+xml"/>
  <Override PartName="/ppt/slideLayouts/slideLayout15.xml" ContentType="application/vnd.openxmlformats-officedocument.presentationml.slideLayout+xml"/>
  <Override PartName="/ppt/theme/theme7.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63" r:id="rId3"/>
    <p:sldMasterId id="2147483665" r:id="rId4"/>
    <p:sldMasterId id="2147483668" r:id="rId5"/>
    <p:sldMasterId id="2147483678" r:id="rId6"/>
    <p:sldMasterId id="2147483670" r:id="rId7"/>
    <p:sldMasterId id="2147483684" r:id="rId8"/>
    <p:sldMasterId id="2147483675" r:id="rId9"/>
    <p:sldMasterId id="2147483672" r:id="rId10"/>
  </p:sldMasterIdLst>
  <p:notesMasterIdLst>
    <p:notesMasterId r:id="rId47"/>
  </p:notesMasterIdLst>
  <p:handoutMasterIdLst>
    <p:handoutMasterId r:id="rId48"/>
  </p:handoutMasterIdLst>
  <p:sldIdLst>
    <p:sldId id="256" r:id="rId11"/>
    <p:sldId id="374" r:id="rId12"/>
    <p:sldId id="1486" r:id="rId13"/>
    <p:sldId id="1477" r:id="rId14"/>
    <p:sldId id="1484" r:id="rId15"/>
    <p:sldId id="1479" r:id="rId16"/>
    <p:sldId id="1480" r:id="rId17"/>
    <p:sldId id="1511" r:id="rId18"/>
    <p:sldId id="1512" r:id="rId19"/>
    <p:sldId id="1488" r:id="rId20"/>
    <p:sldId id="1513" r:id="rId21"/>
    <p:sldId id="1514" r:id="rId22"/>
    <p:sldId id="1491" r:id="rId23"/>
    <p:sldId id="1492" r:id="rId24"/>
    <p:sldId id="1516" r:id="rId25"/>
    <p:sldId id="1517" r:id="rId26"/>
    <p:sldId id="1495" r:id="rId27"/>
    <p:sldId id="1515" r:id="rId28"/>
    <p:sldId id="1519" r:id="rId29"/>
    <p:sldId id="1520" r:id="rId30"/>
    <p:sldId id="1499" r:id="rId31"/>
    <p:sldId id="1500" r:id="rId32"/>
    <p:sldId id="1501" r:id="rId33"/>
    <p:sldId id="1502" r:id="rId34"/>
    <p:sldId id="1503" r:id="rId35"/>
    <p:sldId id="1504" r:id="rId36"/>
    <p:sldId id="1521" r:id="rId37"/>
    <p:sldId id="1522" r:id="rId38"/>
    <p:sldId id="1505" r:id="rId39"/>
    <p:sldId id="1523" r:id="rId40"/>
    <p:sldId id="1506" r:id="rId41"/>
    <p:sldId id="1507" r:id="rId42"/>
    <p:sldId id="1490" r:id="rId43"/>
    <p:sldId id="1435" r:id="rId44"/>
    <p:sldId id="1400" r:id="rId45"/>
    <p:sldId id="1524" r:id="rId4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D2"/>
    <a:srgbClr val="AE1221"/>
    <a:srgbClr val="006600"/>
    <a:srgbClr val="4E519E"/>
    <a:srgbClr val="E3F0FA"/>
    <a:srgbClr val="446FB0"/>
    <a:srgbClr val="404380"/>
    <a:srgbClr val="A64F23"/>
    <a:srgbClr val="EAEAF4"/>
    <a:srgbClr val="EFD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78384" autoAdjust="0"/>
  </p:normalViewPr>
  <p:slideViewPr>
    <p:cSldViewPr>
      <p:cViewPr varScale="1">
        <p:scale>
          <a:sx n="93" d="100"/>
          <a:sy n="93" d="100"/>
        </p:scale>
        <p:origin x="1446" y="90"/>
      </p:cViewPr>
      <p:guideLst>
        <p:guide orient="horz" pos="2160"/>
        <p:guide pos="3840"/>
      </p:guideLst>
    </p:cSldViewPr>
  </p:slideViewPr>
  <p:outlineViewPr>
    <p:cViewPr>
      <p:scale>
        <a:sx n="33" d="100"/>
        <a:sy n="33" d="100"/>
      </p:scale>
      <p:origin x="0" y="2958"/>
    </p:cViewPr>
  </p:outlineViewPr>
  <p:notesTextViewPr>
    <p:cViewPr>
      <p:scale>
        <a:sx n="125" d="100"/>
        <a:sy n="125" d="100"/>
      </p:scale>
      <p:origin x="0" y="0"/>
    </p:cViewPr>
  </p:notesTextViewPr>
  <p:sorterViewPr>
    <p:cViewPr>
      <p:scale>
        <a:sx n="140" d="100"/>
        <a:sy n="140" d="100"/>
      </p:scale>
      <p:origin x="0" y="0"/>
    </p:cViewPr>
  </p:sorterViewPr>
  <p:notesViewPr>
    <p:cSldViewPr>
      <p:cViewPr>
        <p:scale>
          <a:sx n="60" d="100"/>
          <a:sy n="60" d="100"/>
        </p:scale>
        <p:origin x="4216" y="121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6.xml"/><Relationship Id="rId29" Type="http://schemas.openxmlformats.org/officeDocument/2006/relationships/slide" Target="slides/slide19.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handoutMaster" Target="handoutMasters/handoutMaster1.xml"/><Relationship Id="rId8" Type="http://schemas.openxmlformats.org/officeDocument/2006/relationships/slideMaster" Target="slideMasters/slideMaster8.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20" Type="http://schemas.openxmlformats.org/officeDocument/2006/relationships/slide" Target="slides/slide10.xml"/><Relationship Id="rId41" Type="http://schemas.openxmlformats.org/officeDocument/2006/relationships/slide" Target="slides/slide31.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fld id="{9CBA0846-EC1A-40DB-8F81-96AE9A64BBB3}" type="datetimeFigureOut">
              <a:rPr lang="en-US" smtClean="0"/>
              <a:t>9/22/2022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C3CE0DA8-8A21-4DAB-8D09-F8325147C991}" type="slidenum">
              <a:rPr lang="en-US" smtClean="0"/>
              <a:t>‹#›</a:t>
            </a:fld>
            <a:endParaRPr lang="en-US"/>
          </a:p>
        </p:txBody>
      </p:sp>
    </p:spTree>
    <p:extLst>
      <p:ext uri="{BB962C8B-B14F-4D97-AF65-F5344CB8AC3E}">
        <p14:creationId xmlns:p14="http://schemas.microsoft.com/office/powerpoint/2010/main" val="4026689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EF5DD168-A957-4784-9C8A-5438585B9AF9}" type="datetimeFigureOut">
              <a:rPr lang="en-US" smtClean="0"/>
              <a:t>9/22/2022</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2CAF6792-DBE1-4461-97FA-F85A7B48814E}" type="slidenum">
              <a:rPr lang="en-US" smtClean="0"/>
              <a:t>‹#›</a:t>
            </a:fld>
            <a:endParaRPr lang="en-US"/>
          </a:p>
        </p:txBody>
      </p:sp>
    </p:spTree>
    <p:extLst>
      <p:ext uri="{BB962C8B-B14F-4D97-AF65-F5344CB8AC3E}">
        <p14:creationId xmlns:p14="http://schemas.microsoft.com/office/powerpoint/2010/main" val="281579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a:xfrm>
            <a:off x="731520" y="4560570"/>
            <a:ext cx="6177280" cy="4320540"/>
          </a:xfrm>
        </p:spPr>
        <p:txBody>
          <a:bodyPr/>
          <a:lstStyle/>
          <a:p>
            <a:pPr eaLnBrk="1" hangingPunct="1"/>
            <a:r>
              <a:rPr lang="en-US" i="1" dirty="0"/>
              <a:t>Please ask your students in advance to bring calculators to class.  </a:t>
            </a:r>
            <a:r>
              <a:rPr lang="en-US" dirty="0"/>
              <a:t>This PowerPoint chapter includes simple in-class exercises that lead students to see for themselves the gains from trade arising from comparative advantage.  </a:t>
            </a:r>
          </a:p>
          <a:p>
            <a:pPr eaLnBrk="1" hangingPunct="1"/>
            <a:endParaRPr lang="en-US" dirty="0"/>
          </a:p>
          <a:p>
            <a:pPr eaLnBrk="1" hangingPunct="1"/>
            <a:r>
              <a:rPr lang="en-US" dirty="0"/>
              <a:t>This PowerPoint chapter covers the same topics as Chapter 3 in the textbook (comparative and absolute advantage, the gains from trade), but using a different example and a different approach that is likely to benefit your students.  The textbook presents these topics using an example involving two individual producers (the farmer and the rancher).  After the example, the textbook states that its lessons apply to countries as well as individual producers.  This PowerPoint presentation takes the opposite approach, illustrating the concepts with an example involving two countries, and then states that the lessons apply to individuals as well as countries.  Seeing the analysis both ways, and seeing a different example in class than in the textbook, will help students better learn these concepts.  </a:t>
            </a:r>
          </a:p>
          <a:p>
            <a:pPr eaLnBrk="1" hangingPunct="1"/>
            <a:endParaRPr lang="en-US" dirty="0"/>
          </a:p>
          <a:p>
            <a:pPr eaLnBrk="1" hangingPunct="1"/>
            <a:r>
              <a:rPr lang="en-US" dirty="0"/>
              <a:t>The example in this PowerPoint chapter builds on the PPF example introduced in the Chapter 2 PowerPoint.  (It is not essential to cover the Chapter 2 PowerPoint before this one, though.)  </a:t>
            </a:r>
          </a:p>
          <a:p>
            <a:pPr eaLnBrk="1" hangingPunct="1"/>
            <a:endParaRPr lang="en-US" dirty="0"/>
          </a:p>
          <a:p>
            <a:pPr eaLnBrk="1" hangingPunct="1"/>
            <a:r>
              <a:rPr lang="en-US" dirty="0"/>
              <a:t>This PowerPoint omits “Should Naomi Osaka Mow Her Own Lawn?” from the textbook.  It’s a great example of comparative advantage, but it does not introduce any new concepts, and students can easily understand it on their own. </a:t>
            </a:r>
          </a:p>
          <a:p>
            <a:pPr eaLnBrk="1" hangingPunct="1"/>
            <a:endParaRPr lang="en-US" dirty="0"/>
          </a:p>
          <a:p>
            <a:pPr eaLnBrk="1" hangingPunct="1">
              <a:lnSpc>
                <a:spcPct val="90000"/>
              </a:lnSpc>
              <a:spcBef>
                <a:spcPct val="0"/>
              </a:spcBef>
            </a:pPr>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1</a:t>
            </a:fld>
            <a:endParaRPr lang="en-US" dirty="0"/>
          </a:p>
        </p:txBody>
      </p:sp>
    </p:spTree>
    <p:extLst>
      <p:ext uri="{BB962C8B-B14F-4D97-AF65-F5344CB8AC3E}">
        <p14:creationId xmlns:p14="http://schemas.microsoft.com/office/powerpoint/2010/main" val="4088678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For the second part of the trade example, allow your students to try and build the PPF. Japan has fewer labor hours than the U.S. and requires more labor hours than U.S. to produce each good. </a:t>
            </a:r>
          </a:p>
          <a:p>
            <a:pPr eaLnBrk="1" hangingPunct="1"/>
            <a:endParaRPr lang="en-US" sz="1200" dirty="0"/>
          </a:p>
          <a:p>
            <a:pPr eaLnBrk="1" hangingPunct="1"/>
            <a:r>
              <a:rPr lang="en-US" sz="1200" dirty="0"/>
              <a:t>Using this information to draw Japan’s PPF requires a calculator (or the ability to do long division).  </a:t>
            </a:r>
          </a:p>
          <a:p>
            <a:pPr eaLnBrk="1" hangingPunct="1"/>
            <a:endParaRPr lang="en-US" sz="1200" dirty="0"/>
          </a:p>
          <a:p>
            <a:pPr eaLnBrk="1" hangingPunct="1"/>
            <a:r>
              <a:rPr lang="en-US" sz="1200" dirty="0"/>
              <a:t>If you create the student handouts and make them available to your students, they can draw their PPF on the axes provided on the following slide.  </a:t>
            </a:r>
          </a:p>
          <a:p>
            <a:pPr eaLnBrk="1" hangingPunct="1"/>
            <a:endParaRPr lang="en-US" sz="1200" dirty="0"/>
          </a:p>
          <a:p>
            <a:pPr eaLnBrk="1" hangingPunct="1"/>
            <a:r>
              <a:rPr lang="en-US" sz="1200" dirty="0"/>
              <a:t>This activity should take only three minutes of class time.  It’s good practice and review for students and helps break up the lecture. </a:t>
            </a:r>
          </a:p>
          <a:p>
            <a:pPr eaLnBrk="1" hangingPunct="1"/>
            <a:endParaRPr lang="en-US" sz="1200" dirty="0"/>
          </a:p>
          <a:p>
            <a:pPr marL="285750" indent="-285750" eaLnBrk="1" hangingPunct="1">
              <a:buFontTx/>
              <a:buChar char="-"/>
            </a:pPr>
            <a:r>
              <a:rPr lang="en-US" sz="1200" dirty="0"/>
              <a:t>Using all resources to produce only</a:t>
            </a:r>
            <a:r>
              <a:rPr lang="en-US" sz="1200" baseline="0" dirty="0"/>
              <a:t> airplanes: 30,000/625 = 48 airplanes (the vertical-axis intercept)</a:t>
            </a:r>
          </a:p>
          <a:p>
            <a:pPr marL="285750" indent="-285750" eaLnBrk="1" hangingPunct="1">
              <a:buFontTx/>
              <a:buChar char="-"/>
            </a:pPr>
            <a:r>
              <a:rPr lang="en-US" sz="1200" baseline="0" dirty="0"/>
              <a:t>Using all resources to produce only soybeans: 30,000/25 = 1,200 tons of soybeans (the horizontal-axis intercept)</a:t>
            </a:r>
          </a:p>
          <a:p>
            <a:pPr marL="285750" indent="-285750" eaLnBrk="1" hangingPunct="1">
              <a:buFontTx/>
              <a:buChar char="-"/>
            </a:pPr>
            <a:r>
              <a:rPr lang="en-US" sz="1200" baseline="0" dirty="0"/>
              <a:t>Using half of resources for airplanes, the other half for soybeans: 24 airplanes and 600 tons of soybeans</a:t>
            </a:r>
            <a:endParaRPr lang="en-US" sz="1200" dirty="0"/>
          </a:p>
          <a:p>
            <a:endParaRPr lang="en-US" sz="1200" dirty="0"/>
          </a:p>
          <a:p>
            <a:endParaRPr lang="en-US" sz="1100" dirty="0"/>
          </a:p>
        </p:txBody>
      </p:sp>
      <p:sp>
        <p:nvSpPr>
          <p:cNvPr id="4" name="Slide Number Placeholder 3"/>
          <p:cNvSpPr>
            <a:spLocks noGrp="1"/>
          </p:cNvSpPr>
          <p:nvPr>
            <p:ph type="sldNum" sz="quarter" idx="10"/>
          </p:nvPr>
        </p:nvSpPr>
        <p:spPr/>
        <p:txBody>
          <a:bodyPr/>
          <a:lstStyle/>
          <a:p>
            <a:fld id="{2CAF6792-DBE1-4461-97FA-F85A7B48814E}" type="slidenum">
              <a:rPr lang="en-US" smtClean="0"/>
              <a:t>10</a:t>
            </a:fld>
            <a:endParaRPr lang="en-US"/>
          </a:p>
        </p:txBody>
      </p:sp>
    </p:spTree>
    <p:extLst>
      <p:ext uri="{BB962C8B-B14F-4D97-AF65-F5344CB8AC3E}">
        <p14:creationId xmlns:p14="http://schemas.microsoft.com/office/powerpoint/2010/main" val="1458752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Using all resources available</a:t>
            </a:r>
            <a:r>
              <a:rPr lang="en-US" baseline="0" dirty="0"/>
              <a:t> to produce only airplanes (the y-intercept): 30,000/625 = 48 airplanes.</a:t>
            </a:r>
          </a:p>
          <a:p>
            <a:r>
              <a:rPr lang="en-US" dirty="0"/>
              <a:t>Using all resources available</a:t>
            </a:r>
            <a:r>
              <a:rPr lang="en-US" baseline="0" dirty="0"/>
              <a:t> to produce only soybeans (the x-intercept): 30,000/25 = 1,200 tons of soybeans.</a:t>
            </a:r>
          </a:p>
          <a:p>
            <a:r>
              <a:rPr lang="en-US" baseline="0" dirty="0"/>
              <a:t>If you want, you can build the table with labor hours and production for Japan (similar to the way we build for the U.S.). In the next slide we choose the half-and-half point for Japan.</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11</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indent="0" eaLnBrk="1" hangingPunct="1">
              <a:buFontTx/>
              <a:buNone/>
            </a:pPr>
            <a:r>
              <a:rPr lang="en-US" sz="1200" baseline="0" dirty="0"/>
              <a:t>The consumption point is: using half of resources for airplanes, the other half for soybeans</a:t>
            </a:r>
          </a:p>
          <a:p>
            <a:pPr marL="285750" indent="-285750" eaLnBrk="1" hangingPunct="1">
              <a:buFontTx/>
              <a:buChar char="-"/>
            </a:pPr>
            <a:r>
              <a:rPr lang="en-US" sz="1200" dirty="0"/>
              <a:t>Using half of resources to produce a</a:t>
            </a:r>
            <a:r>
              <a:rPr lang="en-US" sz="1200" baseline="0" dirty="0"/>
              <a:t>irplanes: 15,000/625 = 24 airplanes</a:t>
            </a:r>
          </a:p>
          <a:p>
            <a:pPr marL="285750" indent="-285750" eaLnBrk="1" hangingPunct="1">
              <a:buFontTx/>
              <a:buChar char="-"/>
            </a:pPr>
            <a:r>
              <a:rPr lang="en-US" sz="1200" baseline="0" dirty="0"/>
              <a:t>Using the other half of resources to produce soybeans: 15,000/25 = 600 tons of soybeans  </a:t>
            </a:r>
          </a:p>
          <a:p>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Point C</a:t>
            </a:r>
            <a:r>
              <a:rPr lang="en-US" baseline="-25000" dirty="0"/>
              <a:t>1</a:t>
            </a:r>
            <a:r>
              <a:rPr lang="en-US" dirty="0"/>
              <a:t> </a:t>
            </a:r>
            <a:r>
              <a:rPr lang="en-US" baseline="-25000" dirty="0"/>
              <a:t>Japan</a:t>
            </a:r>
            <a:r>
              <a:rPr lang="en-US" dirty="0"/>
              <a:t> is the production and consumption point without trade for Japan.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12</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13</a:t>
            </a:fld>
            <a:endParaRPr lang="en-US"/>
          </a:p>
        </p:txBody>
      </p:sp>
    </p:spTree>
    <p:extLst>
      <p:ext uri="{BB962C8B-B14F-4D97-AF65-F5344CB8AC3E}">
        <p14:creationId xmlns:p14="http://schemas.microsoft.com/office/powerpoint/2010/main" val="3718899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So far, you have established how much of each good is produced and consumed by each country (we chose the mid-point on their</a:t>
            </a:r>
            <a:r>
              <a:rPr lang="en-US" sz="1200" baseline="0" dirty="0"/>
              <a:t> PPF</a:t>
            </a:r>
            <a:r>
              <a:rPr lang="en-US" sz="1200" dirty="0"/>
              <a:t>). Now, we have to see if trade can help improve consumption in each country. So, what if a country decides to produce more of one good? </a:t>
            </a:r>
          </a:p>
          <a:p>
            <a:pPr eaLnBrk="1" hangingPunct="1"/>
            <a:endParaRPr lang="en-US" sz="1200" dirty="0"/>
          </a:p>
          <a:p>
            <a:pPr eaLnBrk="1" hangingPunct="1"/>
            <a:r>
              <a:rPr lang="en-US" sz="1200" dirty="0"/>
              <a:t>Give your students a few minutes to solve these problems before showing the answers on the next slides.  This will break up the lecture, get the students involved, and give them practice with “word problems.”  </a:t>
            </a:r>
          </a:p>
          <a:p>
            <a:pPr eaLnBrk="1" hangingPunct="1"/>
            <a:endParaRPr lang="en-US" sz="1200" dirty="0"/>
          </a:p>
          <a:p>
            <a:pPr eaLnBrk="1" hangingPunct="1"/>
            <a:r>
              <a:rPr lang="en-US" sz="1200" dirty="0"/>
              <a:t>It is not necessary that all students finish both problems before moving on.  It’s fine if most finish the first, and a few finish the second.  However, the second problem is easy for most students.  </a:t>
            </a:r>
          </a:p>
          <a:p>
            <a:pPr eaLnBrk="1" hangingPunct="1"/>
            <a:endParaRPr lang="en-US" sz="1200" dirty="0"/>
          </a:p>
          <a:p>
            <a:pPr eaLnBrk="1" hangingPunct="1"/>
            <a:r>
              <a:rPr lang="en-US" sz="1200" dirty="0"/>
              <a:t>Note that most students will need a calculator to solve the first problem.</a:t>
            </a:r>
          </a:p>
          <a:p>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14</a:t>
            </a:fld>
            <a:endParaRPr lang="en-US"/>
          </a:p>
        </p:txBody>
      </p:sp>
    </p:spTree>
    <p:extLst>
      <p:ext uri="{BB962C8B-B14F-4D97-AF65-F5344CB8AC3E}">
        <p14:creationId xmlns:p14="http://schemas.microsoft.com/office/powerpoint/2010/main" val="1458752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altLang="en-US" sz="1200" u="sng" dirty="0">
                <a:solidFill>
                  <a:srgbClr val="002060"/>
                </a:solidFill>
              </a:rPr>
              <a:t>The U.S. economy </a:t>
            </a:r>
            <a:r>
              <a:rPr lang="en-US" altLang="en-US" sz="1200" dirty="0">
                <a:solidFill>
                  <a:srgbClr val="002060"/>
                </a:solidFill>
              </a:rPr>
              <a:t>has 50,000 labor hours per month available for production. </a:t>
            </a:r>
            <a:r>
              <a:rPr lang="en-US" altLang="en-US" sz="1200" dirty="0"/>
              <a:t>To produce 1 airplane requires 500 labor hours. To produce 1 ton of soybeans requires 10 labor hours</a:t>
            </a:r>
          </a:p>
          <a:p>
            <a:pPr lvl="1"/>
            <a:endParaRPr lang="en-US" alt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Point C</a:t>
            </a:r>
            <a:r>
              <a:rPr lang="en-US" sz="1200" baseline="-25000" dirty="0"/>
              <a:t>1</a:t>
            </a:r>
            <a:r>
              <a:rPr lang="en-US" sz="1200" dirty="0"/>
              <a:t> </a:t>
            </a:r>
            <a:r>
              <a:rPr lang="en-US" sz="1200" baseline="-25000" dirty="0"/>
              <a:t>US</a:t>
            </a:r>
            <a:r>
              <a:rPr lang="en-US" sz="1200" dirty="0"/>
              <a:t> is the production and consumption point without trade for the U.S. we found in Example 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Point P</a:t>
            </a:r>
            <a:r>
              <a:rPr lang="en-US" sz="1200" baseline="-25000" dirty="0"/>
              <a:t>2</a:t>
            </a:r>
            <a:r>
              <a:rPr lang="en-US" sz="1200" dirty="0"/>
              <a:t> </a:t>
            </a:r>
            <a:r>
              <a:rPr lang="en-US" sz="1200" baseline="-25000" dirty="0"/>
              <a:t>US</a:t>
            </a:r>
            <a:r>
              <a:rPr lang="en-US" sz="1200" dirty="0"/>
              <a:t> is the production point for the U.S. when they decide to produce more soybeans so they can trade.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15</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altLang="en-US" sz="1200" u="sng" dirty="0">
                <a:solidFill>
                  <a:srgbClr val="002060"/>
                </a:solidFill>
              </a:rPr>
              <a:t>Japan </a:t>
            </a:r>
            <a:r>
              <a:rPr lang="en-US" altLang="en-US" sz="1200" dirty="0">
                <a:solidFill>
                  <a:srgbClr val="002060"/>
                </a:solidFill>
              </a:rPr>
              <a:t>has 30,000 labor hours per month available for production. </a:t>
            </a:r>
            <a:r>
              <a:rPr lang="en-US" altLang="en-US" sz="1200" dirty="0"/>
              <a:t>To produce 1 airplane requires 625 labor hours. To produce 1 ton of soybeans requires 25 labor hours.</a:t>
            </a:r>
          </a:p>
          <a:p>
            <a:pPr lvl="1"/>
            <a:endParaRPr lang="en-US" alt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Point P</a:t>
            </a:r>
            <a:r>
              <a:rPr lang="en-US" sz="1200" baseline="-25000" dirty="0"/>
              <a:t>2 Japan</a:t>
            </a:r>
            <a:r>
              <a:rPr lang="en-US" sz="1200" dirty="0"/>
              <a:t> is the production point for Japan when they can trade. Just because Japan does not produce any</a:t>
            </a:r>
            <a:r>
              <a:rPr lang="en-US" sz="1200" baseline="0" dirty="0"/>
              <a:t> soybeans doesn’t mean the Japanese consumers will not be able to consume any soybeans! Once Japan trades, the Japanese consumers will be able to enjoy soybeans and airplanes. </a:t>
            </a:r>
            <a:endParaRPr lang="en-US" sz="1200"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16</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These terms are so basic that many instructors skip this slide.  </a:t>
            </a:r>
          </a:p>
          <a:p>
            <a:pPr eaLnBrk="1" hangingPunct="1"/>
            <a:endParaRPr lang="en-US" sz="1200" dirty="0"/>
          </a:p>
          <a:p>
            <a:pPr eaLnBrk="1" hangingPunct="1"/>
            <a:r>
              <a:rPr lang="en-US" sz="1200" dirty="0"/>
              <a:t>There’s a subtle point that you might want to mention, or that your students might ask about (especially if tourism is an important part of your local economy):  </a:t>
            </a:r>
          </a:p>
          <a:p>
            <a:pPr eaLnBrk="1" hangingPunct="1"/>
            <a:endParaRPr lang="en-US" sz="1200" dirty="0"/>
          </a:p>
          <a:p>
            <a:pPr eaLnBrk="1" hangingPunct="1"/>
            <a:r>
              <a:rPr lang="en-US" sz="1200" dirty="0"/>
              <a:t>Someone from Germany or South Korea visits Las Vegas and spends $200 on a pair of tickets to a show.  How should we classify this and other expenditures by foreign tourists on lodging and entertainment while they are vacationing here? </a:t>
            </a:r>
          </a:p>
          <a:p>
            <a:pPr eaLnBrk="1" hangingPunct="1"/>
            <a:endParaRPr lang="en-US" sz="1200" dirty="0"/>
          </a:p>
          <a:p>
            <a:pPr eaLnBrk="1" hangingPunct="1"/>
            <a:r>
              <a:rPr lang="en-US" sz="1200" dirty="0"/>
              <a:t>Answer:  We count it in U.S. exports.  It doesn’t matter that the service was consumed here.  What matters is that it was produced here but sold to a foreign buyer.  </a:t>
            </a:r>
          </a:p>
          <a:p>
            <a:pPr eaLnBrk="1" hangingPunct="1"/>
            <a:endParaRPr lang="en-US" sz="1200" dirty="0"/>
          </a:p>
          <a:p>
            <a:pPr eaLnBrk="1" hangingPunct="1"/>
            <a:r>
              <a:rPr lang="en-US" sz="1200" dirty="0"/>
              <a:t>Hence, a more precise definition of exports would be goods and serviced produced here and purchased by foreign buyers.  This stricter definition of exports doesn’t care whether the good or service was consumed in the buyer’s home country or in the exporting country.  </a:t>
            </a:r>
          </a:p>
          <a:p>
            <a:pPr eaLnBrk="1" hangingPunct="1"/>
            <a:endParaRPr lang="en-US" sz="1200" dirty="0"/>
          </a:p>
          <a:p>
            <a:pPr eaLnBrk="1" hangingPunct="1"/>
            <a:r>
              <a:rPr lang="en-US" sz="1200" dirty="0"/>
              <a:t>Similarly, a stricter and more precise definition of imports would include purchases by domestic residents of goods and services produced abroad—including entertainment and lodging services that tourists from the U.S. consume in the foreign countries they visit.  </a:t>
            </a:r>
          </a:p>
          <a:p>
            <a:endParaRPr lang="en-US" sz="1100" dirty="0"/>
          </a:p>
        </p:txBody>
      </p:sp>
      <p:sp>
        <p:nvSpPr>
          <p:cNvPr id="4" name="Slide Number Placeholder 3"/>
          <p:cNvSpPr>
            <a:spLocks noGrp="1"/>
          </p:cNvSpPr>
          <p:nvPr>
            <p:ph type="sldNum" sz="quarter" idx="10"/>
          </p:nvPr>
        </p:nvSpPr>
        <p:spPr/>
        <p:txBody>
          <a:bodyPr/>
          <a:lstStyle/>
          <a:p>
            <a:fld id="{2CAF6792-DBE1-4461-97FA-F85A7B48814E}" type="slidenum">
              <a:rPr lang="en-US" smtClean="0"/>
              <a:t>17</a:t>
            </a:fld>
            <a:endParaRPr lang="en-US"/>
          </a:p>
        </p:txBody>
      </p:sp>
    </p:spTree>
    <p:extLst>
      <p:ext uri="{BB962C8B-B14F-4D97-AF65-F5344CB8AC3E}">
        <p14:creationId xmlns:p14="http://schemas.microsoft.com/office/powerpoint/2010/main" val="4078295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lnSpc>
                <a:spcPct val="105000"/>
              </a:lnSpc>
              <a:defRPr/>
            </a:pPr>
            <a:r>
              <a:rPr lang="en-US" sz="1300" dirty="0"/>
              <a:t>Some students need help figuring out that consumption of a good is the difference between the amount produced and the amount exported.</a:t>
            </a:r>
          </a:p>
          <a:p>
            <a:pPr defTabSz="966612">
              <a:lnSpc>
                <a:spcPct val="105000"/>
              </a:lnSpc>
              <a:defRPr/>
            </a:pPr>
            <a:endParaRPr lang="en-US" sz="1300" dirty="0"/>
          </a:p>
          <a:p>
            <a:pPr defTabSz="966612">
              <a:lnSpc>
                <a:spcPct val="105000"/>
              </a:lnSpc>
              <a:defRPr/>
            </a:pPr>
            <a:r>
              <a:rPr lang="en-US" sz="1300" baseline="0" dirty="0"/>
              <a:t>Note that US exports of 880 tons of soybeans become imports for Japan. And US imports of 22 airplanes are Japan's exports. </a:t>
            </a:r>
            <a:endParaRPr lang="en-US" sz="1300" dirty="0"/>
          </a:p>
          <a:p>
            <a:pPr defTabSz="966612">
              <a:lnSpc>
                <a:spcPct val="105000"/>
              </a:lnSpc>
              <a:defRPr/>
            </a:pPr>
            <a:endParaRPr lang="en-US" sz="1300" dirty="0"/>
          </a:p>
          <a:p>
            <a:pPr defTabSz="966612">
              <a:lnSpc>
                <a:spcPct val="105000"/>
              </a:lnSpc>
              <a:defRPr/>
            </a:pPr>
            <a:r>
              <a:rPr lang="en-US" sz="1300" dirty="0"/>
              <a:t>The price</a:t>
            </a:r>
            <a:r>
              <a:rPr lang="en-US" sz="1300" baseline="0" dirty="0"/>
              <a:t> of trade of 1 airplane for 40 tons of soybeans will be explained later on (after we calculate the opportunity costs of producing airplanes in each country, the price of trade will be between those opportunity cost). For now, we just want to prove that by trading with others, both countries benefit.</a:t>
            </a:r>
          </a:p>
          <a:p>
            <a:pPr defTabSz="966612">
              <a:lnSpc>
                <a:spcPct val="105000"/>
              </a:lnSpc>
              <a:defRPr/>
            </a:pPr>
            <a:endParaRPr lang="en-US" sz="1300" baseline="0" dirty="0"/>
          </a:p>
          <a:p>
            <a:pPr defTabSz="966612">
              <a:lnSpc>
                <a:spcPct val="105000"/>
              </a:lnSpc>
              <a:defRPr/>
            </a:pPr>
            <a:r>
              <a:rPr lang="en-US" sz="1300" baseline="0" dirty="0"/>
              <a:t>Why trade 22 airplanes? So that both countries will be made better off  when compared to no trade situation (from Example 1 and Active Learning 1).  </a:t>
            </a:r>
            <a:endParaRPr lang="en-US" sz="1300" dirty="0"/>
          </a:p>
        </p:txBody>
      </p:sp>
      <p:sp>
        <p:nvSpPr>
          <p:cNvPr id="4" name="Slide Number Placeholder 3"/>
          <p:cNvSpPr>
            <a:spLocks noGrp="1"/>
          </p:cNvSpPr>
          <p:nvPr>
            <p:ph type="sldNum" sz="quarter" idx="10"/>
          </p:nvPr>
        </p:nvSpPr>
        <p:spPr/>
        <p:txBody>
          <a:bodyPr/>
          <a:lstStyle/>
          <a:p>
            <a:fld id="{2CAF6792-DBE1-4461-97FA-F85A7B48814E}" type="slidenum">
              <a:rPr lang="en-US" smtClean="0"/>
              <a:t>18</a:t>
            </a:fld>
            <a:endParaRPr lang="en-US"/>
          </a:p>
        </p:txBody>
      </p:sp>
    </p:spTree>
    <p:extLst>
      <p:ext uri="{BB962C8B-B14F-4D97-AF65-F5344CB8AC3E}">
        <p14:creationId xmlns:p14="http://schemas.microsoft.com/office/powerpoint/2010/main" val="1458752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Point C</a:t>
            </a:r>
            <a:r>
              <a:rPr lang="en-US" baseline="-25000" dirty="0"/>
              <a:t>1 US</a:t>
            </a:r>
            <a:r>
              <a:rPr lang="en-US" dirty="0"/>
              <a:t> is the production and consumption point without trade for the U.S. (developed in Example 1)</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Point P</a:t>
            </a:r>
            <a:r>
              <a:rPr lang="en-US" baseline="-25000" dirty="0"/>
              <a:t>2 US</a:t>
            </a:r>
            <a:r>
              <a:rPr lang="en-US" dirty="0"/>
              <a:t> is the production point for the U.S. when they can trade (developed in Active Learning 2A).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We are building Point C</a:t>
            </a:r>
            <a:r>
              <a:rPr lang="en-US" baseline="-25000" dirty="0"/>
              <a:t>2 US</a:t>
            </a:r>
            <a:r>
              <a:rPr lang="en-US" baseline="0" dirty="0"/>
              <a:t> which is the consumption for the US after the trade (exports 880 tons of soybeans and imports 22 airplanes). </a:t>
            </a:r>
            <a:r>
              <a:rPr lang="en-US" dirty="0"/>
              <a:t>Notice that the consumption point is above the PPF.  Without trade, it would not be possible to consume this combination of the two goods!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eaLnBrk="1" hangingPunct="1"/>
            <a:r>
              <a:rPr lang="en-US" dirty="0"/>
              <a:t>Trade untethers consumption from production.  In a sense, international trade is like technological progress:  it allows society to produce quantities of goods that would otherwise not be possible.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19</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Here are the main sections in this chapter: </a:t>
            </a:r>
          </a:p>
          <a:p>
            <a:pPr marL="228600" indent="-228600">
              <a:buAutoNum type="arabicPeriod"/>
            </a:pPr>
            <a:r>
              <a:rPr lang="en-US" dirty="0"/>
              <a:t>A parable for the modern</a:t>
            </a:r>
            <a:r>
              <a:rPr lang="en-US" baseline="0" dirty="0"/>
              <a:t> economy</a:t>
            </a:r>
          </a:p>
          <a:p>
            <a:pPr marL="228600" indent="-228600">
              <a:buAutoNum type="arabicPeriod"/>
            </a:pPr>
            <a:r>
              <a:rPr lang="en-US" dirty="0"/>
              <a:t>Comparative advantage</a:t>
            </a:r>
          </a:p>
          <a:p>
            <a:pPr marL="228600" indent="-228600">
              <a:buAutoNum type="arabicPeriod"/>
            </a:pPr>
            <a:r>
              <a:rPr lang="en-US" dirty="0"/>
              <a:t>Applications of comparative advantage</a:t>
            </a:r>
          </a:p>
          <a:p>
            <a:pPr marL="228600" indent="-228600">
              <a:buAutoNum type="arabicPeriod"/>
            </a:pPr>
            <a:r>
              <a:rPr lang="en-US" baseline="0" dirty="0"/>
              <a:t>Conclusion</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a:t>
            </a:fld>
            <a:endParaRPr lang="en-US" dirty="0"/>
          </a:p>
        </p:txBody>
      </p:sp>
    </p:spTree>
    <p:extLst>
      <p:ext uri="{BB962C8B-B14F-4D97-AF65-F5344CB8AC3E}">
        <p14:creationId xmlns:p14="http://schemas.microsoft.com/office/powerpoint/2010/main" val="1362360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Point C</a:t>
            </a:r>
            <a:r>
              <a:rPr lang="en-US" baseline="-25000" dirty="0"/>
              <a:t>2</a:t>
            </a:r>
            <a:r>
              <a:rPr lang="en-US" dirty="0"/>
              <a:t> is the production and consumption point without trade for Japan from Active Learning 1.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Point P</a:t>
            </a:r>
            <a:r>
              <a:rPr lang="en-US" baseline="-25000" dirty="0"/>
              <a:t>2 Japan</a:t>
            </a:r>
            <a:r>
              <a:rPr lang="en-US" dirty="0"/>
              <a:t> is the production point for Japan when they can trade (developed in Active Learning 2B).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We are building Point C</a:t>
            </a:r>
            <a:r>
              <a:rPr lang="en-US" baseline="-25000" dirty="0"/>
              <a:t>2 Japan</a:t>
            </a:r>
            <a:r>
              <a:rPr lang="en-US" baseline="0" dirty="0"/>
              <a:t> which is the consumption for Japan after the trade (exports 22 airplanes and imports 880 tons of soybeans). Note that is it outside the PPF, so a point Japan cannot produce with the available resources. </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20</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dirty="0"/>
              <a:t>These tables summarize the gains from trade for both countries. </a:t>
            </a:r>
          </a:p>
          <a:p>
            <a:endParaRPr lang="en-US" dirty="0"/>
          </a:p>
          <a:p>
            <a:r>
              <a:rPr lang="en-US" dirty="0"/>
              <a:t>“Consumption without trade” are the C</a:t>
            </a:r>
            <a:r>
              <a:rPr lang="en-US" baseline="-25000" dirty="0"/>
              <a:t>1</a:t>
            </a:r>
            <a:r>
              <a:rPr lang="en-US" baseline="0" dirty="0"/>
              <a:t> points we found in Example 1 and Active Learning 1 (each country uses half of the resources to produce one good and the other half to produce the other good). The “Consumption with trade” are the </a:t>
            </a:r>
            <a:r>
              <a:rPr lang="en-US" dirty="0"/>
              <a:t>C</a:t>
            </a:r>
            <a:r>
              <a:rPr lang="en-US" baseline="-25000" dirty="0"/>
              <a:t>2</a:t>
            </a:r>
            <a:r>
              <a:rPr lang="en-US" baseline="0" dirty="0"/>
              <a:t> points we calculated in Active Learning 3B. </a:t>
            </a:r>
          </a:p>
          <a:p>
            <a:endParaRPr lang="en-US" baseline="0" dirty="0"/>
          </a:p>
          <a:p>
            <a:r>
              <a:rPr lang="en-US" b="1" i="1" baseline="0" dirty="0" err="1"/>
              <a:t>Tah</a:t>
            </a:r>
            <a:r>
              <a:rPr lang="en-US" b="1" i="1" baseline="0" dirty="0"/>
              <a:t>-dah! Magic! </a:t>
            </a:r>
            <a:r>
              <a:rPr lang="en-US" baseline="0" dirty="0"/>
              <a:t>Without using additional resources or technology, these two countries are now able to consume more than they can produce (the consumption points C</a:t>
            </a:r>
            <a:r>
              <a:rPr lang="en-US" baseline="-25000" dirty="0"/>
              <a:t>2</a:t>
            </a:r>
            <a:r>
              <a:rPr lang="en-US" baseline="0" dirty="0"/>
              <a:t> are outside their PPF). Is it magic? Nah, just proof that free trade (due to specialization according to comparative advantage) indeed makes trade partners better off. </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21</a:t>
            </a:fld>
            <a:endParaRPr lang="en-US"/>
          </a:p>
        </p:txBody>
      </p:sp>
    </p:spTree>
    <p:extLst>
      <p:ext uri="{BB962C8B-B14F-4D97-AF65-F5344CB8AC3E}">
        <p14:creationId xmlns:p14="http://schemas.microsoft.com/office/powerpoint/2010/main" val="2488649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altLang="en-US" sz="1200" u="none" dirty="0">
                <a:solidFill>
                  <a:srgbClr val="002060"/>
                </a:solidFill>
              </a:rPr>
              <a:t>We</a:t>
            </a:r>
            <a:r>
              <a:rPr lang="en-US" altLang="en-US" sz="1200" u="none" baseline="0" dirty="0">
                <a:solidFill>
                  <a:srgbClr val="002060"/>
                </a:solidFill>
              </a:rPr>
              <a:t> are now explaining why and how Japan decided to produce only airplanes, and the U.S. decided to produce mostly soybeans. </a:t>
            </a:r>
          </a:p>
          <a:p>
            <a:endParaRPr lang="en-US" altLang="en-US" sz="1200" u="none" baseline="0" dirty="0">
              <a:solidFill>
                <a:srgbClr val="002060"/>
              </a:solidFill>
            </a:endParaRPr>
          </a:p>
          <a:p>
            <a:r>
              <a:rPr lang="en-US" altLang="en-US" sz="1200" u="none" baseline="0" dirty="0">
                <a:solidFill>
                  <a:srgbClr val="002060"/>
                </a:solidFill>
              </a:rPr>
              <a:t>The initial problem was: </a:t>
            </a:r>
            <a:endParaRPr lang="en-US" altLang="en-US" sz="1200" u="none" dirty="0">
              <a:solidFill>
                <a:srgbClr val="002060"/>
              </a:solidFill>
            </a:endParaRPr>
          </a:p>
          <a:p>
            <a:r>
              <a:rPr lang="en-US" altLang="en-US" sz="1200" u="sng" dirty="0">
                <a:solidFill>
                  <a:srgbClr val="002060"/>
                </a:solidFill>
              </a:rPr>
              <a:t>The U.S. economy </a:t>
            </a:r>
            <a:r>
              <a:rPr lang="en-US" altLang="en-US" sz="1200" dirty="0">
                <a:solidFill>
                  <a:srgbClr val="002060"/>
                </a:solidFill>
              </a:rPr>
              <a:t>has 50,000 labor hours per month available for production; </a:t>
            </a:r>
            <a:r>
              <a:rPr lang="en-US" altLang="en-US" sz="1200" dirty="0"/>
              <a:t>To produce 1 airplane requires 500 labor hours; To produce 1 ton of soybeans requires 10 labor hours</a:t>
            </a:r>
          </a:p>
          <a:p>
            <a:r>
              <a:rPr lang="en-US" altLang="en-US" sz="1200" u="sng" dirty="0">
                <a:solidFill>
                  <a:srgbClr val="002060"/>
                </a:solidFill>
              </a:rPr>
              <a:t>Japan </a:t>
            </a:r>
            <a:r>
              <a:rPr lang="en-US" altLang="en-US" sz="1200" dirty="0">
                <a:solidFill>
                  <a:srgbClr val="002060"/>
                </a:solidFill>
              </a:rPr>
              <a:t>has 30,000 labor hours per month available for production; </a:t>
            </a:r>
            <a:r>
              <a:rPr lang="en-US" altLang="en-US" sz="1200" dirty="0"/>
              <a:t>To produce 1 airplane requires 625 labor hours; To produce 1 ton of soybeans requires 25 labor hours</a:t>
            </a:r>
          </a:p>
          <a:p>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22</a:t>
            </a:fld>
            <a:endParaRPr lang="en-US"/>
          </a:p>
        </p:txBody>
      </p:sp>
    </p:spTree>
    <p:extLst>
      <p:ext uri="{BB962C8B-B14F-4D97-AF65-F5344CB8AC3E}">
        <p14:creationId xmlns:p14="http://schemas.microsoft.com/office/powerpoint/2010/main" val="24771056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23</a:t>
            </a:fld>
            <a:endParaRPr lang="en-US"/>
          </a:p>
        </p:txBody>
      </p:sp>
    </p:spTree>
    <p:extLst>
      <p:ext uri="{BB962C8B-B14F-4D97-AF65-F5344CB8AC3E}">
        <p14:creationId xmlns:p14="http://schemas.microsoft.com/office/powerpoint/2010/main" val="7549641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lvl="0" eaLnBrk="1" hangingPunct="1"/>
            <a:r>
              <a:rPr lang="en-US" dirty="0"/>
              <a:t>Opportunity cost = Whatever must be given up to obtain some item.</a:t>
            </a:r>
            <a:r>
              <a:rPr lang="en-US" baseline="0" dirty="0"/>
              <a:t> It</a:t>
            </a:r>
            <a:r>
              <a:rPr lang="en-US" dirty="0"/>
              <a:t> measures the trade-off between the two goods that each producer faces. </a:t>
            </a:r>
          </a:p>
          <a:p>
            <a:pPr lvl="0" eaLnBrk="1" hangingPunct="1"/>
            <a:r>
              <a:rPr lang="en-US" dirty="0"/>
              <a:t>For example: to produce 1 more airplane, how many tons of soybeans does</a:t>
            </a:r>
            <a:r>
              <a:rPr lang="en-US" baseline="0" dirty="0"/>
              <a:t> Japan has to give up? </a:t>
            </a:r>
            <a:endParaRPr lang="en-US"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24</a:t>
            </a:fld>
            <a:endParaRPr lang="en-US"/>
          </a:p>
        </p:txBody>
      </p:sp>
    </p:spTree>
    <p:extLst>
      <p:ext uri="{BB962C8B-B14F-4D97-AF65-F5344CB8AC3E}">
        <p14:creationId xmlns:p14="http://schemas.microsoft.com/office/powerpoint/2010/main" val="3873649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25</a:t>
            </a:fld>
            <a:endParaRPr lang="en-US"/>
          </a:p>
        </p:txBody>
      </p:sp>
    </p:spTree>
    <p:extLst>
      <p:ext uri="{BB962C8B-B14F-4D97-AF65-F5344CB8AC3E}">
        <p14:creationId xmlns:p14="http://schemas.microsoft.com/office/powerpoint/2010/main" val="1428986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altLang="en-US" dirty="0"/>
              <a:t>Again,</a:t>
            </a:r>
            <a:r>
              <a:rPr lang="en-US" altLang="en-US" baseline="0" dirty="0"/>
              <a:t> we are using the information from Example 1 and Active Learning 1 to figure out which country has comparative advantage in the production of which good. </a:t>
            </a:r>
          </a:p>
          <a:p>
            <a:pPr defTabSz="966612">
              <a:defRPr/>
            </a:pPr>
            <a:endParaRPr lang="en-US" altLang="en-US" baseline="0" dirty="0"/>
          </a:p>
          <a:p>
            <a:pPr defTabSz="966612">
              <a:defRPr/>
            </a:pPr>
            <a:endParaRPr lang="en-US" alt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26</a:t>
            </a:fld>
            <a:endParaRPr lang="en-US"/>
          </a:p>
        </p:txBody>
      </p:sp>
    </p:spTree>
    <p:extLst>
      <p:ext uri="{BB962C8B-B14F-4D97-AF65-F5344CB8AC3E}">
        <p14:creationId xmlns:p14="http://schemas.microsoft.com/office/powerpoint/2010/main" val="36326238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altLang="en-US" sz="1200" dirty="0"/>
              <a:t>For the U.S. the opportunity cost of producing 1 ton of soybeans = how many</a:t>
            </a:r>
            <a:r>
              <a:rPr lang="en-US" altLang="en-US" sz="1200" baseline="0" dirty="0"/>
              <a:t> airplanes could have been produced if the resources used to produce soybeans would be used to produce airplanes. So, the U.S. produces 1 ton of soybeans using 10 labor hours, but using the 10 labor hours would have produced 10 / 500 = 0.02 airplanes.</a:t>
            </a:r>
          </a:p>
          <a:p>
            <a:endParaRPr lang="en-US" altLang="en-US" sz="1200" baseline="0" dirty="0"/>
          </a:p>
          <a:p>
            <a:r>
              <a:rPr lang="en-US" altLang="en-US" sz="1200" baseline="0" dirty="0"/>
              <a:t>Similarly, calculations for Japan are:</a:t>
            </a:r>
          </a:p>
          <a:p>
            <a:pPr marL="171450" indent="-171450">
              <a:buFontTx/>
              <a:buChar char="-"/>
            </a:pPr>
            <a:r>
              <a:rPr lang="en-US" altLang="en-US" sz="1200" baseline="0" dirty="0"/>
              <a:t>Opportunity cost of producing 1 airplane = 625/25 = 25 tons of soybeans</a:t>
            </a:r>
          </a:p>
          <a:p>
            <a:pPr marL="171450" indent="-171450">
              <a:buFontTx/>
              <a:buChar char="-"/>
            </a:pPr>
            <a:r>
              <a:rPr lang="en-US" altLang="en-US" sz="1200" baseline="0" dirty="0"/>
              <a:t>Opportunity cost of producing 1 ton of soybeans = 25/625 = 0.04 airplanes</a:t>
            </a:r>
          </a:p>
          <a:p>
            <a:pPr marL="171450" indent="-171450">
              <a:buFontTx/>
              <a:buChar char="-"/>
            </a:pPr>
            <a:endParaRPr lang="en-US" alt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1" i="1" dirty="0"/>
              <a:t>Note: </a:t>
            </a:r>
            <a:r>
              <a:rPr lang="en-US" altLang="en-US" sz="1200" b="1" i="1" dirty="0">
                <a:solidFill>
                  <a:srgbClr val="C00000"/>
                </a:solidFill>
              </a:rPr>
              <a:t>For one producer,</a:t>
            </a:r>
            <a:r>
              <a:rPr lang="en-US" altLang="en-US" sz="1200" b="1" i="1" baseline="0" dirty="0">
                <a:solidFill>
                  <a:srgbClr val="C00000"/>
                </a:solidFill>
              </a:rPr>
              <a:t> the o</a:t>
            </a:r>
            <a:r>
              <a:rPr lang="en-US" altLang="en-US" sz="1200" b="1" i="1" dirty="0">
                <a:solidFill>
                  <a:srgbClr val="C00000"/>
                </a:solidFill>
              </a:rPr>
              <a:t>pportunity cost of producing one good is the inverse of the opportunity cost of producing the other good</a:t>
            </a:r>
            <a:r>
              <a:rPr lang="en-US" altLang="en-US" sz="1200" dirty="0">
                <a:solidFill>
                  <a:srgbClr val="C00000"/>
                </a:solidFill>
              </a:rPr>
              <a:t>.</a:t>
            </a:r>
            <a:r>
              <a:rPr lang="en-US" altLang="en-US" sz="1200" dirty="0"/>
              <a:t> So, if the U.S. opportunity cost of 1 airplane = 50 tons of soybeans, then the opportunity</a:t>
            </a:r>
            <a:r>
              <a:rPr lang="en-US" altLang="en-US" sz="1200" baseline="0" dirty="0"/>
              <a:t> cost of 1 ton of soybeans is 1/50 = 0.02 airplanes.</a:t>
            </a:r>
            <a:endParaRPr lang="en-US" altLang="en-US" sz="1200" dirty="0"/>
          </a:p>
          <a:p>
            <a:pPr marL="171450" indent="-171450">
              <a:buFontTx/>
              <a:buChar char="-"/>
            </a:pPr>
            <a:endParaRPr lang="en-US" alt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27</a:t>
            </a:fld>
            <a:endParaRPr lang="en-US"/>
          </a:p>
        </p:txBody>
      </p:sp>
    </p:spTree>
    <p:extLst>
      <p:ext uri="{BB962C8B-B14F-4D97-AF65-F5344CB8AC3E}">
        <p14:creationId xmlns:p14="http://schemas.microsoft.com/office/powerpoint/2010/main" val="36326238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altLang="en-US" sz="1200" dirty="0"/>
              <a:t>The table condensed the information we calculated on the preceding slide. </a:t>
            </a:r>
          </a:p>
          <a:p>
            <a:pPr defTabSz="966612">
              <a:defRPr/>
            </a:pPr>
            <a:endParaRPr lang="en-US" altLang="en-US" sz="1200" dirty="0"/>
          </a:p>
          <a:p>
            <a:pPr defTabSz="966612">
              <a:defRPr/>
            </a:pPr>
            <a:r>
              <a:rPr lang="en-US" altLang="en-US" sz="1200" dirty="0"/>
              <a:t>Lesson:  Absolute advantage is not necessary for comparative advantage! (The U.S. had absolute advantage in the production of both goods because the U.S. uses fewer resources to produce</a:t>
            </a:r>
            <a:r>
              <a:rPr lang="en-US" altLang="en-US" sz="1200" baseline="0" dirty="0"/>
              <a:t> each good.)</a:t>
            </a:r>
            <a:endParaRPr lang="en-US" altLang="en-US" sz="1200" dirty="0"/>
          </a:p>
          <a:p>
            <a:endParaRPr lang="en-US" altLang="en-US" sz="1200" dirty="0"/>
          </a:p>
          <a:p>
            <a:r>
              <a:rPr lang="en-US" altLang="en-US" sz="1200" dirty="0"/>
              <a:t>A few things worth mentioning: </a:t>
            </a:r>
          </a:p>
          <a:p>
            <a:pPr marL="171450" indent="-171450">
              <a:buFont typeface="Arial" panose="020B0604020202020204" pitchFamily="34" charset="0"/>
              <a:buChar char="•"/>
            </a:pPr>
            <a:r>
              <a:rPr lang="en-US" altLang="en-US" sz="1200" dirty="0"/>
              <a:t>One person: Can have absolute advantage in both goods, but </a:t>
            </a:r>
            <a:r>
              <a:rPr lang="en-US" altLang="en-US" sz="1200" u="sng" dirty="0"/>
              <a:t>cannot have comparative advantage in both goods </a:t>
            </a:r>
          </a:p>
          <a:p>
            <a:pPr marL="171450" indent="-171450">
              <a:buFont typeface="Arial" panose="020B0604020202020204" pitchFamily="34" charset="0"/>
              <a:buChar char="•"/>
            </a:pPr>
            <a:r>
              <a:rPr lang="en-US" altLang="en-US" sz="1200" dirty="0"/>
              <a:t>For different opportunity costs:  One person has comparative advantage in one good, but the other person has comparative advantage in the other good.</a:t>
            </a:r>
          </a:p>
          <a:p>
            <a:endParaRPr lang="en-US" altLang="en-US" sz="1200" dirty="0"/>
          </a:p>
          <a:p>
            <a:endParaRPr lang="en-US" altLang="en-US" sz="1200" dirty="0"/>
          </a:p>
          <a:p>
            <a:endParaRPr lang="en-US" alt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28</a:t>
            </a:fld>
            <a:endParaRPr lang="en-US"/>
          </a:p>
        </p:txBody>
      </p:sp>
    </p:spTree>
    <p:extLst>
      <p:ext uri="{BB962C8B-B14F-4D97-AF65-F5344CB8AC3E}">
        <p14:creationId xmlns:p14="http://schemas.microsoft.com/office/powerpoint/2010/main" val="36326238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66612">
              <a:defRPr/>
            </a:pPr>
            <a:r>
              <a:rPr lang="en-US" dirty="0"/>
              <a:t>The same applies to individual producers (like Farmer Frank and Rancher Ruby in the textbook ) who benefit by specializing in different goods and trading with each other.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29</a:t>
            </a:fld>
            <a:endParaRPr lang="en-US"/>
          </a:p>
        </p:txBody>
      </p:sp>
    </p:spTree>
    <p:extLst>
      <p:ext uri="{BB962C8B-B14F-4D97-AF65-F5344CB8AC3E}">
        <p14:creationId xmlns:p14="http://schemas.microsoft.com/office/powerpoint/2010/main" val="1218523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The “Ask the Experts” feature provides the opportunity for class discussion. </a:t>
            </a:r>
          </a:p>
          <a:p>
            <a:r>
              <a:rPr lang="en-US" dirty="0"/>
              <a:t>After showing the statement, you can ask your students to choose one of the options: agree, disagree, or uncertain. You can collect their answers in a variety of ways: show of hands, ballot, clicker system, etc. If time permits, you can allow students to group and discuss some of the reasons they chose their answer. </a:t>
            </a:r>
          </a:p>
          <a:p>
            <a:r>
              <a:rPr lang="en-US" dirty="0"/>
              <a:t>Ask the students to share with the class their reasons. Their answers will vary. </a:t>
            </a:r>
          </a:p>
          <a:p>
            <a:endParaRPr lang="en-US" dirty="0"/>
          </a:p>
          <a:p>
            <a:r>
              <a:rPr lang="en-US" dirty="0"/>
              <a:t>There is one more “Ask the experts” feature</a:t>
            </a:r>
            <a:r>
              <a:rPr lang="en-US" baseline="0" dirty="0"/>
              <a:t> at the end of the chapter—it is a continuation of this one.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3</a:t>
            </a:fld>
            <a:endParaRPr lang="en-US"/>
          </a:p>
        </p:txBody>
      </p:sp>
    </p:spTree>
    <p:extLst>
      <p:ext uri="{BB962C8B-B14F-4D97-AF65-F5344CB8AC3E}">
        <p14:creationId xmlns:p14="http://schemas.microsoft.com/office/powerpoint/2010/main" val="31039158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dirty="0"/>
              <a:t>The price of trade (how much soybeans a country “pays” for one airplane): Must lie between the two opportunity costs.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 Active Learning 3: Why trade 22 airplanes for 880 tons of soybeans? Because</a:t>
            </a:r>
            <a:r>
              <a:rPr lang="en-US" sz="1200" baseline="0" dirty="0"/>
              <a:t> it makes the terms of trade 1 airplane for 40 tons of soybeans, and that is &gt; 25 and &lt; 50.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Remember, we established that Japan has comparative advantage in airplanes and the U.S. has comparative advantage in soybeans. So, Japan will want to sell airplanes and the U.S. wants to buy them.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The price of trade 1 airplane for 40 tons of soybeans is advantageous for both countries: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aseline="0" dirty="0"/>
              <a:t>For Japan, because Japan produces 1 airplane at a cost of 25 tons of soybeans (Japan’s opportunity cost of 1 airplane), then sell said airplane to the U.S. for 40 tons of soybeans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baseline="0" dirty="0"/>
              <a:t>For the U.S., because U.S. is better off purchasing 1 airplane from Japan for 40 tons of soybeans instead of producing their own airplanes but at a cost of 50 tons of soybeans (U.S.’s opportunity cost of 1 airplane).</a:t>
            </a:r>
            <a:endParaRPr lang="en-US" sz="1200"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30</a:t>
            </a:fld>
            <a:endParaRPr lang="en-US"/>
          </a:p>
        </p:txBody>
      </p:sp>
    </p:spTree>
    <p:extLst>
      <p:ext uri="{BB962C8B-B14F-4D97-AF65-F5344CB8AC3E}">
        <p14:creationId xmlns:p14="http://schemas.microsoft.com/office/powerpoint/2010/main" val="22390946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While</a:t>
            </a:r>
            <a:r>
              <a:rPr lang="en-US" sz="1200" baseline="0" dirty="0"/>
              <a:t> all the previous Examples and Active Learning exercises referred to “Our example” with Japan and the U.S. producing soybeans and airplanes, this Active Learning is a new one (new countries, new production, and new PPF). </a:t>
            </a:r>
          </a:p>
          <a:p>
            <a:pPr eaLnBrk="1" hangingPunct="1"/>
            <a:endParaRPr lang="en-US" sz="1200" dirty="0"/>
          </a:p>
          <a:p>
            <a:pPr eaLnBrk="1" hangingPunct="1"/>
            <a:r>
              <a:rPr lang="en-US" sz="1200" dirty="0"/>
              <a:t>Allow a few minutes for students to work on this problem.  Ask for volunteers to share their answers.  </a:t>
            </a:r>
          </a:p>
          <a:p>
            <a:pPr eaLnBrk="1" hangingPunct="1"/>
            <a:endParaRPr lang="en-US" sz="1200" dirty="0"/>
          </a:p>
          <a:p>
            <a:pPr eaLnBrk="1" hangingPunct="1"/>
            <a:r>
              <a:rPr lang="en-US" sz="1200" dirty="0"/>
              <a:t>Variation:  Before asking for volunteers, instruct students to compare their answers with their neighbors.  Not everyone will volunteer to explain their answer to the class, but everyone will at least get to explain his or her answer to a classmate. </a:t>
            </a:r>
          </a:p>
          <a:p>
            <a:endParaRPr lang="en-US" sz="1200" dirty="0"/>
          </a:p>
        </p:txBody>
      </p:sp>
      <p:sp>
        <p:nvSpPr>
          <p:cNvPr id="4" name="Slide Number Placeholder 3"/>
          <p:cNvSpPr>
            <a:spLocks noGrp="1"/>
          </p:cNvSpPr>
          <p:nvPr>
            <p:ph type="sldNum" sz="quarter" idx="10"/>
          </p:nvPr>
        </p:nvSpPr>
        <p:spPr/>
        <p:txBody>
          <a:bodyPr/>
          <a:lstStyle/>
          <a:p>
            <a:fld id="{2CAF6792-DBE1-4461-97FA-F85A7B48814E}" type="slidenum">
              <a:rPr lang="en-US" smtClean="0"/>
              <a:t>31</a:t>
            </a:fld>
            <a:endParaRPr lang="en-US"/>
          </a:p>
        </p:txBody>
      </p:sp>
    </p:spTree>
    <p:extLst>
      <p:ext uri="{BB962C8B-B14F-4D97-AF65-F5344CB8AC3E}">
        <p14:creationId xmlns:p14="http://schemas.microsoft.com/office/powerpoint/2010/main" val="14587520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lvl="0"/>
            <a:r>
              <a:rPr lang="en-US" sz="1200" dirty="0"/>
              <a:t>Argentina’s opportunity cost of wine is 2 lb. coffee. (The 4 labor-hours required to produce a bottle of wine could instead produce 2 lb. coffee.)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Brazil’s opportunity cost of wine is 5 lb. coffee. (The 5 labor-hours required to produce a bottle of wine could instead produce 5 lb. coffee.)</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2800" dirty="0"/>
          </a:p>
          <a:p>
            <a:pPr lvl="1"/>
            <a:endParaRPr lang="en-US" sz="2800"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32</a:t>
            </a:fld>
            <a:endParaRPr lang="en-US"/>
          </a:p>
        </p:txBody>
      </p:sp>
    </p:spTree>
    <p:extLst>
      <p:ext uri="{BB962C8B-B14F-4D97-AF65-F5344CB8AC3E}">
        <p14:creationId xmlns:p14="http://schemas.microsoft.com/office/powerpoint/2010/main" val="3245542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sz="1200" dirty="0"/>
              <a:t>The “Ask the Experts” feature provides the opportunity for class discussion. </a:t>
            </a:r>
          </a:p>
          <a:p>
            <a:r>
              <a:rPr lang="en-US" sz="1200" dirty="0"/>
              <a:t>After showing the statement, you can ask your students to choose one of the options: agree, disagree, or uncertain. You can collect their answers in a variety of ways: show of hands, ballot, clicker system, etc. If time permits, you can allow students to group and discuss some of the reasons they chose their answer. </a:t>
            </a:r>
          </a:p>
          <a:p>
            <a:r>
              <a:rPr lang="en-US" sz="1200" dirty="0"/>
              <a:t>Ask the students to share with the class their reasons. Their answers will vary.</a:t>
            </a:r>
          </a:p>
          <a:p>
            <a:endParaRPr lang="en-US" sz="1200" dirty="0"/>
          </a:p>
          <a:p>
            <a:r>
              <a:rPr lang="en-US" sz="1200" dirty="0"/>
              <a:t>The first ‘Ask the experts’ was 100% of economists agree that trade with China makes </a:t>
            </a:r>
            <a:r>
              <a:rPr lang="en-US" sz="1200" u="sng" dirty="0"/>
              <a:t>most </a:t>
            </a:r>
            <a:r>
              <a:rPr lang="en-US" sz="1200" dirty="0"/>
              <a:t>Americans better off. Yet, we acknowledge free trade creates winners and losers, yet the gains for the winners will exceed the loses for the losers. </a:t>
            </a:r>
          </a:p>
          <a:p>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2CAF6792-DBE1-4461-97FA-F85A7B48814E}" type="slidenum">
              <a:rPr lang="en-US" smtClean="0"/>
              <a:t>33</a:t>
            </a:fld>
            <a:endParaRPr lang="en-US"/>
          </a:p>
        </p:txBody>
      </p:sp>
    </p:spTree>
    <p:extLst>
      <p:ext uri="{BB962C8B-B14F-4D97-AF65-F5344CB8AC3E}">
        <p14:creationId xmlns:p14="http://schemas.microsoft.com/office/powerpoint/2010/main" val="8593286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defTabSz="948507"/>
            <a:r>
              <a:rPr lang="en-US" dirty="0"/>
              <a:t>Suggestion:</a:t>
            </a:r>
            <a:r>
              <a:rPr lang="en-US" baseline="0" dirty="0"/>
              <a:t> For the Think-Pair-Share activities, if time allows, allow students to work in small groups for 5-10 minutes. Then allow student groups to share with other groups or with the entire class</a:t>
            </a:r>
            <a:r>
              <a:rPr lang="en-US" dirty="0"/>
              <a:t>.  Or, you can treat the Think-Pair-Share activity</a:t>
            </a:r>
            <a:r>
              <a:rPr lang="en-US" baseline="0" dirty="0"/>
              <a:t> as an open-to-all in class discussion.</a:t>
            </a:r>
          </a:p>
          <a:p>
            <a:pPr defTabSz="948507"/>
            <a:endParaRPr lang="en-US" baseline="0" dirty="0"/>
          </a:p>
          <a:p>
            <a:r>
              <a:rPr lang="en-US" dirty="0">
                <a:solidFill>
                  <a:srgbClr val="002060"/>
                </a:solidFill>
              </a:rPr>
              <a:t>Discussion points: [ There are articles discussing the 2018 tariffs on steel (25%) and aluminum (10%) as well as the ease out of those tariffs in 2020-2022, so your students may be familiar already with the effects of the tariffs]</a:t>
            </a:r>
          </a:p>
          <a:p>
            <a:endParaRPr lang="en-US" dirty="0">
              <a:solidFill>
                <a:srgbClr val="002060"/>
              </a:solidFill>
            </a:endParaRPr>
          </a:p>
          <a:p>
            <a:r>
              <a:rPr lang="en-US" dirty="0">
                <a:solidFill>
                  <a:srgbClr val="002060"/>
                </a:solidFill>
              </a:rPr>
              <a:t>The</a:t>
            </a:r>
            <a:r>
              <a:rPr lang="en-US" baseline="0" dirty="0">
                <a:solidFill>
                  <a:srgbClr val="002060"/>
                </a:solidFill>
              </a:rPr>
              <a:t> tariff on steel will prompt an increase in the domestic production of steel, but also an increase in price. While that will be great for the steel producing industry, it will negatively impact consumers, and industrial consumers of steel. (more about restricting imports in Chapter 9 Application: International trade)</a:t>
            </a:r>
            <a:endParaRPr lang="en-US" dirty="0">
              <a:solidFill>
                <a:srgbClr val="002060"/>
              </a:solidFill>
            </a:endParaRPr>
          </a:p>
          <a:p>
            <a:r>
              <a:rPr lang="en-US" sz="1200" kern="1200" dirty="0">
                <a:solidFill>
                  <a:schemeClr val="tx1"/>
                </a:solidFill>
                <a:effectLst/>
                <a:latin typeface="+mn-lt"/>
                <a:ea typeface="+mn-ea"/>
                <a:cs typeface="+mn-cs"/>
              </a:rPr>
              <a:t>A. No. If we import steel, it is because the op­portunity cost of producing steel elsewhere is lower than in the United States. Limiting the steel imports decreases the gains from trade (from comparative advantage).</a:t>
            </a:r>
          </a:p>
          <a:p>
            <a:r>
              <a:rPr lang="en-US" sz="1200" kern="1200" dirty="0">
                <a:solidFill>
                  <a:schemeClr val="tx1"/>
                </a:solidFill>
                <a:effectLst/>
                <a:latin typeface="+mn-lt"/>
                <a:ea typeface="+mn-ea"/>
                <a:cs typeface="+mn-cs"/>
              </a:rPr>
              <a:t>B. Yes. Those associated with the domestic steel industry: stockholders of domestic steel pro­ducers and steelworkers. </a:t>
            </a:r>
          </a:p>
          <a:p>
            <a:pPr marL="0" indent="0">
              <a:buNone/>
            </a:pPr>
            <a:r>
              <a:rPr lang="en-US" sz="1200" kern="1200" dirty="0">
                <a:solidFill>
                  <a:schemeClr val="tx1"/>
                </a:solidFill>
                <a:effectLst/>
                <a:latin typeface="+mn-lt"/>
                <a:ea typeface="+mn-ea"/>
                <a:cs typeface="+mn-cs"/>
              </a:rPr>
              <a:t>C. No. When we reduce restrictions on imports, the country gains from the increased trade but individuals in the affected domestic industry may lose.</a:t>
            </a:r>
          </a:p>
          <a:p>
            <a:pPr marL="0" indent="0">
              <a:buNone/>
            </a:pP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2CAF6792-DBE1-4461-97FA-F85A7B48814E}" type="slidenum">
              <a:rPr lang="en-US" smtClean="0"/>
              <a:t>34</a:t>
            </a:fld>
            <a:endParaRPr lang="en-US"/>
          </a:p>
        </p:txBody>
      </p:sp>
    </p:spTree>
    <p:extLst>
      <p:ext uri="{BB962C8B-B14F-4D97-AF65-F5344CB8AC3E}">
        <p14:creationId xmlns:p14="http://schemas.microsoft.com/office/powerpoint/2010/main" val="2165005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AF6792-DBE1-4461-97FA-F85A7B48814E}" type="slidenum">
              <a:rPr lang="en-US" smtClean="0"/>
              <a:t>35</a:t>
            </a:fld>
            <a:endParaRPr lang="en-US"/>
          </a:p>
        </p:txBody>
      </p:sp>
    </p:spTree>
    <p:extLst>
      <p:ext uri="{BB962C8B-B14F-4D97-AF65-F5344CB8AC3E}">
        <p14:creationId xmlns:p14="http://schemas.microsoft.com/office/powerpoint/2010/main" val="37066114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AF6792-DBE1-4461-97FA-F85A7B48814E}" type="slidenum">
              <a:rPr lang="en-US" smtClean="0"/>
              <a:t>36</a:t>
            </a:fld>
            <a:endParaRPr lang="en-US"/>
          </a:p>
        </p:txBody>
      </p:sp>
    </p:spTree>
    <p:extLst>
      <p:ext uri="{BB962C8B-B14F-4D97-AF65-F5344CB8AC3E}">
        <p14:creationId xmlns:p14="http://schemas.microsoft.com/office/powerpoint/2010/main" val="370661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If you skipped the following discussion in Chapter 1 (and showed the ‘6 months sandwich’ clip instead), you can discuss it here. Start the discussion by asking your students </a:t>
            </a:r>
            <a:r>
              <a:rPr lang="en-US" sz="1200" kern="1200" dirty="0">
                <a:solidFill>
                  <a:schemeClr val="tx1"/>
                </a:solidFill>
                <a:latin typeface="+mn-lt"/>
                <a:ea typeface="+mn-ea"/>
                <a:cs typeface="+mn-cs"/>
              </a:rPr>
              <a:t>what their lives would be like</a:t>
            </a:r>
            <a:r>
              <a:rPr lang="en-US" baseline="0" dirty="0"/>
              <a:t> their lives would be if they had to make their own clothing or produce their own food. </a:t>
            </a:r>
          </a:p>
          <a:p>
            <a:pPr eaLnBrk="1" hangingPunct="1"/>
            <a:endParaRPr lang="en-US" baseline="0" dirty="0"/>
          </a:p>
          <a:p>
            <a:pPr marL="171450" indent="-171450" eaLnBrk="1" hangingPunct="1">
              <a:buFont typeface="Arial" panose="020B0604020202020204" pitchFamily="34" charset="0"/>
              <a:buChar char="•"/>
            </a:pPr>
            <a:r>
              <a:rPr lang="en-US" dirty="0"/>
              <a:t>If each person had to grow his own food, make his own clothes, cut his own hair, we would have a world full of skinny, unfashionable, poor people having bad hair days every day of the week.   </a:t>
            </a:r>
          </a:p>
          <a:p>
            <a:pPr marL="171450" indent="-171450" eaLnBrk="1" hangingPunct="1">
              <a:buFont typeface="Arial" panose="020B0604020202020204" pitchFamily="34" charset="0"/>
              <a:buChar char="•"/>
            </a:pPr>
            <a:endParaRPr lang="en-US" dirty="0"/>
          </a:p>
          <a:p>
            <a:pPr marL="171450" indent="-171450" eaLnBrk="1" hangingPunct="1">
              <a:buFont typeface="Arial" panose="020B0604020202020204" pitchFamily="34" charset="0"/>
              <a:buChar char="•"/>
            </a:pPr>
            <a:r>
              <a:rPr lang="en-US" dirty="0"/>
              <a:t>It’s far more efficient for each person to specialize in producing a good or service, and then </a:t>
            </a:r>
            <a:r>
              <a:rPr lang="en-US" sz="1200" kern="1200" dirty="0">
                <a:solidFill>
                  <a:schemeClr val="tx1"/>
                </a:solidFill>
                <a:latin typeface="+mn-lt"/>
                <a:ea typeface="+mn-ea"/>
                <a:cs typeface="+mn-cs"/>
              </a:rPr>
              <a:t>to exchange it for other peoples' goods and services.</a:t>
            </a:r>
            <a:r>
              <a:rPr lang="en-US" dirty="0"/>
              <a:t>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4</a:t>
            </a:fld>
            <a:endParaRPr lang="en-US"/>
          </a:p>
        </p:txBody>
      </p:sp>
    </p:spTree>
    <p:extLst>
      <p:ext uri="{BB962C8B-B14F-4D97-AF65-F5344CB8AC3E}">
        <p14:creationId xmlns:p14="http://schemas.microsoft.com/office/powerpoint/2010/main" val="1990176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sz="1200" dirty="0"/>
              <a:t>The lessons illustrated by this international trade example also apply to trade between two individual producers.  Note that this chapter in the textbook does the reverse: It develops the lessons in the context of an example involving two individual producers (the farmer and the rancher), and then states that the lessons also apply to international trade. So, between this PowerPoint and the textbook chapter, students will see the same concepts and lessons developed in two different but entirely consistent approaches and examples.  </a:t>
            </a:r>
          </a:p>
          <a:p>
            <a:pPr eaLnBrk="1" hangingPunct="1"/>
            <a:endParaRPr lang="en-US" sz="1200" dirty="0"/>
          </a:p>
          <a:p>
            <a:pPr eaLnBrk="1" hangingPunct="1"/>
            <a:r>
              <a:rPr lang="en-US" sz="1200" dirty="0"/>
              <a:t>The example here is highly contrived and unrealistic in order to illustrate complex concepts as simply as possible.  The example has some qualities that make it especially valuable:</a:t>
            </a:r>
          </a:p>
          <a:p>
            <a:pPr eaLnBrk="1" hangingPunct="1"/>
            <a:endParaRPr lang="en-US" sz="1200" dirty="0"/>
          </a:p>
          <a:p>
            <a:pPr eaLnBrk="1" hangingPunct="1"/>
            <a:r>
              <a:rPr lang="en-US" sz="1200" dirty="0"/>
              <a:t>* The two goods are fundamentally different (one is agricultural, the other manufactured), which makes gains from trade based on comparative advantage very likely.  An example using more similar goods, say tablets and smartphones, would not be appropriate for this chapter because it would more likely give rise to inter-industry trade, and the gains would likely arise from a source other than comparative advantage (probably increasing returns to scale).  </a:t>
            </a:r>
          </a:p>
          <a:p>
            <a:pPr eaLnBrk="1" hangingPunct="1"/>
            <a:endParaRPr lang="en-US" sz="1200" dirty="0"/>
          </a:p>
          <a:p>
            <a:pPr eaLnBrk="1" hangingPunct="1"/>
            <a:r>
              <a:rPr lang="en-US" sz="1200" dirty="0"/>
              <a:t>* In the example here, it turns out that the U.S. has an absolute advantage in both goods, yet both countries gain from trade.  Students see, therefore, that comparative advantage, not absolute advantage, is what’s necessary for trade to be mutually beneficial. </a:t>
            </a:r>
          </a:p>
          <a:p>
            <a:pPr eaLnBrk="1" hangingPunct="1"/>
            <a:endParaRPr lang="en-US" sz="1200" dirty="0"/>
          </a:p>
          <a:p>
            <a:pPr eaLnBrk="1" hangingPunct="1"/>
            <a:r>
              <a:rPr lang="en-US" sz="1200" dirty="0"/>
              <a:t>* In the real world, one often sees gains from trade based on comparative advantage occurring between countries that are very different—such as between rich industrialized countries and poor developing countries.  This example shows that trade based on comparative advantage can also occur between countries that are at similar levels of industrialization and income.  (Of course, the U.S. and Japan are very different, but they are far more similar than are, say, the U.S. and Botswana.)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5</a:t>
            </a:fld>
            <a:endParaRPr lang="en-US"/>
          </a:p>
        </p:txBody>
      </p:sp>
    </p:spTree>
    <p:extLst>
      <p:ext uri="{BB962C8B-B14F-4D97-AF65-F5344CB8AC3E}">
        <p14:creationId xmlns:p14="http://schemas.microsoft.com/office/powerpoint/2010/main" val="420497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dirty="0"/>
              <a:t>We will use this</a:t>
            </a:r>
            <a:r>
              <a:rPr lang="en-US" baseline="0" dirty="0"/>
              <a:t> information for the U.S. (and Active Learning 1 for Japan) for Examples 1 and 2, and for Active Learning 1, 2, and 3. </a:t>
            </a:r>
          </a:p>
          <a:p>
            <a:r>
              <a:rPr lang="en-US" baseline="0" dirty="0"/>
              <a:t>Through these examples and Active Learning exercises the progression is as follows:</a:t>
            </a:r>
          </a:p>
          <a:p>
            <a:pPr marL="171450" indent="-171450">
              <a:buFont typeface="Arial" panose="020B0604020202020204" pitchFamily="34" charset="0"/>
              <a:buChar char="•"/>
            </a:pPr>
            <a:r>
              <a:rPr lang="en-US" baseline="0" dirty="0"/>
              <a:t>We will first build the PPF for the U.S. and Japan (something learned in chapter 2) and choose a specific consumption point with no trade for each (the consumption point will be on the PPF)</a:t>
            </a:r>
          </a:p>
          <a:p>
            <a:pPr marL="171450" indent="-171450">
              <a:buFont typeface="Arial" panose="020B0604020202020204" pitchFamily="34" charset="0"/>
              <a:buChar char="•"/>
            </a:pPr>
            <a:r>
              <a:rPr lang="en-US" baseline="0" dirty="0"/>
              <a:t>Then we choose a production point on the PPF for each country to prepare for the trade exercise; </a:t>
            </a:r>
          </a:p>
          <a:p>
            <a:pPr marL="171450" indent="-171450">
              <a:buFont typeface="Arial" panose="020B0604020202020204" pitchFamily="34" charset="0"/>
              <a:buChar char="•"/>
            </a:pPr>
            <a:r>
              <a:rPr lang="en-US" baseline="0" dirty="0"/>
              <a:t>Then we decide what is being traded and the terms of trade</a:t>
            </a:r>
          </a:p>
          <a:p>
            <a:pPr marL="171450" indent="-171450">
              <a:buFont typeface="Arial" panose="020B0604020202020204" pitchFamily="34" charset="0"/>
              <a:buChar char="•"/>
            </a:pPr>
            <a:r>
              <a:rPr lang="en-US" baseline="0" dirty="0"/>
              <a:t>Then we identify the consumption for the two countries after the trade.</a:t>
            </a:r>
          </a:p>
          <a:p>
            <a:pPr marL="171450" indent="-171450">
              <a:buFont typeface="Arial" panose="020B0604020202020204" pitchFamily="34" charset="0"/>
              <a:buChar char="•"/>
            </a:pPr>
            <a:r>
              <a:rPr lang="en-US" baseline="0" dirty="0"/>
              <a:t>OF course, the point is to show that after the trade, both economies are better off than if they choose to consume what they produce only. As such, the consumption point with trade will be outside the PPF (in the not feasible zone of the PPF) </a:t>
            </a:r>
          </a:p>
          <a:p>
            <a:pPr marL="171450" indent="-171450">
              <a:buFont typeface="Arial" panose="020B0604020202020204" pitchFamily="34" charset="0"/>
              <a:buChar char="•"/>
            </a:pPr>
            <a:r>
              <a:rPr lang="en-US" baseline="0" dirty="0"/>
              <a:t>Finally, we will use the same information to identify absolute advantage, calculate opportunity costs, and identify comparative advantage.</a:t>
            </a:r>
          </a:p>
          <a:p>
            <a:endParaRPr lang="en-US" baseline="0" dirty="0"/>
          </a:p>
          <a:p>
            <a:r>
              <a:rPr lang="en-US" baseline="0" dirty="0"/>
              <a:t>It’s probably a good idea to tell your students that we are working with the same information throughout the entire chapter. (Only the last Active Learning 4 will use new information.)</a:t>
            </a:r>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6</a:t>
            </a:fld>
            <a:endParaRPr lang="en-US"/>
          </a:p>
        </p:txBody>
      </p:sp>
    </p:spTree>
    <p:extLst>
      <p:ext uri="{BB962C8B-B14F-4D97-AF65-F5344CB8AC3E}">
        <p14:creationId xmlns:p14="http://schemas.microsoft.com/office/powerpoint/2010/main" val="3059569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marL="0" indent="0" eaLnBrk="1" hangingPunct="1">
              <a:spcBef>
                <a:spcPct val="20000"/>
              </a:spcBef>
              <a:buFont typeface="Arial" panose="020B0604020202020204" pitchFamily="34" charset="0"/>
              <a:buNone/>
            </a:pPr>
            <a:r>
              <a:rPr lang="en-US" sz="1200" dirty="0">
                <a:cs typeface="Arial"/>
              </a:rPr>
              <a:t>This is what we know about the U.S.: Producing 1 airplane requires 500 hours of labor;</a:t>
            </a:r>
            <a:r>
              <a:rPr lang="en-US" sz="1200" baseline="0" dirty="0">
                <a:cs typeface="Arial"/>
              </a:rPr>
              <a:t> </a:t>
            </a:r>
            <a:r>
              <a:rPr lang="en-US" sz="1200" dirty="0">
                <a:cs typeface="Arial"/>
              </a:rPr>
              <a:t>Producing 1 ton of soybeans requires 10 hours of labor;</a:t>
            </a:r>
            <a:r>
              <a:rPr lang="en-US" sz="1200" baseline="0" dirty="0">
                <a:cs typeface="Arial"/>
              </a:rPr>
              <a:t> </a:t>
            </a:r>
            <a:r>
              <a:rPr lang="en-US" sz="1200" dirty="0"/>
              <a:t>The U.S. had 50,000 labor hours.</a:t>
            </a:r>
          </a:p>
          <a:p>
            <a:pPr marL="0" indent="0" eaLnBrk="1" hangingPunct="1">
              <a:spcBef>
                <a:spcPct val="20000"/>
              </a:spcBef>
              <a:buFont typeface="Arial" panose="020B0604020202020204" pitchFamily="34" charset="0"/>
              <a:buNone/>
            </a:pPr>
            <a:endParaRPr lang="en-US" sz="1200" dirty="0"/>
          </a:p>
          <a:p>
            <a:pPr marL="0" indent="0">
              <a:buFont typeface="Arial" panose="020B0604020202020204" pitchFamily="34" charset="0"/>
              <a:buNone/>
            </a:pPr>
            <a:r>
              <a:rPr lang="en-US" sz="1200" dirty="0"/>
              <a:t>These are the goods and numbers we used in Chapter 2 to develop the PPF.</a:t>
            </a:r>
          </a:p>
          <a:p>
            <a:pPr eaLnBrk="1" hangingPunct="1"/>
            <a:endParaRPr lang="en-US" dirty="0"/>
          </a:p>
          <a:p>
            <a:pPr eaLnBrk="1" hangingPunct="1"/>
            <a:r>
              <a:rPr lang="en-US" dirty="0"/>
              <a:t>Suggestion:</a:t>
            </a:r>
          </a:p>
          <a:p>
            <a:pPr eaLnBrk="1" hangingPunct="1"/>
            <a:r>
              <a:rPr lang="en-US" dirty="0"/>
              <a:t>Show first row.  Explain how we get the production numbers from the employment numbers.  If the</a:t>
            </a:r>
            <a:r>
              <a:rPr lang="en-US" baseline="0" dirty="0"/>
              <a:t> U.S. uses all of its resources (50,000 labor hours) to produce only airplanes (it takes 500 labor hours to produce 1 airplane), then it can produce 50,000/500 = 100 airplanes. </a:t>
            </a:r>
            <a:endParaRPr lang="en-US" dirty="0"/>
          </a:p>
          <a:p>
            <a:pPr eaLnBrk="1" hangingPunct="1"/>
            <a:endParaRPr lang="en-US" dirty="0"/>
          </a:p>
          <a:p>
            <a:pPr eaLnBrk="1" hangingPunct="1"/>
            <a:r>
              <a:rPr lang="en-US" dirty="0"/>
              <a:t>Then, show the second row and explain the production numbers. Point B: resources are split 40,000</a:t>
            </a:r>
            <a:r>
              <a:rPr lang="en-US" baseline="0" dirty="0"/>
              <a:t> labor hours to produce airplanes (producing 40,000/500 = 80 airplanes) and 10,000 labor hours to produce soybeans (producing 10,000 / 10 = 1,000 tons of soybeans). And so on. </a:t>
            </a:r>
          </a:p>
          <a:p>
            <a:pPr eaLnBrk="1" hangingPunct="1"/>
            <a:endParaRPr lang="en-US" baseline="0" dirty="0"/>
          </a:p>
          <a:p>
            <a:pPr eaLnBrk="1" hangingPunct="1"/>
            <a:r>
              <a:rPr lang="en-US" baseline="0" dirty="0"/>
              <a:t>Points A and E (when all resources are used to produce only one good) will be the intercepts of the PPF. </a:t>
            </a:r>
            <a:endParaRPr lang="en-US" dirty="0"/>
          </a:p>
          <a:p>
            <a:pPr eaLnBrk="1" hangingPunct="1"/>
            <a:endParaRPr lang="en-US" dirty="0"/>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7</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r>
              <a:rPr lang="en-US" sz="1200" dirty="0">
                <a:solidFill>
                  <a:srgbClr val="002060"/>
                </a:solidFill>
              </a:rPr>
              <a:t>Efficient:</a:t>
            </a:r>
            <a:r>
              <a:rPr lang="en-US" sz="1200" dirty="0"/>
              <a:t> points on the PPF (A, B, C, D, E)</a:t>
            </a:r>
          </a:p>
          <a:p>
            <a:r>
              <a:rPr lang="en-US" sz="1200" dirty="0">
                <a:solidFill>
                  <a:srgbClr val="002060"/>
                </a:solidFill>
              </a:rPr>
              <a:t>Inefficient levels of production: </a:t>
            </a:r>
            <a:r>
              <a:rPr lang="en-US" sz="1200" dirty="0"/>
              <a:t>points inside the PPF</a:t>
            </a:r>
          </a:p>
          <a:p>
            <a:r>
              <a:rPr lang="en-US" sz="1200" dirty="0">
                <a:solidFill>
                  <a:srgbClr val="002060"/>
                </a:solidFill>
              </a:rPr>
              <a:t>Not feasible: </a:t>
            </a:r>
            <a:r>
              <a:rPr lang="en-US" sz="1200" dirty="0"/>
              <a:t>points outside the PPF. In chapter 2 we learned that the only way to be produce outside an existing PPF is to increase the quantity/quality of resources and technology. </a:t>
            </a:r>
          </a:p>
          <a:p>
            <a:endParaRPr lang="en-US" sz="1200" dirty="0"/>
          </a:p>
          <a:p>
            <a:r>
              <a:rPr lang="en-US" sz="1200" dirty="0"/>
              <a:t>[Yet by the end of the chapter both countries will consume outside the PPF, even though we don’t have more resources/tech. Aha! With free trade, the consumption points will be outside the PPF, therefore countries are better off specializing and trading. ]</a:t>
            </a:r>
          </a:p>
          <a:p>
            <a:endParaRPr lang="en-US" dirty="0"/>
          </a:p>
        </p:txBody>
      </p:sp>
      <p:sp>
        <p:nvSpPr>
          <p:cNvPr id="4" name="Slide Number Placeholder 3"/>
          <p:cNvSpPr>
            <a:spLocks noGrp="1"/>
          </p:cNvSpPr>
          <p:nvPr>
            <p:ph type="sldNum" sz="quarter" idx="10"/>
          </p:nvPr>
        </p:nvSpPr>
        <p:spPr/>
        <p:txBody>
          <a:bodyPr/>
          <a:lstStyle/>
          <a:p>
            <a:fld id="{2CAF6792-DBE1-4461-97FA-F85A7B48814E}" type="slidenum">
              <a:rPr lang="en-US" smtClean="0"/>
              <a:t>8</a:t>
            </a:fld>
            <a:endParaRPr lang="en-US"/>
          </a:p>
        </p:txBody>
      </p:sp>
    </p:spTree>
    <p:extLst>
      <p:ext uri="{BB962C8B-B14F-4D97-AF65-F5344CB8AC3E}">
        <p14:creationId xmlns:p14="http://schemas.microsoft.com/office/powerpoint/2010/main" val="1148173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pPr eaLnBrk="1" hangingPunct="1"/>
            <a:r>
              <a:rPr lang="en-US" dirty="0"/>
              <a:t>Of course, the U.S. could choose a different point.  The actual choice will depend on the preferences of society.  (In the following chapter—on supply and demand—we will learn what determines how much of each good society produces.)</a:t>
            </a:r>
          </a:p>
          <a:p>
            <a:pPr eaLnBrk="1" hangingPunct="1"/>
            <a:endParaRPr lang="en-US" dirty="0"/>
          </a:p>
          <a:p>
            <a:pPr eaLnBrk="1" hangingPunct="1"/>
            <a:r>
              <a:rPr lang="en-US" b="1" i="1" dirty="0"/>
              <a:t>Important note for students:  Without trade, a country consumes what it produces.</a:t>
            </a:r>
            <a:r>
              <a:rPr lang="en-US" dirty="0"/>
              <a:t>  </a:t>
            </a:r>
          </a:p>
          <a:p>
            <a:pPr eaLnBrk="1" hangingPunct="1"/>
            <a:endParaRPr lang="en-US" dirty="0"/>
          </a:p>
          <a:p>
            <a:pPr eaLnBrk="1" hangingPunct="1"/>
            <a:r>
              <a:rPr lang="en-US" dirty="0"/>
              <a:t>Point C</a:t>
            </a:r>
            <a:r>
              <a:rPr lang="en-US" baseline="-25000" dirty="0"/>
              <a:t>1</a:t>
            </a:r>
            <a:r>
              <a:rPr lang="en-US" dirty="0"/>
              <a:t> </a:t>
            </a:r>
            <a:r>
              <a:rPr lang="en-US" baseline="-25000" dirty="0"/>
              <a:t>U.S.</a:t>
            </a:r>
            <a:r>
              <a:rPr lang="en-US" dirty="0"/>
              <a:t> </a:t>
            </a:r>
            <a:r>
              <a:rPr lang="en-US" b="0" dirty="0"/>
              <a:t>is the </a:t>
            </a:r>
            <a:r>
              <a:rPr lang="en-US" dirty="0"/>
              <a:t>production and consumption point without trade for the U.S.  </a:t>
            </a:r>
          </a:p>
        </p:txBody>
      </p:sp>
      <p:sp>
        <p:nvSpPr>
          <p:cNvPr id="4" name="Slide Number Placeholder 3"/>
          <p:cNvSpPr>
            <a:spLocks noGrp="1"/>
          </p:cNvSpPr>
          <p:nvPr>
            <p:ph type="sldNum" sz="quarter" idx="10"/>
          </p:nvPr>
        </p:nvSpPr>
        <p:spPr/>
        <p:txBody>
          <a:bodyPr/>
          <a:lstStyle/>
          <a:p>
            <a:fld id="{2CAF6792-DBE1-4461-97FA-F85A7B48814E}" type="slidenum">
              <a:rPr lang="en-US" smtClean="0"/>
              <a:t>9</a:t>
            </a:fld>
            <a:endParaRPr lang="en-US"/>
          </a:p>
        </p:txBody>
      </p:sp>
    </p:spTree>
    <p:extLst>
      <p:ext uri="{BB962C8B-B14F-4D97-AF65-F5344CB8AC3E}">
        <p14:creationId xmlns:p14="http://schemas.microsoft.com/office/powerpoint/2010/main" val="1148173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fontAlgn="base">
              <a:spcBef>
                <a:spcPct val="20000"/>
              </a:spcBef>
              <a:spcAft>
                <a:spcPct val="0"/>
              </a:spcAft>
              <a:defRPr/>
            </a:pPr>
            <a:fld id="{C148E929-2C81-42BB-92FD-6CE3916FB07A}" type="slidenum">
              <a:rPr lang="en-US" smtClean="0">
                <a:solidFill>
                  <a:srgbClr val="FFFFFF"/>
                </a:solidFill>
              </a:rPr>
              <a:pPr fontAlgn="base">
                <a:spcBef>
                  <a:spcPct val="20000"/>
                </a:spcBef>
                <a:spcAft>
                  <a:spcPct val="0"/>
                </a:spcAft>
                <a:defRPr/>
              </a:pPr>
              <a:t>‹#›</a:t>
            </a:fld>
            <a:endParaRPr lang="en-US" dirty="0">
              <a:solidFill>
                <a:srgbClr val="FFFFFF"/>
              </a:solidFill>
            </a:endParaRPr>
          </a:p>
        </p:txBody>
      </p:sp>
      <p:sp>
        <p:nvSpPr>
          <p:cNvPr id="4" name="Footer Placeholder 3"/>
          <p:cNvSpPr>
            <a:spLocks noGrp="1"/>
          </p:cNvSpPr>
          <p:nvPr>
            <p:ph type="ftr" sz="quarter" idx="11"/>
          </p:nvPr>
        </p:nvSpPr>
        <p:spPr>
          <a:xfrm>
            <a:off x="101600" y="6400800"/>
            <a:ext cx="11480800" cy="457200"/>
          </a:xfrm>
        </p:spPr>
        <p:txBody>
          <a:bodyPr/>
          <a:lstStyle>
            <a:lvl1pPr>
              <a:defRPr>
                <a:solidFill>
                  <a:schemeClr val="tx1"/>
                </a:solidFill>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
        <p:nvSpPr>
          <p:cNvPr id="6" name="Content Placeholder 5"/>
          <p:cNvSpPr>
            <a:spLocks noGrp="1"/>
          </p:cNvSpPr>
          <p:nvPr>
            <p:ph sz="quarter" idx="12" hasCustomPrompt="1"/>
          </p:nvPr>
        </p:nvSpPr>
        <p:spPr>
          <a:xfrm>
            <a:off x="5486400" y="2895600"/>
            <a:ext cx="6705600" cy="1981200"/>
          </a:xfrm>
        </p:spPr>
        <p:txBody>
          <a:bodyPr/>
          <a:lstStyle>
            <a:lvl1pPr>
              <a:defRPr>
                <a:solidFill>
                  <a:srgbClr val="4E519E"/>
                </a:solidFill>
              </a:defRPr>
            </a:lvl1pPr>
          </a:lstStyle>
          <a:p>
            <a:pPr lvl="0"/>
            <a:r>
              <a:rPr lang="en-US" dirty="0"/>
              <a:t>Ch title</a:t>
            </a:r>
          </a:p>
        </p:txBody>
      </p:sp>
      <p:sp>
        <p:nvSpPr>
          <p:cNvPr id="13" name="Rectangle 11"/>
          <p:cNvSpPr>
            <a:spLocks noChangeArrowheads="1"/>
          </p:cNvSpPr>
          <p:nvPr userDrawn="1"/>
        </p:nvSpPr>
        <p:spPr bwMode="auto">
          <a:xfrm>
            <a:off x="8072968" y="5707064"/>
            <a:ext cx="4119033"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400">
                <a:solidFill>
                  <a:schemeClr val="tx1"/>
                </a:solidFill>
                <a:latin typeface="Arial" pitchFamily="34" charset="0"/>
              </a:defRPr>
            </a:lvl1pPr>
            <a:lvl2pPr marL="742950" indent="-285750" eaLnBrk="0" hangingPunct="0">
              <a:defRPr sz="3400">
                <a:solidFill>
                  <a:schemeClr val="tx1"/>
                </a:solidFill>
                <a:latin typeface="Arial" pitchFamily="34" charset="0"/>
              </a:defRPr>
            </a:lvl2pPr>
            <a:lvl3pPr marL="1143000" indent="-228600" eaLnBrk="0" hangingPunct="0">
              <a:defRPr sz="3400">
                <a:solidFill>
                  <a:schemeClr val="tx1"/>
                </a:solidFill>
                <a:latin typeface="Arial" pitchFamily="34" charset="0"/>
              </a:defRPr>
            </a:lvl3pPr>
            <a:lvl4pPr marL="1600200" indent="-228600" eaLnBrk="0" hangingPunct="0">
              <a:defRPr sz="3400">
                <a:solidFill>
                  <a:schemeClr val="tx1"/>
                </a:solidFill>
                <a:latin typeface="Arial" pitchFamily="34" charset="0"/>
              </a:defRPr>
            </a:lvl4pPr>
            <a:lvl5pPr marL="2057400" indent="-228600" eaLnBrk="0" hangingPunct="0">
              <a:defRPr sz="3400">
                <a:solidFill>
                  <a:schemeClr val="tx1"/>
                </a:solidFill>
                <a:latin typeface="Arial" pitchFamily="34" charset="0"/>
              </a:defRPr>
            </a:lvl5pPr>
            <a:lvl6pPr marL="2514600" indent="-228600" algn="ctr" eaLnBrk="0" fontAlgn="base" hangingPunct="0">
              <a:spcBef>
                <a:spcPct val="20000"/>
              </a:spcBef>
              <a:spcAft>
                <a:spcPct val="0"/>
              </a:spcAft>
              <a:buChar char="•"/>
              <a:defRPr sz="3400">
                <a:solidFill>
                  <a:schemeClr val="tx1"/>
                </a:solidFill>
                <a:latin typeface="Arial" pitchFamily="34" charset="0"/>
              </a:defRPr>
            </a:lvl6pPr>
            <a:lvl7pPr marL="2971800" indent="-228600" algn="ctr" eaLnBrk="0" fontAlgn="base" hangingPunct="0">
              <a:spcBef>
                <a:spcPct val="20000"/>
              </a:spcBef>
              <a:spcAft>
                <a:spcPct val="0"/>
              </a:spcAft>
              <a:buChar char="•"/>
              <a:defRPr sz="3400">
                <a:solidFill>
                  <a:schemeClr val="tx1"/>
                </a:solidFill>
                <a:latin typeface="Arial" pitchFamily="34" charset="0"/>
              </a:defRPr>
            </a:lvl7pPr>
            <a:lvl8pPr marL="3429000" indent="-228600" algn="ctr" eaLnBrk="0" fontAlgn="base" hangingPunct="0">
              <a:spcBef>
                <a:spcPct val="20000"/>
              </a:spcBef>
              <a:spcAft>
                <a:spcPct val="0"/>
              </a:spcAft>
              <a:buChar char="•"/>
              <a:defRPr sz="3400">
                <a:solidFill>
                  <a:schemeClr val="tx1"/>
                </a:solidFill>
                <a:latin typeface="Arial" pitchFamily="34" charset="0"/>
              </a:defRPr>
            </a:lvl8pPr>
            <a:lvl9pPr marL="3886200" indent="-228600" algn="ctr" eaLnBrk="0" fontAlgn="base" hangingPunct="0">
              <a:spcBef>
                <a:spcPct val="20000"/>
              </a:spcBef>
              <a:spcAft>
                <a:spcPct val="0"/>
              </a:spcAft>
              <a:buChar char="•"/>
              <a:defRPr sz="3400">
                <a:solidFill>
                  <a:schemeClr val="tx1"/>
                </a:solidFill>
                <a:latin typeface="Arial" pitchFamily="34" charset="0"/>
              </a:defRPr>
            </a:lvl9pPr>
          </a:lstStyle>
          <a:p>
            <a:pPr algn="ctr" eaLnBrk="1" fontAlgn="base" hangingPunct="1">
              <a:lnSpc>
                <a:spcPct val="80000"/>
              </a:lnSpc>
              <a:spcBef>
                <a:spcPct val="20000"/>
              </a:spcBef>
              <a:spcAft>
                <a:spcPct val="0"/>
              </a:spcAft>
              <a:defRPr/>
            </a:pPr>
            <a:r>
              <a:rPr lang="en-US" altLang="en-US" sz="1400" dirty="0">
                <a:solidFill>
                  <a:srgbClr val="000000"/>
                </a:solidFill>
              </a:rPr>
              <a:t>Interactive</a:t>
            </a:r>
            <a:r>
              <a:rPr lang="en-US" altLang="en-US" sz="1400" baseline="0" dirty="0">
                <a:solidFill>
                  <a:srgbClr val="000000"/>
                </a:solidFill>
              </a:rPr>
              <a:t> </a:t>
            </a:r>
            <a:r>
              <a:rPr lang="en-US" altLang="en-US" sz="1400" dirty="0">
                <a:solidFill>
                  <a:srgbClr val="000000"/>
                </a:solidFill>
              </a:rPr>
              <a:t>PowerPoint Slides by: </a:t>
            </a:r>
          </a:p>
          <a:p>
            <a:pPr algn="ctr" eaLnBrk="1" fontAlgn="base" hangingPunct="1">
              <a:lnSpc>
                <a:spcPct val="80000"/>
              </a:lnSpc>
              <a:spcBef>
                <a:spcPct val="20000"/>
              </a:spcBef>
              <a:spcAft>
                <a:spcPct val="0"/>
              </a:spcAft>
              <a:defRPr/>
            </a:pPr>
            <a:r>
              <a:rPr lang="en-US" altLang="en-US" sz="1400" dirty="0">
                <a:solidFill>
                  <a:srgbClr val="000000"/>
                </a:solidFill>
              </a:rPr>
              <a:t>V.  Andreea  Chiritescu</a:t>
            </a:r>
          </a:p>
          <a:p>
            <a:pPr algn="ctr" eaLnBrk="1" fontAlgn="base" hangingPunct="1">
              <a:lnSpc>
                <a:spcPct val="80000"/>
              </a:lnSpc>
              <a:spcBef>
                <a:spcPct val="20000"/>
              </a:spcBef>
              <a:spcAft>
                <a:spcPct val="0"/>
              </a:spcAft>
              <a:defRPr/>
            </a:pPr>
            <a:r>
              <a:rPr lang="en-US" altLang="en-US" sz="1400" dirty="0">
                <a:solidFill>
                  <a:srgbClr val="000000"/>
                </a:solidFill>
              </a:rPr>
              <a:t>Eastern Illinois University</a:t>
            </a:r>
          </a:p>
        </p:txBody>
      </p:sp>
    </p:spTree>
    <p:extLst>
      <p:ext uri="{BB962C8B-B14F-4D97-AF65-F5344CB8AC3E}">
        <p14:creationId xmlns:p14="http://schemas.microsoft.com/office/powerpoint/2010/main" val="2757052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ctive Learning1">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3" name="Content Placeholder 2"/>
          <p:cNvSpPr>
            <a:spLocks noGrp="1"/>
          </p:cNvSpPr>
          <p:nvPr>
            <p:ph idx="1"/>
          </p:nvPr>
        </p:nvSpPr>
        <p:spPr>
          <a:xfrm>
            <a:off x="462989" y="914401"/>
            <a:ext cx="11358596" cy="5534025"/>
          </a:xfrm>
          <a:prstGeom prst="rect">
            <a:avLst/>
          </a:prstGeom>
        </p:spPr>
        <p:txBody>
          <a:bodyPr/>
          <a:lstStyle>
            <a:lvl1pPr>
              <a:defRPr sz="3200">
                <a:solidFill>
                  <a:schemeClr val="tx2"/>
                </a:solidFill>
              </a:defRPr>
            </a:lvl1pPr>
            <a:lvl2pPr>
              <a:defRPr sz="2800">
                <a:solidFill>
                  <a:schemeClr val="tx2"/>
                </a:solidFill>
              </a:defRPr>
            </a:lvl2pPr>
            <a:lvl3pPr>
              <a:defRPr sz="2400">
                <a:solidFill>
                  <a:schemeClr val="tx2"/>
                </a:solidFill>
              </a:defRPr>
            </a:lvl3pPr>
            <a:lvl4pPr>
              <a:defRPr sz="20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756962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L and ANS">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3" name="Content Placeholder 2"/>
          <p:cNvSpPr>
            <a:spLocks noGrp="1"/>
          </p:cNvSpPr>
          <p:nvPr>
            <p:ph idx="1"/>
          </p:nvPr>
        </p:nvSpPr>
        <p:spPr>
          <a:xfrm>
            <a:off x="462989" y="914401"/>
            <a:ext cx="11358596" cy="2362200"/>
          </a:xfrm>
          <a:prstGeom prst="rect">
            <a:avLst/>
          </a:prstGeom>
        </p:spPr>
        <p:txBody>
          <a:bodyPr/>
          <a:lstStyle>
            <a:lvl1pPr>
              <a:defRPr sz="3200">
                <a:solidFill>
                  <a:schemeClr val="tx2"/>
                </a:solidFill>
              </a:defRPr>
            </a:lvl1pPr>
            <a:lvl2pPr>
              <a:defRPr sz="3000">
                <a:solidFill>
                  <a:schemeClr val="tx2"/>
                </a:solidFill>
              </a:defRPr>
            </a:lvl2pPr>
            <a:lvl3pPr>
              <a:defRPr sz="2400">
                <a:solidFill>
                  <a:schemeClr val="tx2"/>
                </a:solidFill>
              </a:defRPr>
            </a:lvl3pPr>
            <a:lvl4pPr>
              <a:defRPr sz="20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3200400"/>
            <a:ext cx="11358596" cy="2971800"/>
          </a:xfrm>
          <a:prstGeom prst="rect">
            <a:avLst/>
          </a:prstGeom>
        </p:spPr>
        <p:txBody>
          <a:bodyPr/>
          <a:lstStyle>
            <a:lvl1pPr>
              <a:defRPr sz="3000">
                <a:solidFill>
                  <a:srgbClr val="4E519E"/>
                </a:solidFill>
              </a:defRPr>
            </a:lvl1pPr>
            <a:lvl2pPr>
              <a:defRPr sz="3000">
                <a:solidFill>
                  <a:srgbClr val="4E519E"/>
                </a:solidFill>
              </a:defRPr>
            </a:lvl2pPr>
            <a:lvl3pPr>
              <a:defRPr sz="2400">
                <a:solidFill>
                  <a:srgbClr val="4E519E"/>
                </a:solidFill>
              </a:defRPr>
            </a:lvl3pPr>
            <a:lvl4pPr>
              <a:defRPr sz="2000">
                <a:solidFill>
                  <a:srgbClr val="4E519E"/>
                </a:solidFill>
              </a:defRPr>
            </a:lvl4pPr>
            <a:lvl5pPr>
              <a:defRPr sz="1800">
                <a:solidFill>
                  <a:srgbClr val="4E519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11"/>
          </p:nvPr>
        </p:nvSpPr>
        <p:spPr>
          <a:xfrm>
            <a:off x="508000" y="6324601"/>
            <a:ext cx="11176000" cy="533400"/>
          </a:xfr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732733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200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2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3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3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wipe(left)">
                                      <p:cBhvr>
                                        <p:cTn id="36" dur="500"/>
                                        <p:tgtEl>
                                          <p:spTgt spid="6">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wipe(left)">
                                      <p:cBhvr>
                                        <p:cTn id="40" dur="500"/>
                                        <p:tgtEl>
                                          <p:spTgt spid="6">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Effect transition="in" filter="wipe(left)">
                                      <p:cBhvr>
                                        <p:cTn id="4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6" grpId="0" uiExpand="1"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AL and ANS">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3200400"/>
            <a:ext cx="11358596" cy="2971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11"/>
          </p:nvPr>
        </p:nvSpPr>
        <p:spPr>
          <a:xfrm>
            <a:off x="609600" y="6324601"/>
            <a:ext cx="11074400" cy="533400"/>
          </a:xfr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9687485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wipe(left)">
                                      <p:cBhvr>
                                        <p:cTn id="11" dur="500"/>
                                        <p:tgtEl>
                                          <p:spTgt spid="6">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wipe(left)">
                                      <p:cBhvr>
                                        <p:cTn id="19" dur="500"/>
                                        <p:tgtEl>
                                          <p:spTgt spid="6">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left)">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 anim">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AE1221"/>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p:nvPr>
        </p:nvSpPr>
        <p:spPr>
          <a:xfrm>
            <a:off x="508001" y="914400"/>
            <a:ext cx="11358596" cy="5257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11"/>
          </p:nvPr>
        </p:nvSpPr>
        <p:spPr>
          <a:xfrm>
            <a:off x="609600" y="6324601"/>
            <a:ext cx="11074400" cy="533400"/>
          </a:xfr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69027631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L or EX BT no animation">
    <p:spTree>
      <p:nvGrpSpPr>
        <p:cNvPr id="1" name=""/>
        <p:cNvGrpSpPr/>
        <p:nvPr/>
      </p:nvGrpSpPr>
      <p:grpSpPr>
        <a:xfrm>
          <a:off x="0" y="0"/>
          <a:ext cx="0" cy="0"/>
          <a:chOff x="0" y="0"/>
          <a:chExt cx="0" cy="0"/>
        </a:xfrm>
      </p:grpSpPr>
      <p:sp>
        <p:nvSpPr>
          <p:cNvPr id="2" name="Title 1"/>
          <p:cNvSpPr>
            <a:spLocks noGrp="1"/>
          </p:cNvSpPr>
          <p:nvPr>
            <p:ph type="title"/>
          </p:nvPr>
        </p:nvSpPr>
        <p:spPr>
          <a:xfrm>
            <a:off x="101600" y="100940"/>
            <a:ext cx="11887200" cy="661061"/>
          </a:xfrm>
        </p:spPr>
        <p:txBody>
          <a:bodyPr/>
          <a:lstStyle>
            <a:lvl1pPr>
              <a:defRPr sz="3200">
                <a:solidFill>
                  <a:srgbClr val="002060"/>
                </a:solidFill>
              </a:defRPr>
            </a:lvl1pPr>
          </a:lstStyle>
          <a:p>
            <a:r>
              <a:rPr lang="en-US" dirty="0"/>
              <a:t>Click to edit Master title style</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6" name="Content Placeholder 2"/>
          <p:cNvSpPr>
            <a:spLocks noGrp="1"/>
          </p:cNvSpPr>
          <p:nvPr>
            <p:ph idx="12" hasCustomPrompt="1"/>
          </p:nvPr>
        </p:nvSpPr>
        <p:spPr>
          <a:xfrm>
            <a:off x="508001" y="3200400"/>
            <a:ext cx="11358596" cy="2971800"/>
          </a:xfrm>
          <a:prstGeom prst="rect">
            <a:avLst/>
          </a:prstGeom>
        </p:spPr>
        <p:txBody>
          <a:bodyPr/>
          <a:lstStyle>
            <a:lvl1pPr>
              <a:defRPr sz="3000">
                <a:solidFill>
                  <a:schemeClr val="tx1"/>
                </a:solidFill>
              </a:defRPr>
            </a:lvl1pPr>
            <a:lvl2pPr>
              <a:defRPr sz="3000">
                <a:solidFill>
                  <a:schemeClr val="tx1"/>
                </a:solidFill>
              </a:defRPr>
            </a:lvl2pPr>
            <a:lvl3pPr>
              <a:defRPr sz="2400">
                <a:solidFill>
                  <a:schemeClr val="tx1"/>
                </a:solidFill>
              </a:defRPr>
            </a:lvl3pPr>
            <a:lvl4pPr>
              <a:defRPr sz="2000">
                <a:solidFill>
                  <a:schemeClr val="tx1"/>
                </a:solidFill>
              </a:defRPr>
            </a:lvl4pPr>
            <a:lvl5pPr>
              <a:defRPr sz="1800">
                <a:solidFill>
                  <a:schemeClr val="tx1"/>
                </a:solidFill>
              </a:defRPr>
            </a:lvl5pPr>
          </a:lstStyle>
          <a:p>
            <a:pPr lvl="0"/>
            <a:r>
              <a:rPr lang="en-US" dirty="0"/>
              <a:t>Click to edit Master text styles NO ANIM</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2"/>
          <p:cNvSpPr>
            <a:spLocks noGrp="1"/>
          </p:cNvSpPr>
          <p:nvPr>
            <p:ph type="ftr" sz="quarter" idx="3"/>
          </p:nvPr>
        </p:nvSpPr>
        <p:spPr>
          <a:xfrm>
            <a:off x="0" y="6400800"/>
            <a:ext cx="115824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46285434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609600" y="688622"/>
            <a:ext cx="11277600" cy="5788378"/>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F9168CB8-64E8-4A17-9AA1-DC0C06686103}" type="slidenum">
              <a:rPr lang="en-US"/>
              <a:pPr>
                <a:defRPr/>
              </a:pPr>
              <a:t>‹#›</a:t>
            </a:fld>
            <a:endParaRPr lang="en-US" dirty="0"/>
          </a:p>
        </p:txBody>
      </p:sp>
    </p:spTree>
    <p:extLst>
      <p:ext uri="{BB962C8B-B14F-4D97-AF65-F5344CB8AC3E}">
        <p14:creationId xmlns:p14="http://schemas.microsoft.com/office/powerpoint/2010/main" val="2642464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a:xfrm>
            <a:off x="609600" y="762000"/>
            <a:ext cx="11277600" cy="5715000"/>
          </a:xfrm>
        </p:spPr>
        <p:txBody>
          <a:bodyPr/>
          <a:lstStyle>
            <a:lvl1pPr>
              <a:defRPr>
                <a:solidFill>
                  <a:srgbClr val="4E519E"/>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xfrm>
            <a:off x="11684000" y="6477000"/>
            <a:ext cx="508000" cy="381000"/>
          </a:xfrm>
          <a:ln/>
        </p:spPr>
        <p:txBody>
          <a:bodyPr/>
          <a:lstStyle>
            <a:lvl1pPr>
              <a:defRPr/>
            </a:lvl1pPr>
          </a:lstStyle>
          <a:p>
            <a:pPr>
              <a:defRPr/>
            </a:pPr>
            <a:fld id="{F9168CB8-64E8-4A17-9AA1-DC0C06686103}" type="slidenum">
              <a:rPr lang="en-US"/>
              <a:pPr>
                <a:defRPr/>
              </a:pPr>
              <a:t>‹#›</a:t>
            </a:fld>
            <a:endParaRPr lang="en-US" dirty="0"/>
          </a:p>
        </p:txBody>
      </p:sp>
    </p:spTree>
    <p:extLst>
      <p:ext uri="{BB962C8B-B14F-4D97-AF65-F5344CB8AC3E}">
        <p14:creationId xmlns:p14="http://schemas.microsoft.com/office/powerpoint/2010/main" val="242946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idx="1"/>
          </p:nvPr>
        </p:nvSpPr>
        <p:spPr>
          <a:xfrm>
            <a:off x="609600" y="762000"/>
            <a:ext cx="11277600" cy="2362200"/>
          </a:xfrm>
        </p:spPr>
        <p:txBody>
          <a:bodyPr/>
          <a:lstStyle>
            <a:lvl1pPr>
              <a:defRPr>
                <a:solidFill>
                  <a:srgbClr val="4E519E"/>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F9168CB8-64E8-4A17-9AA1-DC0C06686103}" type="slidenum">
              <a:rPr lang="en-US"/>
              <a:pPr>
                <a:defRPr/>
              </a:pPr>
              <a:t>‹#›</a:t>
            </a:fld>
            <a:endParaRPr lang="en-US" dirty="0"/>
          </a:p>
        </p:txBody>
      </p:sp>
      <p:sp>
        <p:nvSpPr>
          <p:cNvPr id="6" name="Content Placeholder 2"/>
          <p:cNvSpPr>
            <a:spLocks noGrp="1"/>
          </p:cNvSpPr>
          <p:nvPr>
            <p:ph idx="12"/>
          </p:nvPr>
        </p:nvSpPr>
        <p:spPr>
          <a:xfrm>
            <a:off x="609600" y="3124200"/>
            <a:ext cx="11277600" cy="3200400"/>
          </a:xfrm>
        </p:spPr>
        <p:txBody>
          <a:bodyPr/>
          <a:lstStyle>
            <a:lvl1pPr>
              <a:defRPr>
                <a:solidFill>
                  <a:srgbClr val="4E519E"/>
                </a:solidFill>
              </a:defRPr>
            </a:lvl1pPr>
            <a:lvl2pPr>
              <a:defRPr>
                <a:solidFill>
                  <a:srgbClr val="4E519E"/>
                </a:solidFill>
              </a:defRPr>
            </a:lvl2pPr>
            <a:lvl3pPr>
              <a:defRPr>
                <a:solidFill>
                  <a:srgbClr val="4E519E"/>
                </a:solidFill>
              </a:defRPr>
            </a:lvl3pPr>
            <a:lvl4pPr>
              <a:defRPr>
                <a:solidFill>
                  <a:srgbClr val="4E519E"/>
                </a:solidFill>
              </a:defRPr>
            </a:lvl4pPr>
            <a:lvl5pPr>
              <a:defRPr>
                <a:solidFill>
                  <a:srgbClr val="4E519E"/>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1854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wipe(left)">
                                      <p:cBhvr>
                                        <p:cTn id="28" dur="500"/>
                                        <p:tgtEl>
                                          <p:spTgt spid="6">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wipe(left)">
                                      <p:cBhvr>
                                        <p:cTn id="32" dur="500"/>
                                        <p:tgtEl>
                                          <p:spTgt spid="6">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6">
                                            <p:txEl>
                                              <p:pRg st="2" end="2"/>
                                            </p:txEl>
                                          </p:spTgt>
                                        </p:tgtEl>
                                        <p:attrNameLst>
                                          <p:attrName>style.visibility</p:attrName>
                                        </p:attrNameLst>
                                      </p:cBhvr>
                                      <p:to>
                                        <p:strVal val="visible"/>
                                      </p:to>
                                    </p:set>
                                    <p:animEffect transition="in" filter="wipe(left)">
                                      <p:cBhvr>
                                        <p:cTn id="36" dur="500"/>
                                        <p:tgtEl>
                                          <p:spTgt spid="6">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6">
                                            <p:txEl>
                                              <p:pRg st="3" end="3"/>
                                            </p:txEl>
                                          </p:spTgt>
                                        </p:tgtEl>
                                        <p:attrNameLst>
                                          <p:attrName>style.visibility</p:attrName>
                                        </p:attrNameLst>
                                      </p:cBhvr>
                                      <p:to>
                                        <p:strVal val="visible"/>
                                      </p:to>
                                    </p:set>
                                    <p:animEffect transition="in" filter="wipe(left)">
                                      <p:cBhvr>
                                        <p:cTn id="40" dur="500"/>
                                        <p:tgtEl>
                                          <p:spTgt spid="6">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6">
                                            <p:txEl>
                                              <p:pRg st="4" end="4"/>
                                            </p:txEl>
                                          </p:spTgt>
                                        </p:tgtEl>
                                        <p:attrNameLst>
                                          <p:attrName>style.visibility</p:attrName>
                                        </p:attrNameLst>
                                      </p:cBhvr>
                                      <p:to>
                                        <p:strVal val="visible"/>
                                      </p:to>
                                    </p:set>
                                    <p:animEffect transition="in" filter="wipe(left)">
                                      <p:cBhvr>
                                        <p:cTn id="44"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6" grpId="0" uiExpand="1" build="p">
        <p:tmplLst>
          <p:tmpl lvl="1">
            <p:tnLst>
              <p:par>
                <p:cTn presetID="22" presetClass="entr" presetSubtype="8" fill="hold" nodeType="click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wipe(left)">
                      <p:cBhvr>
                        <p:cTn dur="500"/>
                        <p:tgtEl>
                          <p:spTgt spid="6"/>
                        </p:tgtEl>
                      </p:cBhvr>
                    </p:animEffect>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a:xfrm>
            <a:off x="0" y="6400801"/>
            <a:ext cx="11684000" cy="457200"/>
          </a:xfrm>
          <a:prstGeom prst="rect">
            <a:avLst/>
          </a:prstGeom>
        </p:spPr>
        <p:txBody>
          <a:bodyPr/>
          <a:lstStyle>
            <a:lvl1pPr>
              <a:defRPr/>
            </a:lvl1p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hasCustomPrompt="1"/>
          </p:nvPr>
        </p:nvSpPr>
        <p:spPr>
          <a:xfrm>
            <a:off x="0" y="8744"/>
            <a:ext cx="12192000" cy="889000"/>
          </a:xfrm>
        </p:spPr>
        <p:txBody>
          <a:bodyPr/>
          <a:lstStyle>
            <a:lvl1pPr>
              <a:defRPr b="1"/>
            </a:lvl1pPr>
          </a:lstStyle>
          <a:p>
            <a:r>
              <a:rPr lang="en-US" dirty="0"/>
              <a:t>CHAPTER ****</a:t>
            </a:r>
          </a:p>
        </p:txBody>
      </p:sp>
    </p:spTree>
    <p:extLst>
      <p:ext uri="{BB962C8B-B14F-4D97-AF65-F5344CB8AC3E}">
        <p14:creationId xmlns:p14="http://schemas.microsoft.com/office/powerpoint/2010/main" val="178631670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a:xfrm>
            <a:off x="0" y="6400801"/>
            <a:ext cx="11684000" cy="457200"/>
          </a:xfrm>
          <a:prstGeom prst="rect">
            <a:avLst/>
          </a:prstGeom>
        </p:spPr>
        <p:txBody>
          <a:bodyPr/>
          <a:lstStyle>
            <a:lvl1pPr>
              <a:defRPr/>
            </a:lvl1pPr>
          </a:lstStyle>
          <a:p>
            <a:pPr>
              <a:defRPr/>
            </a:pPr>
            <a:r>
              <a:rPr lang="en-US" dirty="0">
                <a:solidFill>
                  <a:srgbClr val="000000"/>
                </a:solidFill>
              </a:rPr>
              <a:t>Mankiw, Principles of Microeconomics, 10th Edition. © 2024 Cengage. All Rights Reserved. May not be scanned, copied or duplicated, or posted to a publicly accessible website, in whole or in part.</a:t>
            </a:r>
          </a:p>
        </p:txBody>
      </p:sp>
      <p:sp>
        <p:nvSpPr>
          <p:cNvPr id="2" name="Title 1"/>
          <p:cNvSpPr>
            <a:spLocks noGrp="1"/>
          </p:cNvSpPr>
          <p:nvPr>
            <p:ph type="title" hasCustomPrompt="1"/>
          </p:nvPr>
        </p:nvSpPr>
        <p:spPr>
          <a:xfrm>
            <a:off x="0" y="8744"/>
            <a:ext cx="12192000" cy="889000"/>
          </a:xfrm>
        </p:spPr>
        <p:txBody>
          <a:bodyPr/>
          <a:lstStyle>
            <a:lvl1pPr>
              <a:defRPr b="1"/>
            </a:lvl1pPr>
          </a:lstStyle>
          <a:p>
            <a:r>
              <a:rPr lang="en-US" dirty="0"/>
              <a:t>CHAPTER ****</a:t>
            </a:r>
          </a:p>
        </p:txBody>
      </p:sp>
    </p:spTree>
    <p:extLst>
      <p:ext uri="{BB962C8B-B14F-4D97-AF65-F5344CB8AC3E}">
        <p14:creationId xmlns:p14="http://schemas.microsoft.com/office/powerpoint/2010/main" val="225963230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34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2" name="Title 1"/>
          <p:cNvSpPr>
            <a:spLocks noGrp="1"/>
          </p:cNvSpPr>
          <p:nvPr>
            <p:ph type="title" hasCustomPrompt="1"/>
          </p:nvPr>
        </p:nvSpPr>
        <p:spPr>
          <a:xfrm>
            <a:off x="609600" y="0"/>
            <a:ext cx="11176000" cy="889000"/>
          </a:xfrm>
        </p:spPr>
        <p:txBody>
          <a:bodyPr/>
          <a:lstStyle>
            <a:lvl1pPr algn="l">
              <a:defRPr sz="4800" b="1" baseline="0">
                <a:solidFill>
                  <a:srgbClr val="4E519E"/>
                </a:solidFill>
              </a:defRPr>
            </a:lvl1pPr>
          </a:lstStyle>
          <a:p>
            <a:r>
              <a:rPr lang="en-US" dirty="0"/>
              <a:t>IN THIS ****</a:t>
            </a:r>
          </a:p>
        </p:txBody>
      </p:sp>
      <p:sp>
        <p:nvSpPr>
          <p:cNvPr id="7" name="Footer Placeholder 2"/>
          <p:cNvSpPr>
            <a:spLocks noGrp="1"/>
          </p:cNvSpPr>
          <p:nvPr>
            <p:ph type="ftr" sz="quarter" idx="3"/>
          </p:nvPr>
        </p:nvSpPr>
        <p:spPr>
          <a:xfrm>
            <a:off x="0" y="6477000"/>
            <a:ext cx="11582400" cy="3810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31864117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6" name="Text Placeholder 5"/>
          <p:cNvSpPr>
            <a:spLocks noGrp="1"/>
          </p:cNvSpPr>
          <p:nvPr>
            <p:ph type="body" sz="quarter" idx="12" hasCustomPrompt="1"/>
          </p:nvPr>
        </p:nvSpPr>
        <p:spPr>
          <a:xfrm>
            <a:off x="2133600" y="533400"/>
            <a:ext cx="9753600" cy="533400"/>
          </a:xfrm>
          <a:noFill/>
        </p:spPr>
        <p:txBody>
          <a:bodyPr/>
          <a:lstStyle>
            <a:lvl1pPr marL="0" indent="0">
              <a:buNone/>
              <a:defRPr sz="3200" i="0">
                <a:solidFill>
                  <a:schemeClr val="tx1"/>
                </a:solidFill>
                <a:latin typeface="+mn-lt"/>
              </a:defRPr>
            </a:lvl1pPr>
            <a:lvl2pPr marL="457200" indent="0">
              <a:buNone/>
              <a:defRPr sz="3600" i="0">
                <a:latin typeface="Georgia" panose="02040502050405020303" pitchFamily="18" charset="0"/>
              </a:defRPr>
            </a:lvl2pPr>
            <a:lvl3pPr marL="914400" indent="0">
              <a:buNone/>
              <a:defRPr/>
            </a:lvl3pPr>
            <a:lvl4pPr marL="1371600" indent="0">
              <a:buNone/>
              <a:defRPr/>
            </a:lvl4pPr>
            <a:lvl5pPr marL="1828800" indent="0">
              <a:buNone/>
              <a:defRPr/>
            </a:lvl5pPr>
          </a:lstStyle>
          <a:p>
            <a:pPr lvl="1"/>
            <a:r>
              <a:rPr lang="en-US" dirty="0"/>
              <a:t>Click to edit title (Georgia 36)</a:t>
            </a:r>
          </a:p>
        </p:txBody>
      </p:sp>
      <p:sp>
        <p:nvSpPr>
          <p:cNvPr id="9" name="Text Placeholder 5"/>
          <p:cNvSpPr>
            <a:spLocks noGrp="1"/>
          </p:cNvSpPr>
          <p:nvPr>
            <p:ph type="body" sz="quarter" idx="14"/>
          </p:nvPr>
        </p:nvSpPr>
        <p:spPr>
          <a:xfrm>
            <a:off x="304800" y="1600200"/>
            <a:ext cx="11582400" cy="4267200"/>
          </a:xfrm>
        </p:spPr>
        <p:txBody>
          <a:bodyPr/>
          <a:lstStyle>
            <a:lvl1pPr marL="0" indent="0">
              <a:buNone/>
              <a:defRPr sz="3200" i="1">
                <a:solidFill>
                  <a:srgbClr val="AE1221"/>
                </a:solidFill>
                <a:latin typeface="Cambria" panose="02040503050406030204"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3695449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09600" y="605119"/>
            <a:ext cx="11323781" cy="5836624"/>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sldNum" sz="quarter" idx="10"/>
          </p:nvPr>
        </p:nvSpPr>
        <p:spPr>
          <a:ln/>
        </p:spPr>
        <p:txBody>
          <a:bodyPr/>
          <a:lstStyle>
            <a:lvl1pPr>
              <a:defRPr/>
            </a:lvl1pPr>
          </a:lstStyle>
          <a:p>
            <a:pPr>
              <a:defRPr/>
            </a:pPr>
            <a:fld id="{7FD95AB8-5D89-46A9-8508-FFECD7F10317}" type="slidenum">
              <a:rPr lang="en-US"/>
              <a:pPr>
                <a:defRPr/>
              </a:pPr>
              <a:t>‹#›</a:t>
            </a:fld>
            <a:endParaRPr lang="en-US" dirty="0"/>
          </a:p>
        </p:txBody>
      </p:sp>
    </p:spTree>
    <p:extLst>
      <p:ext uri="{BB962C8B-B14F-4D97-AF65-F5344CB8AC3E}">
        <p14:creationId xmlns:p14="http://schemas.microsoft.com/office/powerpoint/2010/main" val="50371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2" name="Title 1"/>
          <p:cNvSpPr>
            <a:spLocks noGrp="1"/>
          </p:cNvSpPr>
          <p:nvPr>
            <p:ph type="title" hasCustomPrompt="1"/>
          </p:nvPr>
        </p:nvSpPr>
        <p:spPr>
          <a:xfrm>
            <a:off x="0" y="8744"/>
            <a:ext cx="12192000" cy="889000"/>
          </a:xfrm>
        </p:spPr>
        <p:txBody>
          <a:bodyPr/>
          <a:lstStyle>
            <a:lvl1pPr>
              <a:defRPr b="1">
                <a:solidFill>
                  <a:srgbClr val="4E519E"/>
                </a:solidFill>
              </a:defRPr>
            </a:lvl1pPr>
          </a:lstStyle>
          <a:p>
            <a:r>
              <a:rPr lang="en-US" dirty="0"/>
              <a:t>CHAPTER ****</a:t>
            </a:r>
          </a:p>
        </p:txBody>
      </p:sp>
      <p:sp>
        <p:nvSpPr>
          <p:cNvPr id="6" name="Footer Placeholder 2"/>
          <p:cNvSpPr>
            <a:spLocks noGrp="1"/>
          </p:cNvSpPr>
          <p:nvPr>
            <p:ph type="ftr" sz="quarter" idx="3"/>
          </p:nvPr>
        </p:nvSpPr>
        <p:spPr>
          <a:xfrm>
            <a:off x="0" y="6477000"/>
            <a:ext cx="11582400" cy="3810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604483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h in a nutshell">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2" name="Title 1"/>
          <p:cNvSpPr>
            <a:spLocks noGrp="1"/>
          </p:cNvSpPr>
          <p:nvPr>
            <p:ph type="title" hasCustomPrompt="1"/>
          </p:nvPr>
        </p:nvSpPr>
        <p:spPr>
          <a:xfrm>
            <a:off x="0" y="8744"/>
            <a:ext cx="12192000" cy="889000"/>
          </a:xfrm>
        </p:spPr>
        <p:txBody>
          <a:bodyPr/>
          <a:lstStyle>
            <a:lvl1pPr>
              <a:defRPr b="1"/>
            </a:lvl1pPr>
          </a:lstStyle>
          <a:p>
            <a:r>
              <a:rPr lang="en-US" dirty="0"/>
              <a:t>CHAPTER ****</a:t>
            </a:r>
          </a:p>
        </p:txBody>
      </p:sp>
      <p:sp>
        <p:nvSpPr>
          <p:cNvPr id="6" name="Footer Placeholder 2"/>
          <p:cNvSpPr>
            <a:spLocks noGrp="1"/>
          </p:cNvSpPr>
          <p:nvPr>
            <p:ph type="ftr" sz="quarter" idx="3"/>
          </p:nvPr>
        </p:nvSpPr>
        <p:spPr>
          <a:xfrm>
            <a:off x="0" y="6400800"/>
            <a:ext cx="115824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92547834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1999" cy="961900"/>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a:xfrm>
            <a:off x="0" y="6359858"/>
            <a:ext cx="11684000" cy="498143"/>
          </a:xfrm>
          <a:prstGeom prst="rect">
            <a:avLst/>
          </a:prstGeo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0467275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100940"/>
            <a:ext cx="12191999" cy="860961"/>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370418" y="1025525"/>
            <a:ext cx="8875183" cy="5422900"/>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a:xfrm>
            <a:off x="0" y="6359858"/>
            <a:ext cx="11684000" cy="498143"/>
          </a:xfrm>
          <a:prstGeom prst="rect">
            <a:avLst/>
          </a:prstGeo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7" name="Text Placeholder 6"/>
          <p:cNvSpPr>
            <a:spLocks noGrp="1"/>
          </p:cNvSpPr>
          <p:nvPr>
            <p:ph type="body" sz="quarter" idx="12"/>
          </p:nvPr>
        </p:nvSpPr>
        <p:spPr>
          <a:xfrm>
            <a:off x="9347200" y="4191000"/>
            <a:ext cx="2844800" cy="1295400"/>
          </a:xfrm>
        </p:spPr>
        <p:txBody>
          <a:bodyPr/>
          <a:lstStyle>
            <a:lvl1pPr marL="0" indent="0">
              <a:buNone/>
              <a:defRPr sz="2000" i="1">
                <a:solidFill>
                  <a:srgbClr val="4E519E"/>
                </a:solidFill>
                <a:latin typeface="Cambria" panose="02040503050406030204" pitchFamily="18" charset="0"/>
                <a:sym typeface="Wingdings" panose="05000000000000000000" pitchFamily="2" charset="2"/>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a:p>
            <a:pPr lvl="0"/>
            <a:r>
              <a:rPr lang="en-US" dirty="0"/>
              <a:t>Picture comment </a:t>
            </a:r>
          </a:p>
        </p:txBody>
      </p:sp>
    </p:spTree>
    <p:extLst>
      <p:ext uri="{BB962C8B-B14F-4D97-AF65-F5344CB8AC3E}">
        <p14:creationId xmlns:p14="http://schemas.microsoft.com/office/powerpoint/2010/main" val="26004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100940"/>
            <a:ext cx="12191999" cy="860961"/>
          </a:xfrm>
        </p:spPr>
        <p:txBody>
          <a:bodyPr/>
          <a:lstStyle>
            <a:lvl1pPr>
              <a:defRPr>
                <a:solidFill>
                  <a:srgbClr val="4E519E"/>
                </a:solidFill>
              </a:defRPr>
            </a:lvl1pPr>
          </a:lstStyle>
          <a:p>
            <a:r>
              <a:rPr lang="en-US" dirty="0"/>
              <a:t>Click to edit Master title style</a:t>
            </a:r>
          </a:p>
        </p:txBody>
      </p:sp>
      <p:sp>
        <p:nvSpPr>
          <p:cNvPr id="3" name="Content Placeholder 2"/>
          <p:cNvSpPr>
            <a:spLocks noGrp="1"/>
          </p:cNvSpPr>
          <p:nvPr>
            <p:ph idx="1"/>
          </p:nvPr>
        </p:nvSpPr>
        <p:spPr>
          <a:xfrm>
            <a:off x="370418" y="1025526"/>
            <a:ext cx="11451167" cy="2479675"/>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3"/>
          <p:cNvSpPr>
            <a:spLocks noGrp="1" noChangeArrowheads="1"/>
          </p:cNvSpPr>
          <p:nvPr>
            <p:ph type="sldNum" sz="quarter" idx="10"/>
          </p:nvPr>
        </p:nvSpPr>
        <p:spPr/>
        <p:txBody>
          <a:bodyPr/>
          <a:lstStyle>
            <a:lvl1pPr>
              <a:defRPr/>
            </a:lvl1pPr>
          </a:lstStyle>
          <a:p>
            <a:pPr>
              <a:defRPr/>
            </a:pPr>
            <a:fld id="{073C29DC-2178-4274-9150-45F8EBD31C2D}" type="slidenum">
              <a:rPr lang="en-US"/>
              <a:pPr>
                <a:defRPr/>
              </a:pPr>
              <a:t>‹#›</a:t>
            </a:fld>
            <a:endParaRPr lang="en-US"/>
          </a:p>
        </p:txBody>
      </p:sp>
      <p:sp>
        <p:nvSpPr>
          <p:cNvPr id="5" name="Footer Placeholder 4"/>
          <p:cNvSpPr>
            <a:spLocks noGrp="1"/>
          </p:cNvSpPr>
          <p:nvPr>
            <p:ph type="ftr" sz="quarter" idx="11"/>
          </p:nvPr>
        </p:nvSpPr>
        <p:spPr>
          <a:xfrm>
            <a:off x="0" y="6359858"/>
            <a:ext cx="11684000" cy="498143"/>
          </a:xfrm>
          <a:prstGeom prst="rect">
            <a:avLst/>
          </a:prstGeom>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7" name="Text Placeholder 6"/>
          <p:cNvSpPr>
            <a:spLocks noGrp="1"/>
          </p:cNvSpPr>
          <p:nvPr>
            <p:ph type="body" sz="quarter" idx="12"/>
          </p:nvPr>
        </p:nvSpPr>
        <p:spPr>
          <a:xfrm>
            <a:off x="406400" y="3581400"/>
            <a:ext cx="11582400" cy="2590800"/>
          </a:xfrm>
        </p:spPr>
        <p:txBody>
          <a:bodyPr/>
          <a:lstStyle>
            <a:lvl1pPr>
              <a:defRPr>
                <a:solidFill>
                  <a:srgbClr val="AE122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834704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wipe(left)">
                                      <p:cBhvr>
                                        <p:cTn id="28" dur="500"/>
                                        <p:tgtEl>
                                          <p:spTgt spid="7">
                                            <p:txEl>
                                              <p:pRg st="0" end="0"/>
                                            </p:txEl>
                                          </p:spTgt>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7">
                                            <p:txEl>
                                              <p:pRg st="1" end="1"/>
                                            </p:txEl>
                                          </p:spTgt>
                                        </p:tgtEl>
                                        <p:attrNameLst>
                                          <p:attrName>style.visibility</p:attrName>
                                        </p:attrNameLst>
                                      </p:cBhvr>
                                      <p:to>
                                        <p:strVal val="visible"/>
                                      </p:to>
                                    </p:set>
                                    <p:animEffect transition="in" filter="wipe(left)">
                                      <p:cBhvr>
                                        <p:cTn id="32" dur="500"/>
                                        <p:tgtEl>
                                          <p:spTgt spid="7">
                                            <p:txEl>
                                              <p:pRg st="1" end="1"/>
                                            </p:txEl>
                                          </p:spTgt>
                                        </p:tgtEl>
                                      </p:cBhvr>
                                    </p:animEffect>
                                  </p:childTnLst>
                                </p:cTn>
                              </p:par>
                            </p:childTnLst>
                          </p:cTn>
                        </p:par>
                        <p:par>
                          <p:cTn id="33" fill="hold">
                            <p:stCondLst>
                              <p:cond delay="1000"/>
                            </p:stCondLst>
                            <p:childTnLst>
                              <p:par>
                                <p:cTn id="34" presetID="22" presetClass="entr" presetSubtype="8" fill="hold" grpId="0" nodeType="afterEffect">
                                  <p:stCondLst>
                                    <p:cond delay="0"/>
                                  </p:stCondLst>
                                  <p:childTnLst>
                                    <p:set>
                                      <p:cBhvr>
                                        <p:cTn id="35" dur="1" fill="hold">
                                          <p:stCondLst>
                                            <p:cond delay="0"/>
                                          </p:stCondLst>
                                        </p:cTn>
                                        <p:tgtEl>
                                          <p:spTgt spid="7">
                                            <p:txEl>
                                              <p:pRg st="2" end="2"/>
                                            </p:txEl>
                                          </p:spTgt>
                                        </p:tgtEl>
                                        <p:attrNameLst>
                                          <p:attrName>style.visibility</p:attrName>
                                        </p:attrNameLst>
                                      </p:cBhvr>
                                      <p:to>
                                        <p:strVal val="visible"/>
                                      </p:to>
                                    </p:set>
                                    <p:animEffect transition="in" filter="wipe(left)">
                                      <p:cBhvr>
                                        <p:cTn id="36" dur="500"/>
                                        <p:tgtEl>
                                          <p:spTgt spid="7">
                                            <p:txEl>
                                              <p:pRg st="2" end="2"/>
                                            </p:txEl>
                                          </p:spTgt>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7">
                                            <p:txEl>
                                              <p:pRg st="3" end="3"/>
                                            </p:txEl>
                                          </p:spTgt>
                                        </p:tgtEl>
                                        <p:attrNameLst>
                                          <p:attrName>style.visibility</p:attrName>
                                        </p:attrNameLst>
                                      </p:cBhvr>
                                      <p:to>
                                        <p:strVal val="visible"/>
                                      </p:to>
                                    </p:set>
                                    <p:animEffect transition="in" filter="wipe(left)">
                                      <p:cBhvr>
                                        <p:cTn id="40" dur="500"/>
                                        <p:tgtEl>
                                          <p:spTgt spid="7">
                                            <p:txEl>
                                              <p:pRg st="3" end="3"/>
                                            </p:txEl>
                                          </p:spTgt>
                                        </p:tgtEl>
                                      </p:cBhvr>
                                    </p:animEffect>
                                  </p:childTnLst>
                                </p:cTn>
                              </p:par>
                            </p:childTnLst>
                          </p:cTn>
                        </p:par>
                        <p:par>
                          <p:cTn id="41" fill="hold">
                            <p:stCondLst>
                              <p:cond delay="2000"/>
                            </p:stCondLst>
                            <p:childTnLst>
                              <p:par>
                                <p:cTn id="42" presetID="22" presetClass="entr" presetSubtype="8" fill="hold" grpId="0" nodeType="afterEffect">
                                  <p:stCondLst>
                                    <p:cond delay="0"/>
                                  </p:stCondLst>
                                  <p:childTnLst>
                                    <p:set>
                                      <p:cBhvr>
                                        <p:cTn id="43" dur="1" fill="hold">
                                          <p:stCondLst>
                                            <p:cond delay="0"/>
                                          </p:stCondLst>
                                        </p:cTn>
                                        <p:tgtEl>
                                          <p:spTgt spid="7">
                                            <p:txEl>
                                              <p:pRg st="4" end="4"/>
                                            </p:txEl>
                                          </p:spTgt>
                                        </p:tgtEl>
                                        <p:attrNameLst>
                                          <p:attrName>style.visibility</p:attrName>
                                        </p:attrNameLst>
                                      </p:cBhvr>
                                      <p:to>
                                        <p:strVal val="visible"/>
                                      </p:to>
                                    </p:set>
                                    <p:animEffect transition="in" filter="wipe(left)">
                                      <p:cBhvr>
                                        <p:cTn id="44"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P spid="7" grpId="0" uiExpand="1" build="p">
        <p:tmplLst>
          <p:tmpl lvl="1">
            <p:tnLst>
              <p:par>
                <p:cTn presetID="22" presetClass="entr" presetSubtype="8"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wipe(left)">
                      <p:cBhvr>
                        <p:cTn dur="500"/>
                        <p:tgtEl>
                          <p:spTgt spid="7"/>
                        </p:tgtEl>
                      </p:cBhvr>
                    </p:animEffec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dirty="0"/>
              <a:t>Click to edit Master title style</a:t>
            </a:r>
          </a:p>
        </p:txBody>
      </p:sp>
      <p:sp>
        <p:nvSpPr>
          <p:cNvPr id="6" name="Text Placeholder 5"/>
          <p:cNvSpPr>
            <a:spLocks noGrp="1"/>
          </p:cNvSpPr>
          <p:nvPr>
            <p:ph type="body" sz="quarter" idx="12"/>
          </p:nvPr>
        </p:nvSpPr>
        <p:spPr>
          <a:xfrm>
            <a:off x="7247467" y="901700"/>
            <a:ext cx="4487333" cy="4826000"/>
          </a:xfrm>
        </p:spPr>
        <p:txBody>
          <a:bodyPr/>
          <a:lstStyle>
            <a:lvl1pPr marL="0" indent="0" algn="l">
              <a:spcBef>
                <a:spcPts val="0"/>
              </a:spcBef>
              <a:defRPr sz="1600"/>
            </a:lvl1pPr>
          </a:lstStyle>
          <a:p>
            <a:pPr lvl="0"/>
            <a:r>
              <a:rPr lang="en-US" dirty="0"/>
              <a:t>Click to edit Master text styles</a:t>
            </a:r>
          </a:p>
        </p:txBody>
      </p:sp>
      <p:sp>
        <p:nvSpPr>
          <p:cNvPr id="4" name="Rectangle 13"/>
          <p:cNvSpPr>
            <a:spLocks noGrp="1" noChangeArrowheads="1"/>
          </p:cNvSpPr>
          <p:nvPr>
            <p:ph type="sldNum" sz="quarter" idx="13"/>
          </p:nvPr>
        </p:nvSpPr>
        <p:spPr>
          <a:ln/>
        </p:spPr>
        <p:txBody>
          <a:bodyPr/>
          <a:lstStyle>
            <a:lvl1pPr>
              <a:defRPr/>
            </a:lvl1pPr>
          </a:lstStyle>
          <a:p>
            <a:pPr>
              <a:defRPr/>
            </a:pPr>
            <a:fld id="{2F37425F-5E17-4209-B948-B5CE2119E408}" type="slidenum">
              <a:rPr lang="en-US"/>
              <a:pPr>
                <a:defRPr/>
              </a:pPr>
              <a:t>‹#›</a:t>
            </a:fld>
            <a:endParaRPr lang="en-US" dirty="0"/>
          </a:p>
        </p:txBody>
      </p:sp>
      <p:sp>
        <p:nvSpPr>
          <p:cNvPr id="5" name="Footer Placeholder 4"/>
          <p:cNvSpPr>
            <a:spLocks noGrp="1"/>
          </p:cNvSpPr>
          <p:nvPr>
            <p:ph type="ftr" sz="quarter" idx="14"/>
          </p:nvPr>
        </p:nvSpPr>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975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chemeClr val="tx1"/>
                </a:solidFill>
              </a:defRPr>
            </a:lvl1pPr>
          </a:lstStyle>
          <a:p>
            <a:r>
              <a:rPr lang="en-US" dirty="0"/>
              <a:t>Click to edit Master title style</a:t>
            </a:r>
          </a:p>
        </p:txBody>
      </p:sp>
      <p:sp>
        <p:nvSpPr>
          <p:cNvPr id="6" name="Text Placeholder 5"/>
          <p:cNvSpPr>
            <a:spLocks noGrp="1"/>
          </p:cNvSpPr>
          <p:nvPr>
            <p:ph type="body" sz="quarter" idx="12"/>
          </p:nvPr>
        </p:nvSpPr>
        <p:spPr>
          <a:xfrm>
            <a:off x="7247467" y="901700"/>
            <a:ext cx="4487333" cy="4826000"/>
          </a:xfrm>
        </p:spPr>
        <p:txBody>
          <a:bodyPr/>
          <a:lstStyle>
            <a:lvl1pPr marL="0" indent="0" algn="l">
              <a:spcBef>
                <a:spcPts val="0"/>
              </a:spcBef>
              <a:defRPr sz="1600"/>
            </a:lvl1pPr>
          </a:lstStyle>
          <a:p>
            <a:pPr lvl="0"/>
            <a:r>
              <a:rPr lang="en-US" dirty="0"/>
              <a:t>Click to edit Master text styles</a:t>
            </a:r>
          </a:p>
        </p:txBody>
      </p:sp>
      <p:sp>
        <p:nvSpPr>
          <p:cNvPr id="4" name="Rectangle 13"/>
          <p:cNvSpPr>
            <a:spLocks noGrp="1" noChangeArrowheads="1"/>
          </p:cNvSpPr>
          <p:nvPr>
            <p:ph type="sldNum" sz="quarter" idx="13"/>
          </p:nvPr>
        </p:nvSpPr>
        <p:spPr>
          <a:ln/>
        </p:spPr>
        <p:txBody>
          <a:bodyPr/>
          <a:lstStyle>
            <a:lvl1pPr>
              <a:defRPr/>
            </a:lvl1pPr>
          </a:lstStyle>
          <a:p>
            <a:pPr>
              <a:defRPr/>
            </a:pPr>
            <a:fld id="{2F37425F-5E17-4209-B948-B5CE2119E408}" type="slidenum">
              <a:rPr lang="en-US"/>
              <a:pPr>
                <a:defRPr/>
              </a:pPr>
              <a:t>‹#›</a:t>
            </a:fld>
            <a:endParaRPr lang="en-US" dirty="0"/>
          </a:p>
        </p:txBody>
      </p:sp>
      <p:sp>
        <p:nvSpPr>
          <p:cNvPr id="5" name="Footer Placeholder 4"/>
          <p:cNvSpPr>
            <a:spLocks noGrp="1"/>
          </p:cNvSpPr>
          <p:nvPr>
            <p:ph type="ftr" sz="quarter" idx="14"/>
          </p:nvPr>
        </p:nvSpPr>
        <p:spPr/>
        <p:txBody>
          <a:bodyPr/>
          <a:lstStyle>
            <a:lvl1pPr>
              <a:defRPr/>
            </a:lvl1p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18884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png"/></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theme" Target="../theme/theme10.xml"/><Relationship Id="rId1" Type="http://schemas.openxmlformats.org/officeDocument/2006/relationships/slideLayout" Target="../slideLayouts/slideLayout21.xml"/><Relationship Id="rId5" Type="http://schemas.openxmlformats.org/officeDocument/2006/relationships/image" Target="../media/image31.png"/><Relationship Id="rId4" Type="http://schemas.openxmlformats.org/officeDocument/2006/relationships/image" Target="../media/image30.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4.xml"/><Relationship Id="rId1" Type="http://schemas.openxmlformats.org/officeDocument/2006/relationships/slideLayout" Target="../slideLayouts/slideLayout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2.xml"/><Relationship Id="rId7" Type="http://schemas.openxmlformats.org/officeDocument/2006/relationships/image" Target="../media/image16.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6.xml"/><Relationship Id="rId5" Type="http://schemas.openxmlformats.org/officeDocument/2006/relationships/slideLayout" Target="../slideLayouts/slideLayout14.xml"/><Relationship Id="rId10" Type="http://schemas.openxmlformats.org/officeDocument/2006/relationships/image" Target="../media/image18.png"/><Relationship Id="rId4" Type="http://schemas.openxmlformats.org/officeDocument/2006/relationships/slideLayout" Target="../slideLayouts/slideLayout13.xml"/><Relationship Id="rId9" Type="http://schemas.openxmlformats.org/officeDocument/2006/relationships/image" Target="../media/image17.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theme" Target="../theme/theme7.xml"/><Relationship Id="rId1" Type="http://schemas.openxmlformats.org/officeDocument/2006/relationships/slideLayout" Target="../slideLayouts/slideLayout15.xml"/><Relationship Id="rId4" Type="http://schemas.openxmlformats.org/officeDocument/2006/relationships/image" Target="../media/image20.png"/></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slideLayout" Target="../slideLayouts/slideLayout18.xml"/><Relationship Id="rId7" Type="http://schemas.openxmlformats.org/officeDocument/2006/relationships/image" Target="../media/image22.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21.png"/><Relationship Id="rId5" Type="http://schemas.openxmlformats.org/officeDocument/2006/relationships/theme" Target="../theme/theme8.xml"/><Relationship Id="rId4"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theme" Target="../theme/theme9.xml"/><Relationship Id="rId1" Type="http://schemas.openxmlformats.org/officeDocument/2006/relationships/slideLayout" Target="../slideLayouts/slideLayout20.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descr="Graphical user interface, application, Word&#10;&#10;Description automatically generated">
            <a:extLst>
              <a:ext uri="{FF2B5EF4-FFF2-40B4-BE49-F238E27FC236}">
                <a16:creationId xmlns:a16="http://schemas.microsoft.com/office/drawing/2014/main" id="{E9B11B6E-9615-7F0C-3B0A-DB8437E05A7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12853" y="76200"/>
            <a:ext cx="2277547" cy="1524000"/>
          </a:xfrm>
          <a:prstGeom prst="rect">
            <a:avLst/>
          </a:prstGeom>
        </p:spPr>
      </p:pic>
      <p:pic>
        <p:nvPicPr>
          <p:cNvPr id="9" name="Picture 8" descr="Graphical user interface, application, Word&#10;&#10;Description automatically generated">
            <a:extLst>
              <a:ext uri="{FF2B5EF4-FFF2-40B4-BE49-F238E27FC236}">
                <a16:creationId xmlns:a16="http://schemas.microsoft.com/office/drawing/2014/main" id="{620D8FBC-857E-BE90-7729-A8DBA01FD4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0800000">
            <a:off x="5545653" y="4038599"/>
            <a:ext cx="2277547" cy="1524000"/>
          </a:xfrm>
          <a:prstGeom prst="rect">
            <a:avLst/>
          </a:prstGeom>
        </p:spPr>
      </p:pic>
      <p:sp>
        <p:nvSpPr>
          <p:cNvPr id="2" name="Slide Number Placeholder 1"/>
          <p:cNvSpPr>
            <a:spLocks noGrp="1"/>
          </p:cNvSpPr>
          <p:nvPr>
            <p:ph type="sldNum" sz="quarter" idx="4"/>
          </p:nvPr>
        </p:nvSpPr>
        <p:spPr>
          <a:xfrm>
            <a:off x="11362267" y="6484939"/>
            <a:ext cx="829733" cy="409575"/>
          </a:xfrm>
          <a:prstGeom prst="rect">
            <a:avLst/>
          </a:prstGeom>
          <a:noFill/>
        </p:spPr>
        <p:txBody>
          <a:bodyPr vert="horz" lIns="91440" tIns="45720" rIns="91440" bIns="45720" rtlCol="0" anchor="ctr"/>
          <a:lstStyle>
            <a:lvl1pPr algn="r">
              <a:buFontTx/>
              <a:buNone/>
              <a:defRPr sz="1200">
                <a:solidFill>
                  <a:schemeClr val="bg1"/>
                </a:solidFill>
              </a:defRPr>
            </a:lvl1pPr>
          </a:lstStyle>
          <a:p>
            <a:pPr fontAlgn="base">
              <a:spcBef>
                <a:spcPct val="20000"/>
              </a:spcBef>
              <a:spcAft>
                <a:spcPct val="0"/>
              </a:spcAft>
              <a:defRPr/>
            </a:pPr>
            <a:fld id="{C148E929-2C81-42BB-92FD-6CE3916FB07A}" type="slidenum">
              <a:rPr lang="en-US">
                <a:solidFill>
                  <a:srgbClr val="FFFFFF"/>
                </a:solidFill>
              </a:rPr>
              <a:pPr fontAlgn="base">
                <a:spcBef>
                  <a:spcPct val="20000"/>
                </a:spcBef>
                <a:spcAft>
                  <a:spcPct val="0"/>
                </a:spcAft>
                <a:defRPr/>
              </a:pPr>
              <a:t>‹#›</a:t>
            </a:fld>
            <a:endParaRPr lang="en-US" dirty="0">
              <a:solidFill>
                <a:srgbClr val="FFFFFF"/>
              </a:solidFill>
            </a:endParaRPr>
          </a:p>
        </p:txBody>
      </p:sp>
      <p:sp>
        <p:nvSpPr>
          <p:cNvPr id="3" name="Footer Placeholder 2"/>
          <p:cNvSpPr>
            <a:spLocks noGrp="1"/>
          </p:cNvSpPr>
          <p:nvPr>
            <p:ph type="ftr" sz="quarter" idx="3"/>
          </p:nvPr>
        </p:nvSpPr>
        <p:spPr>
          <a:xfrm>
            <a:off x="711200" y="6400800"/>
            <a:ext cx="108712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
        <p:nvSpPr>
          <p:cNvPr id="6" name="Text Placeholder 5"/>
          <p:cNvSpPr>
            <a:spLocks noGrp="1"/>
          </p:cNvSpPr>
          <p:nvPr>
            <p:ph type="body" idx="1"/>
          </p:nvPr>
        </p:nvSpPr>
        <p:spPr>
          <a:xfrm>
            <a:off x="6400800" y="3543301"/>
            <a:ext cx="5791200" cy="2582863"/>
          </a:xfrm>
          <a:prstGeom prst="rect">
            <a:avLst/>
          </a:prstGeom>
        </p:spPr>
        <p:txBody>
          <a:bodyPr vert="horz" lIns="91440" tIns="45720" rIns="91440" bIns="45720" rtlCol="0">
            <a:normAutofit/>
          </a:bodyPr>
          <a:lstStyle/>
          <a:p>
            <a:pPr lvl="0"/>
            <a:r>
              <a:rPr lang="en-US" dirty="0"/>
              <a:t>Chapter title</a:t>
            </a:r>
          </a:p>
        </p:txBody>
      </p:sp>
      <p:pic>
        <p:nvPicPr>
          <p:cNvPr id="4" name="Picture 3">
            <a:extLst>
              <a:ext uri="{FF2B5EF4-FFF2-40B4-BE49-F238E27FC236}">
                <a16:creationId xmlns:a16="http://schemas.microsoft.com/office/drawing/2014/main" id="{FB2AFD6A-5578-FB55-31DF-13F424D5CA1E}"/>
              </a:ext>
            </a:extLst>
          </p:cNvPr>
          <p:cNvPicPr>
            <a:picLocks noChangeAspect="1"/>
          </p:cNvPicPr>
          <p:nvPr userDrawn="1"/>
        </p:nvPicPr>
        <p:blipFill>
          <a:blip r:embed="rId4">
            <a:duotone>
              <a:prstClr val="black"/>
              <a:srgbClr val="4C3EFC">
                <a:tint val="45000"/>
                <a:satMod val="400000"/>
              </a:srgbClr>
            </a:duotone>
            <a:alphaModFix amt="96000"/>
            <a:extLst>
              <a:ext uri="{BEBA8EAE-BF5A-486C-A8C5-ECC9F3942E4B}">
                <a14:imgProps xmlns:a14="http://schemas.microsoft.com/office/drawing/2010/main">
                  <a14:imgLayer r:embed="rId5">
                    <a14:imgEffect>
                      <a14:colorTemperature colorTemp="2067"/>
                    </a14:imgEffect>
                    <a14:imgEffect>
                      <a14:saturation sat="0"/>
                    </a14:imgEffect>
                  </a14:imgLayer>
                </a14:imgProps>
              </a:ext>
            </a:extLst>
          </a:blip>
          <a:stretch>
            <a:fillRect/>
          </a:stretch>
        </p:blipFill>
        <p:spPr>
          <a:xfrm>
            <a:off x="0" y="5837237"/>
            <a:ext cx="4570941" cy="557268"/>
          </a:xfrm>
          <a:prstGeom prst="rect">
            <a:avLst/>
          </a:prstGeom>
          <a:solidFill>
            <a:schemeClr val="bg1"/>
          </a:solidFill>
        </p:spPr>
      </p:pic>
      <p:sp>
        <p:nvSpPr>
          <p:cNvPr id="5" name="Content Placeholder 10">
            <a:extLst>
              <a:ext uri="{FF2B5EF4-FFF2-40B4-BE49-F238E27FC236}">
                <a16:creationId xmlns:a16="http://schemas.microsoft.com/office/drawing/2014/main" id="{6AE19264-5614-CFC8-7E2F-04D20D0E63B7}"/>
              </a:ext>
            </a:extLst>
          </p:cNvPr>
          <p:cNvSpPr txBox="1">
            <a:spLocks/>
          </p:cNvSpPr>
          <p:nvPr userDrawn="1"/>
        </p:nvSpPr>
        <p:spPr>
          <a:xfrm>
            <a:off x="-118626" y="5976736"/>
            <a:ext cx="4711829" cy="314730"/>
          </a:xfrm>
          <a:prstGeom prst="rect">
            <a:avLst/>
          </a:prstGeom>
        </p:spPr>
        <p:txBody>
          <a:bodyPr>
            <a:noAutofit/>
          </a:bodyPr>
          <a:lstStyle>
            <a:lvl1pPr marL="0" indent="0" algn="l" rtl="0" eaLnBrk="0" fontAlgn="base" hangingPunct="0">
              <a:spcBef>
                <a:spcPct val="20000"/>
              </a:spcBef>
              <a:spcAft>
                <a:spcPct val="0"/>
              </a:spcAft>
              <a:buNone/>
              <a:defRPr sz="320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US" sz="1600" kern="0" dirty="0">
                <a:solidFill>
                  <a:schemeClr val="bg1"/>
                </a:solidFill>
              </a:rPr>
              <a:t>TENTH EDITION</a:t>
            </a:r>
          </a:p>
        </p:txBody>
      </p:sp>
      <p:pic>
        <p:nvPicPr>
          <p:cNvPr id="11" name="Picture 10" descr="A picture containing text, person, outdoor, sign&#10;&#10;Description automatically generated">
            <a:extLst>
              <a:ext uri="{FF2B5EF4-FFF2-40B4-BE49-F238E27FC236}">
                <a16:creationId xmlns:a16="http://schemas.microsoft.com/office/drawing/2014/main" id="{63F12B85-7C1C-DB8E-208A-81667737907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0" y="-9922"/>
            <a:ext cx="4570941" cy="5848838"/>
          </a:xfrm>
          <a:prstGeom prst="rect">
            <a:avLst/>
          </a:prstGeom>
        </p:spPr>
      </p:pic>
    </p:spTree>
    <p:extLst>
      <p:ext uri="{BB962C8B-B14F-4D97-AF65-F5344CB8AC3E}">
        <p14:creationId xmlns:p14="http://schemas.microsoft.com/office/powerpoint/2010/main" val="3130776066"/>
      </p:ext>
    </p:extLst>
  </p:cSld>
  <p:clrMap bg1="lt1" tx1="dk1" bg2="lt2" tx2="dk2" accent1="accent1" accent2="accent2" accent3="accent3" accent4="accent4" accent5="accent5" accent6="accent6" hlink="hlink" folHlink="folHlink"/>
  <p:sldLayoutIdLst>
    <p:sldLayoutId id="2147483689" r:id="rId1"/>
  </p:sldLayoutIdLst>
  <p:hf hdr="0" dt="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4400">
          <a:solidFill>
            <a:schemeClr val="accent2"/>
          </a:solidFill>
          <a:latin typeface="Sabon-Bold" charset="0"/>
        </a:defRPr>
      </a:lvl2pPr>
      <a:lvl3pPr algn="l" rtl="0" eaLnBrk="0" fontAlgn="base" hangingPunct="0">
        <a:spcBef>
          <a:spcPct val="0"/>
        </a:spcBef>
        <a:spcAft>
          <a:spcPct val="0"/>
        </a:spcAft>
        <a:defRPr sz="4400">
          <a:solidFill>
            <a:schemeClr val="accent2"/>
          </a:solidFill>
          <a:latin typeface="Sabon-Bold" charset="0"/>
        </a:defRPr>
      </a:lvl3pPr>
      <a:lvl4pPr algn="l" rtl="0" eaLnBrk="0" fontAlgn="base" hangingPunct="0">
        <a:spcBef>
          <a:spcPct val="0"/>
        </a:spcBef>
        <a:spcAft>
          <a:spcPct val="0"/>
        </a:spcAft>
        <a:defRPr sz="4400">
          <a:solidFill>
            <a:schemeClr val="accent2"/>
          </a:solidFill>
          <a:latin typeface="Sabon-Bold" charset="0"/>
        </a:defRPr>
      </a:lvl4pPr>
      <a:lvl5pPr algn="l" rtl="0" eaLnBrk="0" fontAlgn="base" hangingPunct="0">
        <a:spcBef>
          <a:spcPct val="0"/>
        </a:spcBef>
        <a:spcAft>
          <a:spcPct val="0"/>
        </a:spcAft>
        <a:defRPr sz="4400">
          <a:solidFill>
            <a:schemeClr val="accent2"/>
          </a:solidFill>
          <a:latin typeface="Sabon-Bold" charset="0"/>
        </a:defRPr>
      </a:lvl5pPr>
      <a:lvl6pPr marL="457200" algn="l" rtl="0" fontAlgn="base">
        <a:spcBef>
          <a:spcPct val="0"/>
        </a:spcBef>
        <a:spcAft>
          <a:spcPct val="0"/>
        </a:spcAft>
        <a:defRPr sz="4400">
          <a:solidFill>
            <a:schemeClr val="accent2"/>
          </a:solidFill>
          <a:latin typeface="Sabon-Bold" charset="0"/>
        </a:defRPr>
      </a:lvl6pPr>
      <a:lvl7pPr marL="914400" algn="l" rtl="0" fontAlgn="base">
        <a:spcBef>
          <a:spcPct val="0"/>
        </a:spcBef>
        <a:spcAft>
          <a:spcPct val="0"/>
        </a:spcAft>
        <a:defRPr sz="4400">
          <a:solidFill>
            <a:schemeClr val="accent2"/>
          </a:solidFill>
          <a:latin typeface="Sabon-Bold" charset="0"/>
        </a:defRPr>
      </a:lvl7pPr>
      <a:lvl8pPr marL="1371600" algn="l" rtl="0" fontAlgn="base">
        <a:spcBef>
          <a:spcPct val="0"/>
        </a:spcBef>
        <a:spcAft>
          <a:spcPct val="0"/>
        </a:spcAft>
        <a:defRPr sz="4400">
          <a:solidFill>
            <a:schemeClr val="accent2"/>
          </a:solidFill>
          <a:latin typeface="Sabon-Bold" charset="0"/>
        </a:defRPr>
      </a:lvl8pPr>
      <a:lvl9pPr marL="1828800" algn="l" rtl="0" fontAlgn="base">
        <a:spcBef>
          <a:spcPct val="0"/>
        </a:spcBef>
        <a:spcAft>
          <a:spcPct val="0"/>
        </a:spcAft>
        <a:defRPr sz="4400">
          <a:solidFill>
            <a:schemeClr val="accent2"/>
          </a:solidFill>
          <a:latin typeface="Sabon-Bold" charset="0"/>
        </a:defRPr>
      </a:lvl9pPr>
    </p:titleStyle>
    <p:bodyStyle>
      <a:lvl1pPr marL="0" indent="0" algn="l" rtl="0" eaLnBrk="0" fontAlgn="base" hangingPunct="0">
        <a:spcBef>
          <a:spcPct val="20000"/>
        </a:spcBef>
        <a:spcAft>
          <a:spcPct val="0"/>
        </a:spcAft>
        <a:buNone/>
        <a:defRPr sz="320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spect="1" noChangeArrowheads="1"/>
          </p:cNvSpPr>
          <p:nvPr>
            <p:ph type="title"/>
          </p:nvPr>
        </p:nvSpPr>
        <p:spPr bwMode="auto">
          <a:xfrm>
            <a:off x="2677776" y="0"/>
            <a:ext cx="9514224"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Appendix master title</a:t>
            </a:r>
          </a:p>
        </p:txBody>
      </p:sp>
      <p:sp>
        <p:nvSpPr>
          <p:cNvPr id="206855" name="Rectangle 7"/>
          <p:cNvSpPr>
            <a:spLocks noGrp="1" noChangeArrowheads="1"/>
          </p:cNvSpPr>
          <p:nvPr>
            <p:ph type="sldNum" sz="quarter" idx="4"/>
          </p:nvPr>
        </p:nvSpPr>
        <p:spPr bwMode="auto">
          <a:xfrm>
            <a:off x="11544301" y="6488114"/>
            <a:ext cx="647700" cy="369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FCD5D5FD-C24C-4EC1-877A-4A06FFD43F54}" type="slidenum">
              <a:rPr lang="en-US" smtClean="0"/>
              <a:pPr fontAlgn="base">
                <a:spcAft>
                  <a:spcPct val="0"/>
                </a:spcAft>
                <a:defRPr/>
              </a:pPr>
              <a:t>‹#›</a:t>
            </a:fld>
            <a:endParaRPr lang="en-US" dirty="0"/>
          </a:p>
        </p:txBody>
      </p:sp>
      <p:sp>
        <p:nvSpPr>
          <p:cNvPr id="10" name="Text Placeholder 9"/>
          <p:cNvSpPr>
            <a:spLocks noGrp="1"/>
          </p:cNvSpPr>
          <p:nvPr>
            <p:ph type="body" idx="1"/>
          </p:nvPr>
        </p:nvSpPr>
        <p:spPr bwMode="auto">
          <a:xfrm>
            <a:off x="609600" y="592138"/>
            <a:ext cx="11309351" cy="580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3" name="Group 2"/>
          <p:cNvGrpSpPr/>
          <p:nvPr/>
        </p:nvGrpSpPr>
        <p:grpSpPr>
          <a:xfrm>
            <a:off x="42690" y="72582"/>
            <a:ext cx="2635087" cy="6252019"/>
            <a:chOff x="26319" y="75430"/>
            <a:chExt cx="1976315" cy="6409508"/>
          </a:xfrm>
        </p:grpSpPr>
        <p:pic>
          <p:nvPicPr>
            <p:cNvPr id="6155" name="Picture 1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319" y="75430"/>
              <a:ext cx="1976315" cy="521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6156" name="Picture 1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6319" y="563034"/>
              <a:ext cx="391023" cy="5921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grpSp>
        <p:nvGrpSpPr>
          <p:cNvPr id="2" name="Group 1"/>
          <p:cNvGrpSpPr/>
          <p:nvPr/>
        </p:nvGrpSpPr>
        <p:grpSpPr>
          <a:xfrm>
            <a:off x="10957606" y="750888"/>
            <a:ext cx="1191173" cy="5573712"/>
            <a:chOff x="8229600" y="750888"/>
            <a:chExt cx="893380" cy="5734050"/>
          </a:xfrm>
        </p:grpSpPr>
        <p:pic>
          <p:nvPicPr>
            <p:cNvPr id="13" name="Picture 1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32905" y="750888"/>
              <a:ext cx="90075" cy="573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6157" name="Picture 1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229600" y="6434982"/>
              <a:ext cx="893380" cy="49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sp>
        <p:nvSpPr>
          <p:cNvPr id="15" name="Footer Placeholder 4"/>
          <p:cNvSpPr txBox="1">
            <a:spLocks/>
          </p:cNvSpPr>
          <p:nvPr userDrawn="1"/>
        </p:nvSpPr>
        <p:spPr>
          <a:xfrm>
            <a:off x="0" y="6488113"/>
            <a:ext cx="11684000" cy="369888"/>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78277993"/>
      </p:ext>
    </p:extLst>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animEffect transition="in" filter="wipe(left)">
                                      <p:cBhvr>
                                        <p:cTn id="11" dur="500"/>
                                        <p:tgtEl>
                                          <p:spTgt spid="10">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wipe(left)">
                                      <p:cBhvr>
                                        <p:cTn id="15" dur="500"/>
                                        <p:tgtEl>
                                          <p:spTgt spid="10">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Effect transition="in" filter="wipe(left)">
                                      <p:cBhvr>
                                        <p:cTn id="19" dur="500"/>
                                        <p:tgtEl>
                                          <p:spTgt spid="10">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wipe(left)">
                                      <p:cBhvr>
                                        <p:cTn id="23"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wipe(left)">
                      <p:cBhvr>
                        <p:cTn dur="500"/>
                        <p:tgtEl>
                          <p:spTgt spid="10"/>
                        </p:tgtEl>
                      </p:cBhvr>
                    </p:animEffect>
                  </p:childTnLst>
                </p:cTn>
              </p:par>
            </p:tnLst>
          </p:tmpl>
        </p:tmplLst>
      </p:bldP>
    </p:bldLst>
  </p:timing>
  <p:hf hdr="0" dt="0"/>
  <p:txStyles>
    <p:titleStyle>
      <a:lvl1pPr algn="l" rtl="0" eaLnBrk="0" fontAlgn="base" hangingPunct="0">
        <a:spcBef>
          <a:spcPct val="0"/>
        </a:spcBef>
        <a:spcAft>
          <a:spcPct val="0"/>
        </a:spcAft>
        <a:defRPr sz="3400">
          <a:solidFill>
            <a:schemeClr val="tx1"/>
          </a:solidFill>
          <a:latin typeface="+mj-lt"/>
          <a:ea typeface="+mj-ea"/>
          <a:cs typeface="+mj-cs"/>
        </a:defRPr>
      </a:lvl1pPr>
      <a:lvl2pPr algn="l" rtl="0" eaLnBrk="0" fontAlgn="base" hangingPunct="0">
        <a:spcBef>
          <a:spcPct val="0"/>
        </a:spcBef>
        <a:spcAft>
          <a:spcPct val="0"/>
        </a:spcAft>
        <a:defRPr sz="3400">
          <a:solidFill>
            <a:schemeClr val="tx1"/>
          </a:solidFill>
          <a:latin typeface="Arial" pitchFamily="34" charset="0"/>
        </a:defRPr>
      </a:lvl2pPr>
      <a:lvl3pPr algn="l" rtl="0" eaLnBrk="0" fontAlgn="base" hangingPunct="0">
        <a:spcBef>
          <a:spcPct val="0"/>
        </a:spcBef>
        <a:spcAft>
          <a:spcPct val="0"/>
        </a:spcAft>
        <a:defRPr sz="3400">
          <a:solidFill>
            <a:schemeClr val="tx1"/>
          </a:solidFill>
          <a:latin typeface="Arial" pitchFamily="34" charset="0"/>
        </a:defRPr>
      </a:lvl3pPr>
      <a:lvl4pPr algn="l" rtl="0" eaLnBrk="0" fontAlgn="base" hangingPunct="0">
        <a:spcBef>
          <a:spcPct val="0"/>
        </a:spcBef>
        <a:spcAft>
          <a:spcPct val="0"/>
        </a:spcAft>
        <a:defRPr sz="3400">
          <a:solidFill>
            <a:schemeClr val="tx1"/>
          </a:solidFill>
          <a:latin typeface="Arial" pitchFamily="34" charset="0"/>
        </a:defRPr>
      </a:lvl4pPr>
      <a:lvl5pPr algn="l" rtl="0" eaLnBrk="0" fontAlgn="base" hangingPunct="0">
        <a:spcBef>
          <a:spcPct val="0"/>
        </a:spcBef>
        <a:spcAft>
          <a:spcPct val="0"/>
        </a:spcAft>
        <a:defRPr sz="3400">
          <a:solidFill>
            <a:schemeClr val="tx1"/>
          </a:solidFill>
          <a:latin typeface="Arial" pitchFamily="34" charset="0"/>
        </a:defRPr>
      </a:lvl5pPr>
      <a:lvl6pPr marL="457200" algn="l" rtl="0" fontAlgn="base">
        <a:spcBef>
          <a:spcPct val="0"/>
        </a:spcBef>
        <a:spcAft>
          <a:spcPct val="0"/>
        </a:spcAft>
        <a:defRPr sz="3400">
          <a:solidFill>
            <a:srgbClr val="990000"/>
          </a:solidFill>
          <a:latin typeface="Arial" pitchFamily="34" charset="0"/>
        </a:defRPr>
      </a:lvl6pPr>
      <a:lvl7pPr marL="914400" algn="l" rtl="0" fontAlgn="base">
        <a:spcBef>
          <a:spcPct val="0"/>
        </a:spcBef>
        <a:spcAft>
          <a:spcPct val="0"/>
        </a:spcAft>
        <a:defRPr sz="3400">
          <a:solidFill>
            <a:srgbClr val="990000"/>
          </a:solidFill>
          <a:latin typeface="Arial" pitchFamily="34" charset="0"/>
        </a:defRPr>
      </a:lvl7pPr>
      <a:lvl8pPr marL="1371600" algn="l" rtl="0" fontAlgn="base">
        <a:spcBef>
          <a:spcPct val="0"/>
        </a:spcBef>
        <a:spcAft>
          <a:spcPct val="0"/>
        </a:spcAft>
        <a:defRPr sz="3400">
          <a:solidFill>
            <a:srgbClr val="990000"/>
          </a:solidFill>
          <a:latin typeface="Arial" pitchFamily="34" charset="0"/>
        </a:defRPr>
      </a:lvl8pPr>
      <a:lvl9pPr marL="1828800" algn="l" rtl="0" fontAlgn="base">
        <a:spcBef>
          <a:spcPct val="0"/>
        </a:spcBef>
        <a:spcAft>
          <a:spcPct val="0"/>
        </a:spcAft>
        <a:defRPr sz="34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005EA4"/>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F180AAF-20EA-4DB4-8DC2-C520C0BC20A4}"/>
              </a:ext>
            </a:extLst>
          </p:cNvPr>
          <p:cNvPicPr>
            <a:picLocks noChangeAspect="1"/>
          </p:cNvPicPr>
          <p:nvPr userDrawn="1"/>
        </p:nvPicPr>
        <p:blipFill>
          <a:blip r:embed="rId5"/>
          <a:stretch>
            <a:fillRect/>
          </a:stretch>
        </p:blipFill>
        <p:spPr>
          <a:xfrm>
            <a:off x="239592" y="990600"/>
            <a:ext cx="11952408" cy="5486400"/>
          </a:xfrm>
          <a:prstGeom prst="rect">
            <a:avLst/>
          </a:prstGeom>
        </p:spPr>
      </p:pic>
      <p:sp>
        <p:nvSpPr>
          <p:cNvPr id="2053" name="Rectangle 3"/>
          <p:cNvSpPr>
            <a:spLocks noGrp="1" noChangeAspect="1" noChangeArrowheads="1"/>
          </p:cNvSpPr>
          <p:nvPr>
            <p:ph type="title"/>
          </p:nvPr>
        </p:nvSpPr>
        <p:spPr bwMode="auto">
          <a:xfrm>
            <a:off x="344608" y="101600"/>
            <a:ext cx="11466392"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IN THIS CH OR NUTSHELL</a:t>
            </a:r>
          </a:p>
        </p:txBody>
      </p:sp>
      <p:sp>
        <p:nvSpPr>
          <p:cNvPr id="3078" name="Rectangle 8"/>
          <p:cNvSpPr>
            <a:spLocks noGrp="1" noChangeArrowheads="1"/>
          </p:cNvSpPr>
          <p:nvPr>
            <p:ph type="body" idx="1"/>
          </p:nvPr>
        </p:nvSpPr>
        <p:spPr bwMode="auto">
          <a:xfrm>
            <a:off x="390550" y="1054100"/>
            <a:ext cx="11451167"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This is the intro slide and the summary slide (chapter in a nutshell) design</a:t>
            </a:r>
          </a:p>
          <a:p>
            <a:pPr lvl="1"/>
            <a:r>
              <a:rPr lang="en-US" altLang="en-US" dirty="0"/>
              <a:t>Second level</a:t>
            </a:r>
          </a:p>
          <a:p>
            <a:pPr lvl="2"/>
            <a:r>
              <a:rPr lang="en-US" altLang="en-US" dirty="0" err="1"/>
              <a:t>Thirdlevel</a:t>
            </a:r>
            <a:endParaRPr lang="en-US" altLang="en-US" dirty="0"/>
          </a:p>
          <a:p>
            <a:pPr lvl="2"/>
            <a:r>
              <a:rPr lang="en-US" altLang="en-US" dirty="0"/>
              <a:t> Fourth level</a:t>
            </a:r>
          </a:p>
          <a:p>
            <a:pPr lvl="4"/>
            <a:r>
              <a:rPr lang="en-US" altLang="en-US" dirty="0"/>
              <a:t>Fifth level</a:t>
            </a:r>
          </a:p>
        </p:txBody>
      </p:sp>
      <p:sp>
        <p:nvSpPr>
          <p:cNvPr id="37898" name="Rectangle 10"/>
          <p:cNvSpPr>
            <a:spLocks noGrp="1" noChangeArrowheads="1"/>
          </p:cNvSpPr>
          <p:nvPr>
            <p:ph type="sldNum" sz="quarter" idx="4"/>
          </p:nvPr>
        </p:nvSpPr>
        <p:spPr bwMode="auto">
          <a:xfrm>
            <a:off x="11491384" y="6470651"/>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12" name="Footer Placeholder 2"/>
          <p:cNvSpPr>
            <a:spLocks noGrp="1"/>
          </p:cNvSpPr>
          <p:nvPr>
            <p:ph type="ftr" sz="quarter" idx="3"/>
          </p:nvPr>
        </p:nvSpPr>
        <p:spPr>
          <a:xfrm>
            <a:off x="0" y="6477000"/>
            <a:ext cx="11582400" cy="3810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pic>
        <p:nvPicPr>
          <p:cNvPr id="3" name="Picture 2">
            <a:extLst>
              <a:ext uri="{FF2B5EF4-FFF2-40B4-BE49-F238E27FC236}">
                <a16:creationId xmlns:a16="http://schemas.microsoft.com/office/drawing/2014/main" id="{2938E7E8-A8AC-338C-C902-7554EB445130}"/>
              </a:ext>
            </a:extLst>
          </p:cNvPr>
          <p:cNvPicPr>
            <a:picLocks noChangeAspect="1"/>
          </p:cNvPicPr>
          <p:nvPr userDrawn="1"/>
        </p:nvPicPr>
        <p:blipFill>
          <a:blip r:embed="rId6"/>
          <a:stretch>
            <a:fillRect/>
          </a:stretch>
        </p:blipFill>
        <p:spPr>
          <a:xfrm rot="5400000">
            <a:off x="-3063357" y="3063358"/>
            <a:ext cx="6477000" cy="350284"/>
          </a:xfrm>
          <a:prstGeom prst="rect">
            <a:avLst/>
          </a:prstGeom>
        </p:spPr>
      </p:pic>
    </p:spTree>
    <p:extLst>
      <p:ext uri="{BB962C8B-B14F-4D97-AF65-F5344CB8AC3E}">
        <p14:creationId xmlns:p14="http://schemas.microsoft.com/office/powerpoint/2010/main" val="977070386"/>
      </p:ext>
    </p:extLst>
  </p:cSld>
  <p:clrMap bg1="lt1" tx1="dk1" bg2="lt2" tx2="dk2" accent1="accent1" accent2="accent2" accent3="accent3" accent4="accent4" accent5="accent5" accent6="accent6" hlink="hlink" folHlink="folHlink"/>
  <p:sldLayoutIdLst>
    <p:sldLayoutId id="2147483681" r:id="rId1"/>
    <p:sldLayoutId id="2147483683" r:id="rId2"/>
    <p:sldLayoutId id="2147483695" r:id="rId3"/>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wipe(left)">
                                      <p:cBhvr>
                                        <p:cTn id="7" dur="500"/>
                                        <p:tgtEl>
                                          <p:spTgt spid="3078">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78">
                                            <p:txEl>
                                              <p:pRg st="1" end="1"/>
                                            </p:txEl>
                                          </p:spTgt>
                                        </p:tgtEl>
                                        <p:attrNameLst>
                                          <p:attrName>style.visibility</p:attrName>
                                        </p:attrNameLst>
                                      </p:cBhvr>
                                      <p:to>
                                        <p:strVal val="visible"/>
                                      </p:to>
                                    </p:set>
                                    <p:animEffect transition="in" filter="wipe(left)">
                                      <p:cBhvr>
                                        <p:cTn id="11" dur="500"/>
                                        <p:tgtEl>
                                          <p:spTgt spid="3078">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78">
                                            <p:txEl>
                                              <p:pRg st="2" end="2"/>
                                            </p:txEl>
                                          </p:spTgt>
                                        </p:tgtEl>
                                        <p:attrNameLst>
                                          <p:attrName>style.visibility</p:attrName>
                                        </p:attrNameLst>
                                      </p:cBhvr>
                                      <p:to>
                                        <p:strVal val="visible"/>
                                      </p:to>
                                    </p:set>
                                    <p:animEffect transition="in" filter="wipe(left)">
                                      <p:cBhvr>
                                        <p:cTn id="15" dur="500"/>
                                        <p:tgtEl>
                                          <p:spTgt spid="3078">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78">
                                            <p:txEl>
                                              <p:pRg st="3" end="3"/>
                                            </p:txEl>
                                          </p:spTgt>
                                        </p:tgtEl>
                                        <p:attrNameLst>
                                          <p:attrName>style.visibility</p:attrName>
                                        </p:attrNameLst>
                                      </p:cBhvr>
                                      <p:to>
                                        <p:strVal val="visible"/>
                                      </p:to>
                                    </p:set>
                                    <p:animEffect transition="in" filter="wipe(left)">
                                      <p:cBhvr>
                                        <p:cTn id="19" dur="500"/>
                                        <p:tgtEl>
                                          <p:spTgt spid="3078">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78">
                                            <p:txEl>
                                              <p:pRg st="4" end="4"/>
                                            </p:txEl>
                                          </p:spTgt>
                                        </p:tgtEl>
                                        <p:attrNameLst>
                                          <p:attrName>style.visibility</p:attrName>
                                        </p:attrNameLst>
                                      </p:cBhvr>
                                      <p:to>
                                        <p:strVal val="visible"/>
                                      </p:to>
                                    </p:set>
                                    <p:animEffect transition="in" filter="wipe(left)">
                                      <p:cBhvr>
                                        <p:cTn id="23" dur="500"/>
                                        <p:tgtEl>
                                          <p:spTgt spid="30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build="p">
        <p:tmplLst>
          <p:tmpl lvl="1">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078"/>
                        </p:tgtEl>
                        <p:attrNameLst>
                          <p:attrName>style.visibility</p:attrName>
                        </p:attrNameLst>
                      </p:cBhvr>
                      <p:to>
                        <p:strVal val="visible"/>
                      </p:to>
                    </p:set>
                    <p:animEffect transition="in" filter="wipe(left)">
                      <p:cBhvr>
                        <p:cTn dur="500"/>
                        <p:tgtEl>
                          <p:spTgt spid="3078"/>
                        </p:tgtEl>
                      </p:cBhvr>
                    </p:animEffect>
                  </p:childTnLst>
                </p:cTn>
              </p:par>
            </p:tnLst>
          </p:tmpl>
        </p:tmplLst>
      </p:bldP>
    </p:bldLst>
  </p:timing>
  <p:hf hdr="0" dt="0"/>
  <p:txStyles>
    <p:titleStyle>
      <a:lvl1pPr algn="ctr" rtl="0" eaLnBrk="0" fontAlgn="base" hangingPunct="0">
        <a:spcBef>
          <a:spcPct val="0"/>
        </a:spcBef>
        <a:spcAft>
          <a:spcPct val="0"/>
        </a:spcAft>
        <a:defRPr sz="4800" baseline="0">
          <a:solidFill>
            <a:srgbClr val="1C619A"/>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baseline="0">
          <a:solidFill>
            <a:schemeClr val="tx2"/>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2"/>
          </a:solidFill>
          <a:latin typeface="+mn-lt"/>
        </a:defRPr>
      </a:lvl2pPr>
      <a:lvl3pPr marL="1143000" indent="-228600" algn="l" rtl="0" eaLnBrk="0" fontAlgn="base" hangingPunct="0">
        <a:spcBef>
          <a:spcPct val="20000"/>
        </a:spcBef>
        <a:spcAft>
          <a:spcPct val="0"/>
        </a:spcAft>
        <a:buSzPct val="90000"/>
        <a:buChar char="•"/>
        <a:defRPr sz="2800">
          <a:solidFill>
            <a:schemeClr val="tx2"/>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2"/>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74B579F0-E89E-33CA-1756-CFC6F437DFEC}"/>
              </a:ext>
            </a:extLst>
          </p:cNvPr>
          <p:cNvGrpSpPr/>
          <p:nvPr userDrawn="1"/>
        </p:nvGrpSpPr>
        <p:grpSpPr>
          <a:xfrm>
            <a:off x="82030" y="129262"/>
            <a:ext cx="12027941" cy="785138"/>
            <a:chOff x="61522" y="53062"/>
            <a:chExt cx="9020956" cy="785138"/>
          </a:xfrm>
        </p:grpSpPr>
        <p:pic>
          <p:nvPicPr>
            <p:cNvPr id="28" name="Picture 27">
              <a:extLst>
                <a:ext uri="{FF2B5EF4-FFF2-40B4-BE49-F238E27FC236}">
                  <a16:creationId xmlns:a16="http://schemas.microsoft.com/office/drawing/2014/main" id="{0EA1A926-702E-834C-1A3D-07FD4552C8F6}"/>
                </a:ext>
              </a:extLst>
            </p:cNvPr>
            <p:cNvPicPr>
              <a:picLocks noChangeAspect="1"/>
            </p:cNvPicPr>
            <p:nvPr userDrawn="1"/>
          </p:nvPicPr>
          <p:blipFill>
            <a:blip r:embed="rId5"/>
            <a:stretch>
              <a:fillRect/>
            </a:stretch>
          </p:blipFill>
          <p:spPr>
            <a:xfrm>
              <a:off x="8153400" y="53063"/>
              <a:ext cx="929078" cy="785137"/>
            </a:xfrm>
            <a:prstGeom prst="rect">
              <a:avLst/>
            </a:prstGeom>
          </p:spPr>
        </p:pic>
        <p:pic>
          <p:nvPicPr>
            <p:cNvPr id="29" name="Picture 28">
              <a:extLst>
                <a:ext uri="{FF2B5EF4-FFF2-40B4-BE49-F238E27FC236}">
                  <a16:creationId xmlns:a16="http://schemas.microsoft.com/office/drawing/2014/main" id="{0CCCE13B-1BF1-FF9C-0315-A8F59C7FB0E7}"/>
                </a:ext>
              </a:extLst>
            </p:cNvPr>
            <p:cNvPicPr>
              <a:picLocks noChangeAspect="1"/>
            </p:cNvPicPr>
            <p:nvPr userDrawn="1"/>
          </p:nvPicPr>
          <p:blipFill>
            <a:blip r:embed="rId5"/>
            <a:stretch>
              <a:fillRect/>
            </a:stretch>
          </p:blipFill>
          <p:spPr>
            <a:xfrm rot="10800000">
              <a:off x="61522" y="53062"/>
              <a:ext cx="929078" cy="785137"/>
            </a:xfrm>
            <a:prstGeom prst="rect">
              <a:avLst/>
            </a:prstGeom>
          </p:spPr>
        </p:pic>
      </p:grpSp>
      <p:sp>
        <p:nvSpPr>
          <p:cNvPr id="2053" name="Rectangle 3"/>
          <p:cNvSpPr>
            <a:spLocks noGrp="1" noChangeAspect="1" noChangeArrowheads="1"/>
          </p:cNvSpPr>
          <p:nvPr>
            <p:ph type="title"/>
          </p:nvPr>
        </p:nvSpPr>
        <p:spPr bwMode="auto">
          <a:xfrm>
            <a:off x="1" y="77788"/>
            <a:ext cx="121920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Name </a:t>
            </a:r>
            <a:r>
              <a:rPr lang="en-US" altLang="en-US" dirty="0" err="1"/>
              <a:t>fgchmvb</a:t>
            </a:r>
            <a:r>
              <a:rPr lang="en-US" altLang="en-US" dirty="0"/>
              <a:t> </a:t>
            </a:r>
          </a:p>
        </p:txBody>
      </p:sp>
      <p:sp>
        <p:nvSpPr>
          <p:cNvPr id="3078" name="Rectangle 8"/>
          <p:cNvSpPr>
            <a:spLocks noGrp="1" noChangeArrowheads="1"/>
          </p:cNvSpPr>
          <p:nvPr>
            <p:ph type="body" idx="1"/>
          </p:nvPr>
        </p:nvSpPr>
        <p:spPr bwMode="auto">
          <a:xfrm>
            <a:off x="370418" y="1025525"/>
            <a:ext cx="11451167" cy="542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text </a:t>
            </a:r>
            <a:r>
              <a:rPr lang="en-US" altLang="en-US" dirty="0" err="1"/>
              <a:t>stClick</a:t>
            </a:r>
            <a:r>
              <a:rPr lang="en-US" altLang="en-US" dirty="0"/>
              <a:t> to edit Master </a:t>
            </a:r>
            <a:r>
              <a:rPr lang="en-US" altLang="en-US" dirty="0" err="1"/>
              <a:t>yles</a:t>
            </a:r>
            <a:endParaRPr lang="en-US" altLang="en-US" dirty="0"/>
          </a:p>
          <a:p>
            <a:pPr lvl="1"/>
            <a:r>
              <a:rPr lang="en-US" altLang="en-US" dirty="0"/>
              <a:t>Second level</a:t>
            </a:r>
          </a:p>
          <a:p>
            <a:pPr lvl="2"/>
            <a:r>
              <a:rPr lang="en-US" altLang="en-US" dirty="0" err="1"/>
              <a:t>Thirdlevel</a:t>
            </a:r>
            <a:endParaRPr lang="en-US" altLang="en-US" dirty="0"/>
          </a:p>
          <a:p>
            <a:pPr lvl="2"/>
            <a:r>
              <a:rPr lang="en-US" altLang="en-US" dirty="0"/>
              <a:t> Fourth level</a:t>
            </a:r>
          </a:p>
          <a:p>
            <a:pPr lvl="4"/>
            <a:r>
              <a:rPr lang="en-US" altLang="en-US" dirty="0"/>
              <a:t>Fifth level</a:t>
            </a:r>
          </a:p>
        </p:txBody>
      </p:sp>
      <p:sp>
        <p:nvSpPr>
          <p:cNvPr id="37898" name="Rectangle 10"/>
          <p:cNvSpPr>
            <a:spLocks noGrp="1" noChangeArrowheads="1"/>
          </p:cNvSpPr>
          <p:nvPr>
            <p:ph type="sldNum" sz="quarter" idx="4"/>
          </p:nvPr>
        </p:nvSpPr>
        <p:spPr bwMode="auto">
          <a:xfrm>
            <a:off x="11491384" y="6423026"/>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8" name="Footer Placeholder 2"/>
          <p:cNvSpPr>
            <a:spLocks noGrp="1"/>
          </p:cNvSpPr>
          <p:nvPr>
            <p:ph type="ftr" sz="quarter" idx="3"/>
          </p:nvPr>
        </p:nvSpPr>
        <p:spPr>
          <a:xfrm>
            <a:off x="0" y="6400800"/>
            <a:ext cx="115824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pic>
        <p:nvPicPr>
          <p:cNvPr id="17" name="Picture 16">
            <a:extLst>
              <a:ext uri="{FF2B5EF4-FFF2-40B4-BE49-F238E27FC236}">
                <a16:creationId xmlns:a16="http://schemas.microsoft.com/office/drawing/2014/main" id="{4248DB47-1941-E4A0-DF66-72A55A5C1F36}"/>
              </a:ext>
            </a:extLst>
          </p:cNvPr>
          <p:cNvPicPr>
            <a:picLocks noChangeAspect="1"/>
          </p:cNvPicPr>
          <p:nvPr userDrawn="1"/>
        </p:nvPicPr>
        <p:blipFill>
          <a:blip r:embed="rId6"/>
          <a:stretch>
            <a:fillRect/>
          </a:stretch>
        </p:blipFill>
        <p:spPr>
          <a:xfrm rot="10800000">
            <a:off x="370413" y="6400800"/>
            <a:ext cx="11451164" cy="52388"/>
          </a:xfrm>
          <a:prstGeom prst="rect">
            <a:avLst/>
          </a:prstGeom>
        </p:spPr>
      </p:pic>
    </p:spTree>
    <p:extLst>
      <p:ext uri="{BB962C8B-B14F-4D97-AF65-F5344CB8AC3E}">
        <p14:creationId xmlns:p14="http://schemas.microsoft.com/office/powerpoint/2010/main" val="2024080141"/>
      </p:ext>
    </p:extLst>
  </p:cSld>
  <p:clrMap bg1="lt1" tx1="dk1" bg2="lt2" tx2="dk2" accent1="accent1" accent2="accent2" accent3="accent3" accent4="accent4" accent5="accent5" accent6="accent6" hlink="hlink" folHlink="folHlink"/>
  <p:sldLayoutIdLst>
    <p:sldLayoutId id="2147483664" r:id="rId1"/>
    <p:sldLayoutId id="2147483674" r:id="rId2"/>
    <p:sldLayoutId id="2147483682" r:id="rId3"/>
  </p:sldLayoutIdLst>
  <p:transition/>
  <p:hf hdr="0" dt="0"/>
  <p:txStyles>
    <p:titleStyle>
      <a:lvl1pPr algn="ctr" rtl="0" eaLnBrk="0" fontAlgn="base" hangingPunct="0">
        <a:spcBef>
          <a:spcPct val="0"/>
        </a:spcBef>
        <a:spcAft>
          <a:spcPct val="0"/>
        </a:spcAft>
        <a:defRPr sz="4000">
          <a:solidFill>
            <a:srgbClr val="AE1221"/>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0076A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1"/>
          </a:solidFill>
          <a:latin typeface="+mn-lt"/>
        </a:defRPr>
      </a:lvl2pPr>
      <a:lvl3pPr marL="1143000" indent="-228600" algn="l" rtl="0" eaLnBrk="0" fontAlgn="base" hangingPunct="0">
        <a:spcBef>
          <a:spcPct val="20000"/>
        </a:spcBef>
        <a:spcAft>
          <a:spcPct val="0"/>
        </a:spcAft>
        <a:buSzPct val="90000"/>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1"/>
          <p:cNvGrpSpPr/>
          <p:nvPr/>
        </p:nvGrpSpPr>
        <p:grpSpPr>
          <a:xfrm>
            <a:off x="0" y="1"/>
            <a:ext cx="12192000" cy="6542704"/>
            <a:chOff x="0" y="1"/>
            <a:chExt cx="9144000" cy="6542704"/>
          </a:xfrm>
        </p:grpSpPr>
        <p:pic>
          <p:nvPicPr>
            <p:cNvPr id="3074" name="Picture 1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09550" y="487363"/>
              <a:ext cx="8591550" cy="5653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80" name="Picture 10"/>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801100" y="436563"/>
              <a:ext cx="342900" cy="605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81" name="Picture 1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6141067"/>
              <a:ext cx="9144000" cy="401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3075" name="Picture 1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328" y="1"/>
              <a:ext cx="247650" cy="6542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grpSp>
      <p:sp>
        <p:nvSpPr>
          <p:cNvPr id="3076" name="Rectangle 2"/>
          <p:cNvSpPr>
            <a:spLocks noGrp="1" noChangeAspect="1" noChangeArrowheads="1"/>
          </p:cNvSpPr>
          <p:nvPr>
            <p:ph type="title"/>
          </p:nvPr>
        </p:nvSpPr>
        <p:spPr bwMode="auto">
          <a:xfrm>
            <a:off x="279400" y="0"/>
            <a:ext cx="11694584"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Figure 1</a:t>
            </a:r>
          </a:p>
        </p:txBody>
      </p:sp>
      <p:sp>
        <p:nvSpPr>
          <p:cNvPr id="3077" name="Rectangle 3"/>
          <p:cNvSpPr>
            <a:spLocks noGrp="1" noChangeArrowheads="1"/>
          </p:cNvSpPr>
          <p:nvPr>
            <p:ph type="body" idx="1"/>
          </p:nvPr>
        </p:nvSpPr>
        <p:spPr bwMode="auto">
          <a:xfrm>
            <a:off x="552451" y="1600200"/>
            <a:ext cx="487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Text</a:t>
            </a:r>
          </a:p>
        </p:txBody>
      </p:sp>
      <p:sp>
        <p:nvSpPr>
          <p:cNvPr id="185357" name="Rectangle 13"/>
          <p:cNvSpPr>
            <a:spLocks noGrp="1" noChangeArrowheads="1"/>
          </p:cNvSpPr>
          <p:nvPr>
            <p:ph type="sldNum" sz="quarter" idx="4"/>
          </p:nvPr>
        </p:nvSpPr>
        <p:spPr bwMode="auto">
          <a:xfrm>
            <a:off x="11491384" y="6473826"/>
            <a:ext cx="694267" cy="379413"/>
          </a:xfrm>
          <a:prstGeom prst="rect">
            <a:avLst/>
          </a:prstGeom>
          <a:noFill/>
          <a:ln w="19050">
            <a:noFill/>
            <a:prstDash val="sysDash"/>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5E12E99D-42F8-4B90-BC1F-2FD222301686}" type="slidenum">
              <a:rPr lang="en-US" smtClean="0"/>
              <a:pPr fontAlgn="base">
                <a:spcAft>
                  <a:spcPct val="0"/>
                </a:spcAft>
                <a:defRPr/>
              </a:pPr>
              <a:t>‹#›</a:t>
            </a:fld>
            <a:endParaRPr lang="en-US" dirty="0"/>
          </a:p>
        </p:txBody>
      </p:sp>
      <p:sp>
        <p:nvSpPr>
          <p:cNvPr id="5" name="Footer Placeholder 4"/>
          <p:cNvSpPr>
            <a:spLocks noGrp="1"/>
          </p:cNvSpPr>
          <p:nvPr>
            <p:ph type="ftr" sz="quarter" idx="3"/>
          </p:nvPr>
        </p:nvSpPr>
        <p:spPr>
          <a:xfrm>
            <a:off x="0" y="6341886"/>
            <a:ext cx="11684000" cy="516114"/>
          </a:xfrm>
          <a:prstGeom prst="rect">
            <a:avLst/>
          </a:prstGeom>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11" name="Group 10"/>
          <p:cNvGrpSpPr/>
          <p:nvPr/>
        </p:nvGrpSpPr>
        <p:grpSpPr>
          <a:xfrm>
            <a:off x="120719" y="77774"/>
            <a:ext cx="11906157" cy="6297167"/>
            <a:chOff x="90539" y="77773"/>
            <a:chExt cx="8929618" cy="6297167"/>
          </a:xfrm>
        </p:grpSpPr>
        <p:grpSp>
          <p:nvGrpSpPr>
            <p:cNvPr id="12" name="Group 11"/>
            <p:cNvGrpSpPr/>
            <p:nvPr userDrawn="1"/>
          </p:nvGrpSpPr>
          <p:grpSpPr>
            <a:xfrm>
              <a:off x="90539" y="77773"/>
              <a:ext cx="2075718" cy="583326"/>
              <a:chOff x="90539" y="77773"/>
              <a:chExt cx="2075718" cy="583326"/>
            </a:xfrm>
          </p:grpSpPr>
          <p:cxnSp>
            <p:nvCxnSpPr>
              <p:cNvPr id="16" name="Straight Connector 15"/>
              <p:cNvCxnSpPr/>
              <p:nvPr userDrawn="1"/>
            </p:nvCxnSpPr>
            <p:spPr bwMode="auto">
              <a:xfrm>
                <a:off x="90539" y="536628"/>
                <a:ext cx="2075718" cy="0"/>
              </a:xfrm>
              <a:prstGeom prst="line">
                <a:avLst/>
              </a:prstGeom>
              <a:noFill/>
              <a:ln w="28575" cap="flat" cmpd="sng" algn="ctr">
                <a:solidFill>
                  <a:srgbClr val="074866"/>
                </a:solidFill>
                <a:prstDash val="solid"/>
                <a:round/>
                <a:headEnd type="none" w="med" len="med"/>
                <a:tailEnd type="none" w="med" len="med"/>
              </a:ln>
              <a:effectLst/>
            </p:spPr>
          </p:cxnSp>
          <p:cxnSp>
            <p:nvCxnSpPr>
              <p:cNvPr id="17" name="Straight Connector 16"/>
              <p:cNvCxnSpPr/>
              <p:nvPr userDrawn="1"/>
            </p:nvCxnSpPr>
            <p:spPr bwMode="auto">
              <a:xfrm flipV="1">
                <a:off x="202361" y="77773"/>
                <a:ext cx="0" cy="583326"/>
              </a:xfrm>
              <a:prstGeom prst="line">
                <a:avLst/>
              </a:prstGeom>
              <a:noFill/>
              <a:ln w="28575" cap="flat" cmpd="sng" algn="ctr">
                <a:solidFill>
                  <a:srgbClr val="074866"/>
                </a:solidFill>
                <a:prstDash val="solid"/>
                <a:round/>
                <a:headEnd type="none" w="med" len="med"/>
                <a:tailEnd type="none" w="med" len="med"/>
              </a:ln>
              <a:effectLst/>
            </p:spPr>
          </p:cxnSp>
        </p:grpSp>
        <p:grpSp>
          <p:nvGrpSpPr>
            <p:cNvPr id="13" name="Group 12"/>
            <p:cNvGrpSpPr/>
            <p:nvPr userDrawn="1"/>
          </p:nvGrpSpPr>
          <p:grpSpPr>
            <a:xfrm>
              <a:off x="8187163" y="6011640"/>
              <a:ext cx="832994" cy="363300"/>
              <a:chOff x="8187163" y="6011640"/>
              <a:chExt cx="832994" cy="363300"/>
            </a:xfrm>
          </p:grpSpPr>
          <p:cxnSp>
            <p:nvCxnSpPr>
              <p:cNvPr id="14" name="Straight Connector 13"/>
              <p:cNvCxnSpPr/>
              <p:nvPr userDrawn="1"/>
            </p:nvCxnSpPr>
            <p:spPr bwMode="auto">
              <a:xfrm>
                <a:off x="8187163" y="6292878"/>
                <a:ext cx="832994" cy="1"/>
              </a:xfrm>
              <a:prstGeom prst="line">
                <a:avLst/>
              </a:prstGeom>
              <a:noFill/>
              <a:ln w="28575" cap="flat" cmpd="sng" algn="ctr">
                <a:solidFill>
                  <a:srgbClr val="074866"/>
                </a:solidFill>
                <a:prstDash val="solid"/>
                <a:round/>
                <a:headEnd type="none" w="med" len="med"/>
                <a:tailEnd type="none" w="med" len="med"/>
              </a:ln>
              <a:effectLst/>
            </p:spPr>
          </p:cxnSp>
          <p:cxnSp>
            <p:nvCxnSpPr>
              <p:cNvPr id="15" name="Straight Connector 14"/>
              <p:cNvCxnSpPr/>
              <p:nvPr userDrawn="1"/>
            </p:nvCxnSpPr>
            <p:spPr bwMode="auto">
              <a:xfrm>
                <a:off x="8942003" y="6011640"/>
                <a:ext cx="0" cy="363300"/>
              </a:xfrm>
              <a:prstGeom prst="line">
                <a:avLst/>
              </a:prstGeom>
              <a:noFill/>
              <a:ln w="28575" cap="flat" cmpd="sng" algn="ctr">
                <a:solidFill>
                  <a:srgbClr val="074866"/>
                </a:solidFill>
                <a:prstDash val="solid"/>
                <a:round/>
                <a:headEnd type="none" w="med" len="med"/>
                <a:tailEnd type="none" w="med" len="med"/>
              </a:ln>
              <a:effectLst/>
            </p:spPr>
          </p:cxnSp>
        </p:grpSp>
      </p:grpSp>
    </p:spTree>
    <p:extLst>
      <p:ext uri="{BB962C8B-B14F-4D97-AF65-F5344CB8AC3E}">
        <p14:creationId xmlns:p14="http://schemas.microsoft.com/office/powerpoint/2010/main" val="3318089468"/>
      </p:ext>
    </p:extLst>
  </p:cSld>
  <p:clrMap bg1="lt1" tx1="dk1" bg2="lt2" tx2="dk2" accent1="accent1" accent2="accent2" accent3="accent3" accent4="accent4" accent5="accent5" accent6="accent6" hlink="hlink" folHlink="folHlink"/>
  <p:sldLayoutIdLst>
    <p:sldLayoutId id="2147483666" r:id="rId1"/>
  </p:sldLayoutIdLst>
  <p:hf hdr="0" dt="0"/>
  <p:txStyles>
    <p:titleStyle>
      <a:lvl1pPr algn="ctr" rtl="0" eaLnBrk="0" fontAlgn="base" hangingPunct="0">
        <a:spcBef>
          <a:spcPct val="0"/>
        </a:spcBef>
        <a:spcAft>
          <a:spcPct val="0"/>
        </a:spcAft>
        <a:defRPr sz="3300">
          <a:solidFill>
            <a:srgbClr val="0D0D0D"/>
          </a:solidFill>
          <a:latin typeface="+mj-lt"/>
          <a:ea typeface="+mj-ea"/>
          <a:cs typeface="+mj-cs"/>
        </a:defRPr>
      </a:lvl1pPr>
      <a:lvl2pPr algn="ctr" rtl="0" eaLnBrk="0" fontAlgn="base" hangingPunct="0">
        <a:spcBef>
          <a:spcPct val="0"/>
        </a:spcBef>
        <a:spcAft>
          <a:spcPct val="0"/>
        </a:spcAft>
        <a:defRPr sz="3300">
          <a:solidFill>
            <a:srgbClr val="0D0D0D"/>
          </a:solidFill>
          <a:latin typeface="Arial" pitchFamily="34" charset="0"/>
        </a:defRPr>
      </a:lvl2pPr>
      <a:lvl3pPr algn="ctr" rtl="0" eaLnBrk="0" fontAlgn="base" hangingPunct="0">
        <a:spcBef>
          <a:spcPct val="0"/>
        </a:spcBef>
        <a:spcAft>
          <a:spcPct val="0"/>
        </a:spcAft>
        <a:defRPr sz="3300">
          <a:solidFill>
            <a:srgbClr val="0D0D0D"/>
          </a:solidFill>
          <a:latin typeface="Arial" pitchFamily="34" charset="0"/>
        </a:defRPr>
      </a:lvl3pPr>
      <a:lvl4pPr algn="ctr" rtl="0" eaLnBrk="0" fontAlgn="base" hangingPunct="0">
        <a:spcBef>
          <a:spcPct val="0"/>
        </a:spcBef>
        <a:spcAft>
          <a:spcPct val="0"/>
        </a:spcAft>
        <a:defRPr sz="3300">
          <a:solidFill>
            <a:srgbClr val="0D0D0D"/>
          </a:solidFill>
          <a:latin typeface="Arial" pitchFamily="34" charset="0"/>
        </a:defRPr>
      </a:lvl4pPr>
      <a:lvl5pPr algn="ctr" rtl="0" eaLnBrk="0" fontAlgn="base" hangingPunct="0">
        <a:spcBef>
          <a:spcPct val="0"/>
        </a:spcBef>
        <a:spcAft>
          <a:spcPct val="0"/>
        </a:spcAft>
        <a:defRPr sz="3300">
          <a:solidFill>
            <a:srgbClr val="0D0D0D"/>
          </a:solidFill>
          <a:latin typeface="Arial" pitchFamily="34" charset="0"/>
        </a:defRPr>
      </a:lvl5pPr>
      <a:lvl6pPr marL="457200" algn="l" rtl="0" fontAlgn="base">
        <a:spcBef>
          <a:spcPct val="0"/>
        </a:spcBef>
        <a:spcAft>
          <a:spcPct val="0"/>
        </a:spcAft>
        <a:defRPr sz="3400">
          <a:solidFill>
            <a:srgbClr val="660066"/>
          </a:solidFill>
          <a:latin typeface="Arial" pitchFamily="34" charset="0"/>
        </a:defRPr>
      </a:lvl6pPr>
      <a:lvl7pPr marL="914400" algn="l" rtl="0" fontAlgn="base">
        <a:spcBef>
          <a:spcPct val="0"/>
        </a:spcBef>
        <a:spcAft>
          <a:spcPct val="0"/>
        </a:spcAft>
        <a:defRPr sz="3400">
          <a:solidFill>
            <a:srgbClr val="660066"/>
          </a:solidFill>
          <a:latin typeface="Arial" pitchFamily="34" charset="0"/>
        </a:defRPr>
      </a:lvl7pPr>
      <a:lvl8pPr marL="1371600" algn="l" rtl="0" fontAlgn="base">
        <a:spcBef>
          <a:spcPct val="0"/>
        </a:spcBef>
        <a:spcAft>
          <a:spcPct val="0"/>
        </a:spcAft>
        <a:defRPr sz="3400">
          <a:solidFill>
            <a:srgbClr val="660066"/>
          </a:solidFill>
          <a:latin typeface="Arial" pitchFamily="34" charset="0"/>
        </a:defRPr>
      </a:lvl8pPr>
      <a:lvl9pPr marL="1828800" algn="l" rtl="0" fontAlgn="base">
        <a:spcBef>
          <a:spcPct val="0"/>
        </a:spcBef>
        <a:spcAft>
          <a:spcPct val="0"/>
        </a:spcAft>
        <a:defRPr sz="3400">
          <a:solidFill>
            <a:srgbClr val="660066"/>
          </a:solidFill>
          <a:latin typeface="Arial" pitchFamily="34" charset="0"/>
        </a:defRPr>
      </a:lvl9pPr>
    </p:titleStyle>
    <p:bodyStyle>
      <a:lvl1pPr marL="342900" indent="-342900" algn="l" rtl="0" eaLnBrk="0" fontAlgn="base" hangingPunct="0">
        <a:spcBef>
          <a:spcPct val="20000"/>
        </a:spcBef>
        <a:spcAft>
          <a:spcPct val="0"/>
        </a:spcAft>
        <a:defRPr>
          <a:solidFill>
            <a:schemeClr val="tx1"/>
          </a:solidFill>
          <a:latin typeface="+mn-lt"/>
          <a:ea typeface="+mn-ea"/>
          <a:cs typeface="+mn-cs"/>
        </a:defRPr>
      </a:lvl1pPr>
      <a:lvl2pPr marL="742950" indent="-285750" algn="l" rtl="0" eaLnBrk="0" fontAlgn="base" hangingPunct="0">
        <a:spcBef>
          <a:spcPct val="20000"/>
        </a:spcBef>
        <a:spcAft>
          <a:spcPct val="0"/>
        </a:spcAft>
        <a:defRPr>
          <a:solidFill>
            <a:schemeClr val="tx1"/>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mn-lt"/>
        </a:defRPr>
      </a:lvl4pPr>
      <a:lvl5pPr marL="2057400" indent="-228600" algn="l" rtl="0" eaLnBrk="0" fontAlgn="base" hangingPunct="0">
        <a:spcBef>
          <a:spcPct val="20000"/>
        </a:spcBef>
        <a:spcAft>
          <a:spcPct val="0"/>
        </a:spcAft>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6" name="Rectangle 2"/>
          <p:cNvSpPr>
            <a:spLocks noGrp="1" noChangeAspect="1" noChangeArrowheads="1"/>
          </p:cNvSpPr>
          <p:nvPr>
            <p:ph type="title"/>
          </p:nvPr>
        </p:nvSpPr>
        <p:spPr bwMode="auto">
          <a:xfrm>
            <a:off x="279400" y="0"/>
            <a:ext cx="11694584"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Table 1</a:t>
            </a:r>
          </a:p>
        </p:txBody>
      </p:sp>
      <p:sp>
        <p:nvSpPr>
          <p:cNvPr id="3077" name="Rectangle 3"/>
          <p:cNvSpPr>
            <a:spLocks noGrp="1" noChangeArrowheads="1"/>
          </p:cNvSpPr>
          <p:nvPr>
            <p:ph type="body" idx="1"/>
          </p:nvPr>
        </p:nvSpPr>
        <p:spPr bwMode="auto">
          <a:xfrm>
            <a:off x="552451" y="1600200"/>
            <a:ext cx="4876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Text</a:t>
            </a:r>
          </a:p>
        </p:txBody>
      </p:sp>
      <p:sp>
        <p:nvSpPr>
          <p:cNvPr id="185357" name="Rectangle 13"/>
          <p:cNvSpPr>
            <a:spLocks noGrp="1" noChangeArrowheads="1"/>
          </p:cNvSpPr>
          <p:nvPr>
            <p:ph type="sldNum" sz="quarter" idx="4"/>
          </p:nvPr>
        </p:nvSpPr>
        <p:spPr bwMode="auto">
          <a:xfrm>
            <a:off x="11491384" y="6473826"/>
            <a:ext cx="694267" cy="379413"/>
          </a:xfrm>
          <a:prstGeom prst="rect">
            <a:avLst/>
          </a:prstGeom>
          <a:noFill/>
          <a:ln w="19050">
            <a:noFill/>
            <a:prstDash val="sysDash"/>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5E12E99D-42F8-4B90-BC1F-2FD222301686}" type="slidenum">
              <a:rPr lang="en-US" smtClean="0"/>
              <a:pPr fontAlgn="base">
                <a:spcAft>
                  <a:spcPct val="0"/>
                </a:spcAft>
                <a:defRPr/>
              </a:pPr>
              <a:t>‹#›</a:t>
            </a:fld>
            <a:endParaRPr lang="en-US" dirty="0"/>
          </a:p>
        </p:txBody>
      </p:sp>
      <p:grpSp>
        <p:nvGrpSpPr>
          <p:cNvPr id="4" name="Group 3"/>
          <p:cNvGrpSpPr/>
          <p:nvPr/>
        </p:nvGrpSpPr>
        <p:grpSpPr>
          <a:xfrm>
            <a:off x="-1" y="1"/>
            <a:ext cx="12192001" cy="6568831"/>
            <a:chOff x="-1" y="0"/>
            <a:chExt cx="9144001" cy="6568831"/>
          </a:xfrm>
        </p:grpSpPr>
        <p:pic>
          <p:nvPicPr>
            <p:cNvPr id="2355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15400" y="418246"/>
              <a:ext cx="228600" cy="60690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nvGrpSpPr>
            <p:cNvPr id="3" name="Group 2"/>
            <p:cNvGrpSpPr/>
            <p:nvPr userDrawn="1"/>
          </p:nvGrpSpPr>
          <p:grpSpPr>
            <a:xfrm>
              <a:off x="-1" y="0"/>
              <a:ext cx="9108746" cy="6568831"/>
              <a:chOff x="-1" y="0"/>
              <a:chExt cx="9108746" cy="6568831"/>
            </a:xfrm>
          </p:grpSpPr>
          <p:pic>
            <p:nvPicPr>
              <p:cNvPr id="2355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 y="0"/>
                <a:ext cx="310551" cy="6568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pic>
            <p:nvPicPr>
              <p:cNvPr id="2355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3785" y="6213232"/>
                <a:ext cx="9014960" cy="2789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pic>
          <p:nvPicPr>
            <p:cNvPr id="23554"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09551" y="457975"/>
              <a:ext cx="8705849" cy="5860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pic>
      </p:grpSp>
      <p:grpSp>
        <p:nvGrpSpPr>
          <p:cNvPr id="17" name="Group 16"/>
          <p:cNvGrpSpPr/>
          <p:nvPr/>
        </p:nvGrpSpPr>
        <p:grpSpPr>
          <a:xfrm>
            <a:off x="166039" y="47183"/>
            <a:ext cx="11891367" cy="6330053"/>
            <a:chOff x="124529" y="47182"/>
            <a:chExt cx="8918525" cy="6330053"/>
          </a:xfrm>
        </p:grpSpPr>
        <p:grpSp>
          <p:nvGrpSpPr>
            <p:cNvPr id="16" name="Group 15"/>
            <p:cNvGrpSpPr/>
            <p:nvPr userDrawn="1"/>
          </p:nvGrpSpPr>
          <p:grpSpPr>
            <a:xfrm>
              <a:off x="124529" y="47182"/>
              <a:ext cx="1704271" cy="583326"/>
              <a:chOff x="124529" y="47182"/>
              <a:chExt cx="1704271" cy="583326"/>
            </a:xfrm>
          </p:grpSpPr>
          <p:cxnSp>
            <p:nvCxnSpPr>
              <p:cNvPr id="7" name="Straight Connector 6"/>
              <p:cNvCxnSpPr/>
              <p:nvPr userDrawn="1"/>
            </p:nvCxnSpPr>
            <p:spPr bwMode="auto">
              <a:xfrm>
                <a:off x="124529" y="506037"/>
                <a:ext cx="1704271" cy="0"/>
              </a:xfrm>
              <a:prstGeom prst="line">
                <a:avLst/>
              </a:prstGeom>
              <a:noFill/>
              <a:ln w="28575" cap="flat" cmpd="sng" algn="ctr">
                <a:solidFill>
                  <a:srgbClr val="E71303"/>
                </a:solidFill>
                <a:prstDash val="solid"/>
                <a:round/>
                <a:headEnd type="none" w="med" len="med"/>
                <a:tailEnd type="none" w="med" len="med"/>
              </a:ln>
              <a:effectLst/>
            </p:spPr>
          </p:cxnSp>
          <p:cxnSp>
            <p:nvCxnSpPr>
              <p:cNvPr id="24" name="Straight Connector 23"/>
              <p:cNvCxnSpPr/>
              <p:nvPr userDrawn="1"/>
            </p:nvCxnSpPr>
            <p:spPr bwMode="auto">
              <a:xfrm flipV="1">
                <a:off x="236351" y="47182"/>
                <a:ext cx="0" cy="583326"/>
              </a:xfrm>
              <a:prstGeom prst="line">
                <a:avLst/>
              </a:prstGeom>
              <a:noFill/>
              <a:ln w="28575" cap="flat" cmpd="sng" algn="ctr">
                <a:solidFill>
                  <a:srgbClr val="E71303"/>
                </a:solidFill>
                <a:prstDash val="solid"/>
                <a:round/>
                <a:headEnd type="none" w="med" len="med"/>
                <a:tailEnd type="none" w="med" len="med"/>
              </a:ln>
              <a:effectLst/>
            </p:spPr>
          </p:cxnSp>
        </p:grpSp>
        <p:grpSp>
          <p:nvGrpSpPr>
            <p:cNvPr id="15" name="Group 14"/>
            <p:cNvGrpSpPr/>
            <p:nvPr userDrawn="1"/>
          </p:nvGrpSpPr>
          <p:grpSpPr>
            <a:xfrm>
              <a:off x="8210060" y="6013935"/>
              <a:ext cx="832994" cy="363300"/>
              <a:chOff x="8210060" y="6013935"/>
              <a:chExt cx="832994" cy="363300"/>
            </a:xfrm>
          </p:grpSpPr>
          <p:cxnSp>
            <p:nvCxnSpPr>
              <p:cNvPr id="22" name="Straight Connector 21"/>
              <p:cNvCxnSpPr/>
              <p:nvPr userDrawn="1"/>
            </p:nvCxnSpPr>
            <p:spPr bwMode="auto">
              <a:xfrm>
                <a:off x="8210060" y="6295173"/>
                <a:ext cx="832994" cy="1"/>
              </a:xfrm>
              <a:prstGeom prst="line">
                <a:avLst/>
              </a:prstGeom>
              <a:noFill/>
              <a:ln w="28575" cap="flat" cmpd="sng" algn="ctr">
                <a:solidFill>
                  <a:srgbClr val="E71303"/>
                </a:solidFill>
                <a:prstDash val="solid"/>
                <a:round/>
                <a:headEnd type="none" w="med" len="med"/>
                <a:tailEnd type="none" w="med" len="med"/>
              </a:ln>
              <a:effectLst/>
            </p:spPr>
          </p:cxnSp>
          <p:cxnSp>
            <p:nvCxnSpPr>
              <p:cNvPr id="27" name="Straight Connector 26"/>
              <p:cNvCxnSpPr/>
              <p:nvPr userDrawn="1"/>
            </p:nvCxnSpPr>
            <p:spPr bwMode="auto">
              <a:xfrm>
                <a:off x="8964900" y="6013935"/>
                <a:ext cx="0" cy="363300"/>
              </a:xfrm>
              <a:prstGeom prst="line">
                <a:avLst/>
              </a:prstGeom>
              <a:noFill/>
              <a:ln w="28575" cap="flat" cmpd="sng" algn="ctr">
                <a:solidFill>
                  <a:srgbClr val="E71303"/>
                </a:solidFill>
                <a:prstDash val="solid"/>
                <a:round/>
                <a:headEnd type="none" w="med" len="med"/>
                <a:tailEnd type="none" w="med" len="med"/>
              </a:ln>
              <a:effectLst/>
            </p:spPr>
          </p:cxnSp>
        </p:grpSp>
      </p:grpSp>
      <p:sp>
        <p:nvSpPr>
          <p:cNvPr id="5" name="Footer Placeholder 4"/>
          <p:cNvSpPr>
            <a:spLocks noGrp="1"/>
          </p:cNvSpPr>
          <p:nvPr>
            <p:ph type="ftr" sz="quarter" idx="3"/>
          </p:nvPr>
        </p:nvSpPr>
        <p:spPr>
          <a:xfrm>
            <a:off x="0" y="6352698"/>
            <a:ext cx="11684000" cy="505303"/>
          </a:xfrm>
          <a:prstGeom prst="rect">
            <a:avLst/>
          </a:prstGeom>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738036896"/>
      </p:ext>
    </p:extLst>
  </p:cSld>
  <p:clrMap bg1="lt1" tx1="dk1" bg2="lt2" tx2="dk2" accent1="accent1" accent2="accent2" accent3="accent3" accent4="accent4" accent5="accent5" accent6="accent6" hlink="hlink" folHlink="folHlink"/>
  <p:sldLayoutIdLst>
    <p:sldLayoutId id="2147483669" r:id="rId1"/>
  </p:sldLayoutIdLst>
  <p:hf hdr="0" dt="0"/>
  <p:txStyles>
    <p:titleStyle>
      <a:lvl1pPr algn="ctr" rtl="0" eaLnBrk="0" fontAlgn="base" hangingPunct="0">
        <a:spcBef>
          <a:spcPct val="0"/>
        </a:spcBef>
        <a:spcAft>
          <a:spcPct val="0"/>
        </a:spcAft>
        <a:defRPr sz="3300">
          <a:solidFill>
            <a:srgbClr val="0D0D0D"/>
          </a:solidFill>
          <a:latin typeface="+mj-lt"/>
          <a:ea typeface="+mj-ea"/>
          <a:cs typeface="+mj-cs"/>
        </a:defRPr>
      </a:lvl1pPr>
      <a:lvl2pPr algn="ctr" rtl="0" eaLnBrk="0" fontAlgn="base" hangingPunct="0">
        <a:spcBef>
          <a:spcPct val="0"/>
        </a:spcBef>
        <a:spcAft>
          <a:spcPct val="0"/>
        </a:spcAft>
        <a:defRPr sz="3300">
          <a:solidFill>
            <a:srgbClr val="0D0D0D"/>
          </a:solidFill>
          <a:latin typeface="Arial" pitchFamily="34" charset="0"/>
        </a:defRPr>
      </a:lvl2pPr>
      <a:lvl3pPr algn="ctr" rtl="0" eaLnBrk="0" fontAlgn="base" hangingPunct="0">
        <a:spcBef>
          <a:spcPct val="0"/>
        </a:spcBef>
        <a:spcAft>
          <a:spcPct val="0"/>
        </a:spcAft>
        <a:defRPr sz="3300">
          <a:solidFill>
            <a:srgbClr val="0D0D0D"/>
          </a:solidFill>
          <a:latin typeface="Arial" pitchFamily="34" charset="0"/>
        </a:defRPr>
      </a:lvl3pPr>
      <a:lvl4pPr algn="ctr" rtl="0" eaLnBrk="0" fontAlgn="base" hangingPunct="0">
        <a:spcBef>
          <a:spcPct val="0"/>
        </a:spcBef>
        <a:spcAft>
          <a:spcPct val="0"/>
        </a:spcAft>
        <a:defRPr sz="3300">
          <a:solidFill>
            <a:srgbClr val="0D0D0D"/>
          </a:solidFill>
          <a:latin typeface="Arial" pitchFamily="34" charset="0"/>
        </a:defRPr>
      </a:lvl4pPr>
      <a:lvl5pPr algn="ctr" rtl="0" eaLnBrk="0" fontAlgn="base" hangingPunct="0">
        <a:spcBef>
          <a:spcPct val="0"/>
        </a:spcBef>
        <a:spcAft>
          <a:spcPct val="0"/>
        </a:spcAft>
        <a:defRPr sz="3300">
          <a:solidFill>
            <a:srgbClr val="0D0D0D"/>
          </a:solidFill>
          <a:latin typeface="Arial" pitchFamily="34" charset="0"/>
        </a:defRPr>
      </a:lvl5pPr>
      <a:lvl6pPr marL="457200" algn="l" rtl="0" fontAlgn="base">
        <a:spcBef>
          <a:spcPct val="0"/>
        </a:spcBef>
        <a:spcAft>
          <a:spcPct val="0"/>
        </a:spcAft>
        <a:defRPr sz="3400">
          <a:solidFill>
            <a:srgbClr val="660066"/>
          </a:solidFill>
          <a:latin typeface="Arial" pitchFamily="34" charset="0"/>
        </a:defRPr>
      </a:lvl6pPr>
      <a:lvl7pPr marL="914400" algn="l" rtl="0" fontAlgn="base">
        <a:spcBef>
          <a:spcPct val="0"/>
        </a:spcBef>
        <a:spcAft>
          <a:spcPct val="0"/>
        </a:spcAft>
        <a:defRPr sz="3400">
          <a:solidFill>
            <a:srgbClr val="660066"/>
          </a:solidFill>
          <a:latin typeface="Arial" pitchFamily="34" charset="0"/>
        </a:defRPr>
      </a:lvl7pPr>
      <a:lvl8pPr marL="1371600" algn="l" rtl="0" fontAlgn="base">
        <a:spcBef>
          <a:spcPct val="0"/>
        </a:spcBef>
        <a:spcAft>
          <a:spcPct val="0"/>
        </a:spcAft>
        <a:defRPr sz="3400">
          <a:solidFill>
            <a:srgbClr val="660066"/>
          </a:solidFill>
          <a:latin typeface="Arial" pitchFamily="34" charset="0"/>
        </a:defRPr>
      </a:lvl8pPr>
      <a:lvl9pPr marL="1828800" algn="l" rtl="0" fontAlgn="base">
        <a:spcBef>
          <a:spcPct val="0"/>
        </a:spcBef>
        <a:spcAft>
          <a:spcPct val="0"/>
        </a:spcAft>
        <a:defRPr sz="3400">
          <a:solidFill>
            <a:srgbClr val="660066"/>
          </a:solidFill>
          <a:latin typeface="Arial" pitchFamily="34" charset="0"/>
        </a:defRPr>
      </a:lvl9pPr>
    </p:titleStyle>
    <p:bodyStyle>
      <a:lvl1pPr marL="342900" indent="-342900" algn="l" rtl="0" eaLnBrk="0" fontAlgn="base" hangingPunct="0">
        <a:spcBef>
          <a:spcPct val="20000"/>
        </a:spcBef>
        <a:spcAft>
          <a:spcPct val="0"/>
        </a:spcAft>
        <a:defRPr>
          <a:solidFill>
            <a:schemeClr val="tx1"/>
          </a:solidFill>
          <a:latin typeface="+mn-lt"/>
          <a:ea typeface="+mn-ea"/>
          <a:cs typeface="+mn-cs"/>
        </a:defRPr>
      </a:lvl1pPr>
      <a:lvl2pPr marL="742950" indent="-285750" algn="l" rtl="0" eaLnBrk="0" fontAlgn="base" hangingPunct="0">
        <a:spcBef>
          <a:spcPct val="20000"/>
        </a:spcBef>
        <a:spcAft>
          <a:spcPct val="0"/>
        </a:spcAft>
        <a:defRPr>
          <a:solidFill>
            <a:schemeClr val="tx1"/>
          </a:solidFill>
          <a:latin typeface="+mn-lt"/>
        </a:defRPr>
      </a:lvl2pPr>
      <a:lvl3pPr marL="1143000" indent="-228600" algn="l" rtl="0" eaLnBrk="0" fontAlgn="base" hangingPunct="0">
        <a:spcBef>
          <a:spcPct val="20000"/>
        </a:spcBef>
        <a:spcAft>
          <a:spcPct val="0"/>
        </a:spcAft>
        <a:defRPr>
          <a:solidFill>
            <a:schemeClr val="tx1"/>
          </a:solidFill>
          <a:latin typeface="+mn-lt"/>
        </a:defRPr>
      </a:lvl3pPr>
      <a:lvl4pPr marL="1600200" indent="-228600" algn="l" rtl="0" eaLnBrk="0" fontAlgn="base" hangingPunct="0">
        <a:spcBef>
          <a:spcPct val="20000"/>
        </a:spcBef>
        <a:spcAft>
          <a:spcPct val="0"/>
        </a:spcAft>
        <a:defRPr>
          <a:solidFill>
            <a:schemeClr val="tx1"/>
          </a:solidFill>
          <a:latin typeface="+mn-lt"/>
        </a:defRPr>
      </a:lvl4pPr>
      <a:lvl5pPr marL="2057400" indent="-228600" algn="l" rtl="0" eaLnBrk="0" fontAlgn="base" hangingPunct="0">
        <a:spcBef>
          <a:spcPct val="20000"/>
        </a:spcBef>
        <a:spcAft>
          <a:spcPct val="0"/>
        </a:spcAft>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D7F4DFE-5B5A-0F39-64B6-B61C4321E799}"/>
              </a:ext>
            </a:extLst>
          </p:cNvPr>
          <p:cNvPicPr>
            <a:picLocks noChangeAspect="1"/>
          </p:cNvPicPr>
          <p:nvPr userDrawn="1"/>
        </p:nvPicPr>
        <p:blipFill>
          <a:blip r:embed="rId7"/>
          <a:stretch>
            <a:fillRect/>
          </a:stretch>
        </p:blipFill>
        <p:spPr>
          <a:xfrm>
            <a:off x="606155" y="6462712"/>
            <a:ext cx="11179444" cy="319088"/>
          </a:xfrm>
          <a:prstGeom prst="rect">
            <a:avLst/>
          </a:prstGeom>
        </p:spPr>
      </p:pic>
      <p:pic>
        <p:nvPicPr>
          <p:cNvPr id="4" name="Picture 3">
            <a:extLst>
              <a:ext uri="{FF2B5EF4-FFF2-40B4-BE49-F238E27FC236}">
                <a16:creationId xmlns:a16="http://schemas.microsoft.com/office/drawing/2014/main" id="{849DCBD9-D40B-6CAD-1A54-E203D88E57AC}"/>
              </a:ext>
            </a:extLst>
          </p:cNvPr>
          <p:cNvPicPr>
            <a:picLocks noChangeAspect="1"/>
          </p:cNvPicPr>
          <p:nvPr userDrawn="1"/>
        </p:nvPicPr>
        <p:blipFill>
          <a:blip r:embed="rId7"/>
          <a:stretch>
            <a:fillRect/>
          </a:stretch>
        </p:blipFill>
        <p:spPr>
          <a:xfrm>
            <a:off x="0" y="1327"/>
            <a:ext cx="12185651" cy="821138"/>
          </a:xfrm>
          <a:prstGeom prst="rect">
            <a:avLst/>
          </a:prstGeom>
        </p:spPr>
      </p:pic>
      <p:pic>
        <p:nvPicPr>
          <p:cNvPr id="17" name="Picture 16">
            <a:extLst>
              <a:ext uri="{FF2B5EF4-FFF2-40B4-BE49-F238E27FC236}">
                <a16:creationId xmlns:a16="http://schemas.microsoft.com/office/drawing/2014/main" id="{4AD3E7FE-6E54-466F-EC88-F05CE3993E20}"/>
              </a:ext>
            </a:extLst>
          </p:cNvPr>
          <p:cNvPicPr>
            <a:picLocks noChangeAspect="1"/>
          </p:cNvPicPr>
          <p:nvPr userDrawn="1"/>
        </p:nvPicPr>
        <p:blipFill>
          <a:blip r:embed="rId8"/>
          <a:stretch>
            <a:fillRect/>
          </a:stretch>
        </p:blipFill>
        <p:spPr>
          <a:xfrm rot="5400000">
            <a:off x="11707179" y="6392937"/>
            <a:ext cx="365685" cy="412040"/>
          </a:xfrm>
          <a:prstGeom prst="rect">
            <a:avLst/>
          </a:prstGeom>
        </p:spPr>
      </p:pic>
      <p:sp>
        <p:nvSpPr>
          <p:cNvPr id="2053" name="Rectangle 3"/>
          <p:cNvSpPr>
            <a:spLocks noGrp="1" noChangeAspect="1" noChangeArrowheads="1"/>
          </p:cNvSpPr>
          <p:nvPr>
            <p:ph type="title"/>
          </p:nvPr>
        </p:nvSpPr>
        <p:spPr bwMode="auto">
          <a:xfrm>
            <a:off x="101601" y="153988"/>
            <a:ext cx="12090400" cy="60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ctr" anchorCtr="0" compatLnSpc="1">
            <a:prstTxWarp prst="textNoShape">
              <a:avLst/>
            </a:prstTxWarp>
          </a:bodyPr>
          <a:lstStyle/>
          <a:p>
            <a:pPr lvl="0"/>
            <a:r>
              <a:rPr lang="en-US" altLang="en-US" dirty="0"/>
              <a:t>Example or Active Learning</a:t>
            </a:r>
          </a:p>
        </p:txBody>
      </p:sp>
      <p:sp>
        <p:nvSpPr>
          <p:cNvPr id="37898" name="Rectangle 10"/>
          <p:cNvSpPr>
            <a:spLocks noGrp="1" noChangeArrowheads="1"/>
          </p:cNvSpPr>
          <p:nvPr>
            <p:ph type="sldNum" sz="quarter" idx="4"/>
          </p:nvPr>
        </p:nvSpPr>
        <p:spPr bwMode="auto">
          <a:xfrm>
            <a:off x="11491384" y="6470651"/>
            <a:ext cx="694267" cy="379413"/>
          </a:xfrm>
          <a:prstGeom prst="rect">
            <a:avLst/>
          </a:prstGeom>
          <a:noFill/>
          <a:ln w="19050">
            <a:noFill/>
            <a:prstDash val="sysDot"/>
            <a:bevel/>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2378B25E-053D-4AA2-A71D-1D9F2F8C0927}" type="slidenum">
              <a:rPr lang="en-US" smtClean="0"/>
              <a:pPr fontAlgn="base">
                <a:spcAft>
                  <a:spcPct val="0"/>
                </a:spcAft>
                <a:defRPr/>
              </a:pPr>
              <a:t>‹#›</a:t>
            </a:fld>
            <a:endParaRPr lang="en-US" dirty="0"/>
          </a:p>
        </p:txBody>
      </p:sp>
      <p:sp>
        <p:nvSpPr>
          <p:cNvPr id="5" name="Footer Placeholder 4"/>
          <p:cNvSpPr>
            <a:spLocks noGrp="1"/>
          </p:cNvSpPr>
          <p:nvPr>
            <p:ph type="ftr" sz="quarter" idx="3"/>
          </p:nvPr>
        </p:nvSpPr>
        <p:spPr>
          <a:xfrm>
            <a:off x="606155" y="6324601"/>
            <a:ext cx="11077845" cy="533400"/>
          </a:xfrm>
          <a:prstGeom prst="rect">
            <a:avLst/>
          </a:prstGeom>
          <a:noFill/>
        </p:spPr>
        <p:txBody>
          <a:bodyPr vert="horz" lIns="91440" tIns="45720" rIns="91440" bIns="45720" rtlCol="0" anchor="ctr"/>
          <a:lstStyle>
            <a:lvl1pPr algn="l">
              <a:buFontTx/>
              <a:buNone/>
              <a:defRPr sz="900">
                <a:solidFill>
                  <a:schemeClr val="tx1"/>
                </a:solidFill>
                <a:cs typeface="Arial" pitchFamily="34" charset="0"/>
              </a:defRPr>
            </a:lvl1pPr>
          </a:lstStyle>
          <a:p>
            <a:pPr fontAlgn="base">
              <a:spcBef>
                <a:spcPct val="20000"/>
              </a:spcBef>
              <a:spcAft>
                <a:spcPct val="0"/>
              </a:spcAft>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
        <p:nvSpPr>
          <p:cNvPr id="2" name="Text Placeholder 1"/>
          <p:cNvSpPr>
            <a:spLocks noGrp="1"/>
          </p:cNvSpPr>
          <p:nvPr>
            <p:ph type="body" idx="1"/>
          </p:nvPr>
        </p:nvSpPr>
        <p:spPr>
          <a:xfrm>
            <a:off x="609600" y="838201"/>
            <a:ext cx="10972800" cy="5287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8" name="Group 17">
            <a:extLst>
              <a:ext uri="{FF2B5EF4-FFF2-40B4-BE49-F238E27FC236}">
                <a16:creationId xmlns:a16="http://schemas.microsoft.com/office/drawing/2014/main" id="{C58E302B-FABF-FA0C-348A-455077386DAF}"/>
              </a:ext>
            </a:extLst>
          </p:cNvPr>
          <p:cNvGrpSpPr/>
          <p:nvPr userDrawn="1"/>
        </p:nvGrpSpPr>
        <p:grpSpPr>
          <a:xfrm rot="10800000">
            <a:off x="101600" y="709252"/>
            <a:ext cx="11887200" cy="205149"/>
            <a:chOff x="173212" y="914401"/>
            <a:chExt cx="8751395" cy="205149"/>
          </a:xfrm>
        </p:grpSpPr>
        <p:grpSp>
          <p:nvGrpSpPr>
            <p:cNvPr id="19" name="Group 18">
              <a:extLst>
                <a:ext uri="{FF2B5EF4-FFF2-40B4-BE49-F238E27FC236}">
                  <a16:creationId xmlns:a16="http://schemas.microsoft.com/office/drawing/2014/main" id="{7B83ED49-5D52-1702-CFDA-08FF8A8D1285}"/>
                </a:ext>
              </a:extLst>
            </p:cNvPr>
            <p:cNvGrpSpPr/>
            <p:nvPr userDrawn="1"/>
          </p:nvGrpSpPr>
          <p:grpSpPr>
            <a:xfrm>
              <a:off x="182419" y="972231"/>
              <a:ext cx="8742188" cy="147319"/>
              <a:chOff x="182419" y="972231"/>
              <a:chExt cx="8742188" cy="147319"/>
            </a:xfrm>
          </p:grpSpPr>
          <p:pic>
            <p:nvPicPr>
              <p:cNvPr id="23" name="Picture 22">
                <a:extLst>
                  <a:ext uri="{FF2B5EF4-FFF2-40B4-BE49-F238E27FC236}">
                    <a16:creationId xmlns:a16="http://schemas.microsoft.com/office/drawing/2014/main" id="{EB7CBBFE-1FD8-6695-0855-7E26EDBDF26D}"/>
                  </a:ext>
                </a:extLst>
              </p:cNvPr>
              <p:cNvPicPr>
                <a:picLocks noChangeAspect="1"/>
              </p:cNvPicPr>
              <p:nvPr userDrawn="1"/>
            </p:nvPicPr>
            <p:blipFill>
              <a:blip r:embed="rId9"/>
              <a:stretch>
                <a:fillRect/>
              </a:stretch>
            </p:blipFill>
            <p:spPr>
              <a:xfrm>
                <a:off x="182419" y="999349"/>
                <a:ext cx="8709024" cy="78106"/>
              </a:xfrm>
              <a:prstGeom prst="rect">
                <a:avLst/>
              </a:prstGeom>
            </p:spPr>
          </p:pic>
          <p:pic>
            <p:nvPicPr>
              <p:cNvPr id="24" name="Picture 23">
                <a:extLst>
                  <a:ext uri="{FF2B5EF4-FFF2-40B4-BE49-F238E27FC236}">
                    <a16:creationId xmlns:a16="http://schemas.microsoft.com/office/drawing/2014/main" id="{7BF9B322-2E99-9E6E-6BA5-3ABDEE517647}"/>
                  </a:ext>
                </a:extLst>
              </p:cNvPr>
              <p:cNvPicPr>
                <a:picLocks noChangeAspect="1"/>
              </p:cNvPicPr>
              <p:nvPr userDrawn="1"/>
            </p:nvPicPr>
            <p:blipFill>
              <a:blip r:embed="rId10"/>
              <a:stretch>
                <a:fillRect/>
              </a:stretch>
            </p:blipFill>
            <p:spPr>
              <a:xfrm>
                <a:off x="8878888" y="972231"/>
                <a:ext cx="45719" cy="147319"/>
              </a:xfrm>
              <a:prstGeom prst="rect">
                <a:avLst/>
              </a:prstGeom>
            </p:spPr>
          </p:pic>
        </p:grpSp>
        <p:grpSp>
          <p:nvGrpSpPr>
            <p:cNvPr id="20" name="Group 19">
              <a:extLst>
                <a:ext uri="{FF2B5EF4-FFF2-40B4-BE49-F238E27FC236}">
                  <a16:creationId xmlns:a16="http://schemas.microsoft.com/office/drawing/2014/main" id="{FC4DFDE6-0794-A6B7-7778-C4D905B9B37F}"/>
                </a:ext>
              </a:extLst>
            </p:cNvPr>
            <p:cNvGrpSpPr/>
            <p:nvPr userDrawn="1"/>
          </p:nvGrpSpPr>
          <p:grpSpPr>
            <a:xfrm rot="10800000">
              <a:off x="173212" y="914401"/>
              <a:ext cx="8742188" cy="147319"/>
              <a:chOff x="182419" y="972231"/>
              <a:chExt cx="8742188" cy="147319"/>
            </a:xfrm>
          </p:grpSpPr>
          <p:pic>
            <p:nvPicPr>
              <p:cNvPr id="21" name="Picture 20">
                <a:extLst>
                  <a:ext uri="{FF2B5EF4-FFF2-40B4-BE49-F238E27FC236}">
                    <a16:creationId xmlns:a16="http://schemas.microsoft.com/office/drawing/2014/main" id="{A0614DD3-6B35-A130-B108-3B73E013D137}"/>
                  </a:ext>
                </a:extLst>
              </p:cNvPr>
              <p:cNvPicPr>
                <a:picLocks noChangeAspect="1"/>
              </p:cNvPicPr>
              <p:nvPr userDrawn="1"/>
            </p:nvPicPr>
            <p:blipFill>
              <a:blip r:embed="rId9"/>
              <a:stretch>
                <a:fillRect/>
              </a:stretch>
            </p:blipFill>
            <p:spPr>
              <a:xfrm>
                <a:off x="182419" y="999349"/>
                <a:ext cx="8709024" cy="78106"/>
              </a:xfrm>
              <a:prstGeom prst="rect">
                <a:avLst/>
              </a:prstGeom>
            </p:spPr>
          </p:pic>
          <p:pic>
            <p:nvPicPr>
              <p:cNvPr id="22" name="Picture 21">
                <a:extLst>
                  <a:ext uri="{FF2B5EF4-FFF2-40B4-BE49-F238E27FC236}">
                    <a16:creationId xmlns:a16="http://schemas.microsoft.com/office/drawing/2014/main" id="{DBDB4FDD-2418-CF5A-0520-EF73D15AA112}"/>
                  </a:ext>
                </a:extLst>
              </p:cNvPr>
              <p:cNvPicPr>
                <a:picLocks noChangeAspect="1"/>
              </p:cNvPicPr>
              <p:nvPr userDrawn="1"/>
            </p:nvPicPr>
            <p:blipFill>
              <a:blip r:embed="rId10"/>
              <a:stretch>
                <a:fillRect/>
              </a:stretch>
            </p:blipFill>
            <p:spPr>
              <a:xfrm>
                <a:off x="8878888" y="972231"/>
                <a:ext cx="45719" cy="147319"/>
              </a:xfrm>
              <a:prstGeom prst="rect">
                <a:avLst/>
              </a:prstGeom>
            </p:spPr>
          </p:pic>
        </p:grpSp>
      </p:grpSp>
    </p:spTree>
    <p:extLst>
      <p:ext uri="{BB962C8B-B14F-4D97-AF65-F5344CB8AC3E}">
        <p14:creationId xmlns:p14="http://schemas.microsoft.com/office/powerpoint/2010/main" val="4257325678"/>
      </p:ext>
    </p:extLst>
  </p:cSld>
  <p:clrMap bg1="lt1" tx1="dk1" bg2="lt2" tx2="dk2" accent1="accent1" accent2="accent2" accent3="accent3" accent4="accent4" accent5="accent5" accent6="accent6" hlink="hlink" folHlink="folHlink"/>
  <p:sldLayoutIdLst>
    <p:sldLayoutId id="2147483679" r:id="rId1"/>
    <p:sldLayoutId id="2147483686" r:id="rId2"/>
    <p:sldLayoutId id="2147483688" r:id="rId3"/>
    <p:sldLayoutId id="2147483690" r:id="rId4"/>
    <p:sldLayoutId id="2147483694" r:id="rId5"/>
  </p:sldLayoutIdLst>
  <p:transition/>
  <p:hf hdr="0" dt="0"/>
  <p:txStyles>
    <p:titleStyle>
      <a:lvl1pPr algn="l" rtl="0" eaLnBrk="0" fontAlgn="base" hangingPunct="0">
        <a:spcBef>
          <a:spcPct val="0"/>
        </a:spcBef>
        <a:spcAft>
          <a:spcPct val="0"/>
        </a:spcAft>
        <a:defRPr sz="4000">
          <a:solidFill>
            <a:srgbClr val="AE1221"/>
          </a:solidFill>
          <a:latin typeface="+mj-lt"/>
          <a:ea typeface="+mj-ea"/>
          <a:cs typeface="+mj-cs"/>
        </a:defRPr>
      </a:lvl1pPr>
      <a:lvl2pPr algn="ctr" rtl="0" eaLnBrk="0" fontAlgn="base" hangingPunct="0">
        <a:spcBef>
          <a:spcPct val="0"/>
        </a:spcBef>
        <a:spcAft>
          <a:spcPct val="0"/>
        </a:spcAft>
        <a:defRPr sz="4000">
          <a:solidFill>
            <a:srgbClr val="AE1221"/>
          </a:solidFill>
          <a:latin typeface="Arial" pitchFamily="34" charset="0"/>
        </a:defRPr>
      </a:lvl2pPr>
      <a:lvl3pPr algn="ctr" rtl="0" eaLnBrk="0" fontAlgn="base" hangingPunct="0">
        <a:spcBef>
          <a:spcPct val="0"/>
        </a:spcBef>
        <a:spcAft>
          <a:spcPct val="0"/>
        </a:spcAft>
        <a:defRPr sz="4000">
          <a:solidFill>
            <a:srgbClr val="AE1221"/>
          </a:solidFill>
          <a:latin typeface="Arial" pitchFamily="34" charset="0"/>
        </a:defRPr>
      </a:lvl3pPr>
      <a:lvl4pPr algn="ctr" rtl="0" eaLnBrk="0" fontAlgn="base" hangingPunct="0">
        <a:spcBef>
          <a:spcPct val="0"/>
        </a:spcBef>
        <a:spcAft>
          <a:spcPct val="0"/>
        </a:spcAft>
        <a:defRPr sz="4000">
          <a:solidFill>
            <a:srgbClr val="AE1221"/>
          </a:solidFill>
          <a:latin typeface="Arial" pitchFamily="34" charset="0"/>
        </a:defRPr>
      </a:lvl4pPr>
      <a:lvl5pPr algn="ctr" rtl="0" eaLnBrk="0" fontAlgn="base" hangingPunct="0">
        <a:spcBef>
          <a:spcPct val="0"/>
        </a:spcBef>
        <a:spcAft>
          <a:spcPct val="0"/>
        </a:spcAft>
        <a:defRPr sz="4000">
          <a:solidFill>
            <a:srgbClr val="AE1221"/>
          </a:solidFill>
          <a:latin typeface="Arial" pitchFamily="34" charset="0"/>
        </a:defRPr>
      </a:lvl5pPr>
      <a:lvl6pPr marL="457200" algn="ctr" rtl="0" fontAlgn="base">
        <a:spcBef>
          <a:spcPct val="0"/>
        </a:spcBef>
        <a:spcAft>
          <a:spcPct val="0"/>
        </a:spcAft>
        <a:defRPr sz="4000">
          <a:solidFill>
            <a:schemeClr val="accent2"/>
          </a:solidFill>
          <a:latin typeface="Arial" pitchFamily="34" charset="0"/>
        </a:defRPr>
      </a:lvl6pPr>
      <a:lvl7pPr marL="914400" algn="ctr" rtl="0" fontAlgn="base">
        <a:spcBef>
          <a:spcPct val="0"/>
        </a:spcBef>
        <a:spcAft>
          <a:spcPct val="0"/>
        </a:spcAft>
        <a:defRPr sz="4000">
          <a:solidFill>
            <a:schemeClr val="accent2"/>
          </a:solidFill>
          <a:latin typeface="Arial" pitchFamily="34" charset="0"/>
        </a:defRPr>
      </a:lvl7pPr>
      <a:lvl8pPr marL="1371600" algn="ctr" rtl="0" fontAlgn="base">
        <a:spcBef>
          <a:spcPct val="0"/>
        </a:spcBef>
        <a:spcAft>
          <a:spcPct val="0"/>
        </a:spcAft>
        <a:defRPr sz="4000">
          <a:solidFill>
            <a:schemeClr val="accent2"/>
          </a:solidFill>
          <a:latin typeface="Arial" pitchFamily="34" charset="0"/>
        </a:defRPr>
      </a:lvl8pPr>
      <a:lvl9pPr marL="1828800" algn="ctr" rtl="0" fontAlgn="base">
        <a:spcBef>
          <a:spcPct val="0"/>
        </a:spcBef>
        <a:spcAft>
          <a:spcPct val="0"/>
        </a:spcAft>
        <a:defRPr sz="4000">
          <a:solidFill>
            <a:schemeClr val="accent2"/>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4E519E"/>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3200">
          <a:solidFill>
            <a:schemeClr val="tx1"/>
          </a:solidFill>
          <a:latin typeface="+mn-lt"/>
        </a:defRPr>
      </a:lvl2pPr>
      <a:lvl3pPr marL="1143000" indent="-228600" algn="l" rtl="0" eaLnBrk="0" fontAlgn="base" hangingPunct="0">
        <a:spcBef>
          <a:spcPct val="20000"/>
        </a:spcBef>
        <a:spcAft>
          <a:spcPct val="0"/>
        </a:spcAft>
        <a:buSzPct val="90000"/>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35955" y="6400800"/>
            <a:ext cx="65604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22" name="Rectangle 2"/>
          <p:cNvSpPr>
            <a:spLocks noGrp="1" noChangeAspect="1" noChangeArrowheads="1"/>
          </p:cNvSpPr>
          <p:nvPr>
            <p:ph type="title"/>
          </p:nvPr>
        </p:nvSpPr>
        <p:spPr bwMode="auto">
          <a:xfrm>
            <a:off x="675217" y="1"/>
            <a:ext cx="11267016"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Master case-study #2</a:t>
            </a:r>
          </a:p>
        </p:txBody>
      </p:sp>
      <p:sp>
        <p:nvSpPr>
          <p:cNvPr id="6150" name="Rectangle 3"/>
          <p:cNvSpPr>
            <a:spLocks noGrp="1" noChangeAspect="1" noChangeArrowheads="1"/>
          </p:cNvSpPr>
          <p:nvPr>
            <p:ph type="body" idx="1"/>
          </p:nvPr>
        </p:nvSpPr>
        <p:spPr bwMode="auto">
          <a:xfrm>
            <a:off x="609600" y="700088"/>
            <a:ext cx="11277600" cy="57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504085" y="6467476"/>
            <a:ext cx="687916" cy="39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pic>
        <p:nvPicPr>
          <p:cNvPr id="5126"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4" y="-9525"/>
            <a:ext cx="1060451"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
        <p:nvSpPr>
          <p:cNvPr id="9" name="Footer Placeholder 4"/>
          <p:cNvSpPr txBox="1">
            <a:spLocks/>
          </p:cNvSpPr>
          <p:nvPr userDrawn="1"/>
        </p:nvSpPr>
        <p:spPr>
          <a:xfrm>
            <a:off x="0" y="6324601"/>
            <a:ext cx="11684000" cy="533400"/>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07448745"/>
      </p:ext>
    </p:extLst>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Effect transition="in" filter="wipe(left)">
                                      <p:cBhvr>
                                        <p:cTn id="7" dur="500"/>
                                        <p:tgtEl>
                                          <p:spTgt spid="6150">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150">
                                            <p:txEl>
                                              <p:pRg st="1" end="1"/>
                                            </p:txEl>
                                          </p:spTgt>
                                        </p:tgtEl>
                                        <p:attrNameLst>
                                          <p:attrName>style.visibility</p:attrName>
                                        </p:attrNameLst>
                                      </p:cBhvr>
                                      <p:to>
                                        <p:strVal val="visible"/>
                                      </p:to>
                                    </p:set>
                                    <p:animEffect transition="in" filter="wipe(left)">
                                      <p:cBhvr>
                                        <p:cTn id="11" dur="500"/>
                                        <p:tgtEl>
                                          <p:spTgt spid="6150">
                                            <p:txEl>
                                              <p:pRg st="1" end="1"/>
                                            </p:txEl>
                                          </p:spTgt>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150">
                                            <p:txEl>
                                              <p:pRg st="2" end="2"/>
                                            </p:txEl>
                                          </p:spTgt>
                                        </p:tgtEl>
                                        <p:attrNameLst>
                                          <p:attrName>style.visibility</p:attrName>
                                        </p:attrNameLst>
                                      </p:cBhvr>
                                      <p:to>
                                        <p:strVal val="visible"/>
                                      </p:to>
                                    </p:set>
                                    <p:animEffect transition="in" filter="wipe(left)">
                                      <p:cBhvr>
                                        <p:cTn id="15" dur="500"/>
                                        <p:tgtEl>
                                          <p:spTgt spid="6150">
                                            <p:txEl>
                                              <p:pRg st="2" end="2"/>
                                            </p:txEl>
                                          </p:spTgt>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6150">
                                            <p:txEl>
                                              <p:pRg st="3" end="3"/>
                                            </p:txEl>
                                          </p:spTgt>
                                        </p:tgtEl>
                                        <p:attrNameLst>
                                          <p:attrName>style.visibility</p:attrName>
                                        </p:attrNameLst>
                                      </p:cBhvr>
                                      <p:to>
                                        <p:strVal val="visible"/>
                                      </p:to>
                                    </p:set>
                                    <p:animEffect transition="in" filter="wipe(left)">
                                      <p:cBhvr>
                                        <p:cTn id="19" dur="500"/>
                                        <p:tgtEl>
                                          <p:spTgt spid="6150">
                                            <p:txEl>
                                              <p:pRg st="3" end="3"/>
                                            </p:txEl>
                                          </p:spTgt>
                                        </p:tgtEl>
                                      </p:cBhvr>
                                    </p:animEffect>
                                  </p:childTnLst>
                                </p:cTn>
                              </p:par>
                            </p:childTnLst>
                          </p:cTn>
                        </p:par>
                        <p:par>
                          <p:cTn id="20" fill="hold" nodeType="afterGroup">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150">
                                            <p:txEl>
                                              <p:pRg st="4" end="4"/>
                                            </p:txEl>
                                          </p:spTgt>
                                        </p:tgtEl>
                                        <p:attrNameLst>
                                          <p:attrName>style.visibility</p:attrName>
                                        </p:attrNameLst>
                                      </p:cBhvr>
                                      <p:to>
                                        <p:strVal val="visible"/>
                                      </p:to>
                                    </p:set>
                                    <p:animEffect transition="in" filter="wipe(left)">
                                      <p:cBhvr>
                                        <p:cTn id="23" dur="500"/>
                                        <p:tgtEl>
                                          <p:spTgt spid="615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p:tmplLst>
          <p:tmpl lvl="1">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wipe(left)">
                      <p:cBhvr>
                        <p:cTn dur="500"/>
                        <p:tgtEl>
                          <p:spTgt spid="6150"/>
                        </p:tgtEl>
                      </p:cBhvr>
                    </p:animEffect>
                  </p:childTnLst>
                </p:cTn>
              </p:par>
            </p:tnLst>
          </p:tmpl>
        </p:tmplLst>
      </p:bldP>
    </p:bldLst>
  </p:timing>
  <p:hf hdr="0" dt="0"/>
  <p:txStyles>
    <p:titleStyle>
      <a:lvl1pPr algn="ctr" rtl="0" eaLnBrk="0" fontAlgn="base" hangingPunct="0">
        <a:spcBef>
          <a:spcPct val="0"/>
        </a:spcBef>
        <a:spcAft>
          <a:spcPct val="0"/>
        </a:spcAft>
        <a:defRPr sz="3000">
          <a:solidFill>
            <a:srgbClr val="0D0D0D"/>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9440A22-8BFD-4B5B-3FE6-E3BF3CB45070}"/>
              </a:ext>
            </a:extLst>
          </p:cNvPr>
          <p:cNvPicPr>
            <a:picLocks noChangeAspect="1"/>
          </p:cNvPicPr>
          <p:nvPr userDrawn="1"/>
        </p:nvPicPr>
        <p:blipFill>
          <a:blip r:embed="rId6"/>
          <a:stretch>
            <a:fillRect/>
          </a:stretch>
        </p:blipFill>
        <p:spPr>
          <a:xfrm>
            <a:off x="11647442" y="6455228"/>
            <a:ext cx="544559" cy="402772"/>
          </a:xfrm>
          <a:prstGeom prst="rect">
            <a:avLst/>
          </a:prstGeom>
        </p:spPr>
      </p:pic>
      <p:grpSp>
        <p:nvGrpSpPr>
          <p:cNvPr id="14" name="Group 13">
            <a:extLst>
              <a:ext uri="{FF2B5EF4-FFF2-40B4-BE49-F238E27FC236}">
                <a16:creationId xmlns:a16="http://schemas.microsoft.com/office/drawing/2014/main" id="{E9160293-9784-8198-02AC-A2CE5BF52997}"/>
              </a:ext>
            </a:extLst>
          </p:cNvPr>
          <p:cNvGrpSpPr/>
          <p:nvPr userDrawn="1"/>
        </p:nvGrpSpPr>
        <p:grpSpPr>
          <a:xfrm>
            <a:off x="0" y="1"/>
            <a:ext cx="12191997" cy="783771"/>
            <a:chOff x="0" y="0"/>
            <a:chExt cx="9143998" cy="783771"/>
          </a:xfrm>
        </p:grpSpPr>
        <p:pic>
          <p:nvPicPr>
            <p:cNvPr id="13" name="Picture 12">
              <a:extLst>
                <a:ext uri="{FF2B5EF4-FFF2-40B4-BE49-F238E27FC236}">
                  <a16:creationId xmlns:a16="http://schemas.microsoft.com/office/drawing/2014/main" id="{CA342020-04AE-B9F5-ADE2-3A64EEF3308A}"/>
                </a:ext>
              </a:extLst>
            </p:cNvPr>
            <p:cNvPicPr>
              <a:picLocks noChangeAspect="1"/>
            </p:cNvPicPr>
            <p:nvPr userDrawn="1"/>
          </p:nvPicPr>
          <p:blipFill>
            <a:blip r:embed="rId7"/>
            <a:stretch>
              <a:fillRect/>
            </a:stretch>
          </p:blipFill>
          <p:spPr>
            <a:xfrm>
              <a:off x="990600" y="1"/>
              <a:ext cx="8153398" cy="783770"/>
            </a:xfrm>
            <a:prstGeom prst="rect">
              <a:avLst/>
            </a:prstGeom>
          </p:spPr>
        </p:pic>
        <p:pic>
          <p:nvPicPr>
            <p:cNvPr id="8" name="Picture 7">
              <a:extLst>
                <a:ext uri="{FF2B5EF4-FFF2-40B4-BE49-F238E27FC236}">
                  <a16:creationId xmlns:a16="http://schemas.microsoft.com/office/drawing/2014/main" id="{00E185A2-CC12-C835-B35E-A13F8B5EBDB4}"/>
                </a:ext>
              </a:extLst>
            </p:cNvPr>
            <p:cNvPicPr>
              <a:picLocks noChangeAspect="1"/>
            </p:cNvPicPr>
            <p:nvPr userDrawn="1"/>
          </p:nvPicPr>
          <p:blipFill>
            <a:blip r:embed="rId8"/>
            <a:stretch>
              <a:fillRect/>
            </a:stretch>
          </p:blipFill>
          <p:spPr>
            <a:xfrm>
              <a:off x="0" y="0"/>
              <a:ext cx="990599" cy="783771"/>
            </a:xfrm>
            <a:prstGeom prst="rect">
              <a:avLst/>
            </a:prstGeom>
          </p:spPr>
        </p:pic>
      </p:grpSp>
      <p:sp>
        <p:nvSpPr>
          <p:cNvPr id="5122" name="Rectangle 2"/>
          <p:cNvSpPr>
            <a:spLocks noGrp="1" noChangeAspect="1" noChangeArrowheads="1"/>
          </p:cNvSpPr>
          <p:nvPr>
            <p:ph type="title"/>
          </p:nvPr>
        </p:nvSpPr>
        <p:spPr bwMode="auto">
          <a:xfrm>
            <a:off x="203199" y="0"/>
            <a:ext cx="11988799"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THINK-PAIR-SHARE</a:t>
            </a:r>
          </a:p>
        </p:txBody>
      </p:sp>
      <p:sp>
        <p:nvSpPr>
          <p:cNvPr id="6150" name="Rectangle 3"/>
          <p:cNvSpPr>
            <a:spLocks noGrp="1" noChangeAspect="1" noChangeArrowheads="1"/>
          </p:cNvSpPr>
          <p:nvPr>
            <p:ph type="body" idx="1"/>
          </p:nvPr>
        </p:nvSpPr>
        <p:spPr bwMode="auto">
          <a:xfrm>
            <a:off x="609600" y="783771"/>
            <a:ext cx="11277600" cy="569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647440" y="6498769"/>
            <a:ext cx="544560" cy="3592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chemeClr val="bg1"/>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11" name="Footer Placeholder 4"/>
          <p:cNvSpPr txBox="1">
            <a:spLocks/>
          </p:cNvSpPr>
          <p:nvPr userDrawn="1"/>
        </p:nvSpPr>
        <p:spPr>
          <a:xfrm>
            <a:off x="0" y="6476999"/>
            <a:ext cx="11582400" cy="381002"/>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28541375"/>
      </p:ext>
    </p:extLst>
  </p:cSld>
  <p:clrMap bg1="lt1" tx1="dk1" bg2="lt2" tx2="dk2" accent1="accent1" accent2="accent2" accent3="accent3" accent4="accent4" accent5="accent5" accent6="accent6" hlink="hlink" folHlink="folHlink"/>
  <p:sldLayoutIdLst>
    <p:sldLayoutId id="2147483685" r:id="rId1"/>
    <p:sldLayoutId id="2147483687" r:id="rId2"/>
    <p:sldLayoutId id="2147483692" r:id="rId3"/>
    <p:sldLayoutId id="2147483693" r:id="rId4"/>
  </p:sldLayoutIdLst>
  <p:hf hdr="0" dt="0"/>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43F128-001E-7656-E092-6EE95225596B}"/>
              </a:ext>
            </a:extLst>
          </p:cNvPr>
          <p:cNvPicPr>
            <a:picLocks noChangeAspect="1"/>
          </p:cNvPicPr>
          <p:nvPr userDrawn="1"/>
        </p:nvPicPr>
        <p:blipFill>
          <a:blip r:embed="rId3"/>
          <a:stretch>
            <a:fillRect/>
          </a:stretch>
        </p:blipFill>
        <p:spPr>
          <a:xfrm>
            <a:off x="11565371" y="6400800"/>
            <a:ext cx="626628" cy="457200"/>
          </a:xfrm>
          <a:prstGeom prst="rect">
            <a:avLst/>
          </a:prstGeom>
        </p:spPr>
      </p:pic>
      <p:sp>
        <p:nvSpPr>
          <p:cNvPr id="6150" name="Rectangle 3"/>
          <p:cNvSpPr>
            <a:spLocks noGrp="1" noChangeAspect="1" noChangeArrowheads="1"/>
          </p:cNvSpPr>
          <p:nvPr>
            <p:ph type="body" idx="1"/>
          </p:nvPr>
        </p:nvSpPr>
        <p:spPr bwMode="auto">
          <a:xfrm>
            <a:off x="406400" y="1602868"/>
            <a:ext cx="11480800" cy="4721733"/>
          </a:xfrm>
          <a:prstGeom prst="rect">
            <a:avLst/>
          </a:prstGeom>
          <a:solidFill>
            <a:srgbClr val="EAEAF4"/>
          </a:solidFill>
          <a:ln>
            <a:noFill/>
          </a:ln>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  - </a:t>
            </a:r>
            <a:r>
              <a:rPr lang="en-US" altLang="en-US" dirty="0" err="1"/>
              <a:t>colorat</a:t>
            </a:r>
            <a:r>
              <a:rPr lang="en-US" altLang="en-US" dirty="0"/>
              <a:t> </a:t>
            </a:r>
            <a:r>
              <a:rPr lang="en-US" altLang="en-US" dirty="0" err="1"/>
              <a:t>diferit</a:t>
            </a:r>
            <a:endParaRPr lang="en-US" altLang="en-US" dirty="0"/>
          </a:p>
        </p:txBody>
      </p:sp>
      <p:sp>
        <p:nvSpPr>
          <p:cNvPr id="216071" name="Rectangle 7"/>
          <p:cNvSpPr>
            <a:spLocks noGrp="1" noChangeArrowheads="1"/>
          </p:cNvSpPr>
          <p:nvPr>
            <p:ph type="sldNum" sz="quarter" idx="4"/>
          </p:nvPr>
        </p:nvSpPr>
        <p:spPr bwMode="auto">
          <a:xfrm>
            <a:off x="11504085" y="6467476"/>
            <a:ext cx="687916" cy="39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200">
                <a:solidFill>
                  <a:srgbClr val="4E519E"/>
                </a:solidFill>
              </a:defRPr>
            </a:lvl1pPr>
          </a:lstStyle>
          <a:p>
            <a:pPr fontAlgn="base">
              <a:spcAft>
                <a:spcPct val="0"/>
              </a:spcAft>
              <a:defRPr/>
            </a:pPr>
            <a:fld id="{CFA536BC-3ED5-4293-8323-16A4258B4A0B}" type="slidenum">
              <a:rPr lang="en-US" smtClean="0"/>
              <a:pPr fontAlgn="base">
                <a:spcAft>
                  <a:spcPct val="0"/>
                </a:spcAft>
                <a:defRPr/>
              </a:pPr>
              <a:t>‹#›</a:t>
            </a:fld>
            <a:endParaRPr lang="en-US" dirty="0"/>
          </a:p>
        </p:txBody>
      </p:sp>
      <p:sp>
        <p:nvSpPr>
          <p:cNvPr id="11" name="Footer Placeholder 4"/>
          <p:cNvSpPr txBox="1">
            <a:spLocks/>
          </p:cNvSpPr>
          <p:nvPr userDrawn="1"/>
        </p:nvSpPr>
        <p:spPr>
          <a:xfrm>
            <a:off x="0" y="6477000"/>
            <a:ext cx="11684000" cy="381001"/>
          </a:xfrm>
          <a:prstGeom prst="rect">
            <a:avLst/>
          </a:prstGeom>
          <a:noFill/>
        </p:spPr>
        <p:txBody>
          <a:bodyPr vert="horz" lIns="91440" tIns="45720" rIns="91440" bIns="45720" rtlCol="0" anchor="ctr"/>
          <a:lstStyle>
            <a:defPPr>
              <a:defRPr lang="en-US"/>
            </a:defPPr>
            <a:lvl1pPr marL="0" algn="l" defTabSz="914400" rtl="0" eaLnBrk="1" latinLnBrk="0" hangingPunct="1">
              <a:buFontTx/>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Aft>
                <a:spcPct val="0"/>
              </a:spcAft>
              <a:defRPr/>
            </a:pPr>
            <a:r>
              <a:rPr lang="en-US" sz="900" dirty="0"/>
              <a:t>Mankiw, </a:t>
            </a:r>
            <a:r>
              <a:rPr lang="en-US" sz="900" i="1" dirty="0"/>
              <a:t>Principles of Microeconomics</a:t>
            </a:r>
            <a:r>
              <a:rPr lang="en-US" sz="900" dirty="0"/>
              <a:t>, 10th Edition. © 2024 Cengage. All Rights Reserved. May not be scanned, copied or duplicated, or posted to a publicly accessible website, in whole or in part.</a:t>
            </a:r>
          </a:p>
        </p:txBody>
      </p:sp>
      <p:grpSp>
        <p:nvGrpSpPr>
          <p:cNvPr id="14" name="Group 13">
            <a:extLst>
              <a:ext uri="{FF2B5EF4-FFF2-40B4-BE49-F238E27FC236}">
                <a16:creationId xmlns:a16="http://schemas.microsoft.com/office/drawing/2014/main" id="{C835EDD8-042A-A0F3-75F7-909EAC7F38E6}"/>
              </a:ext>
            </a:extLst>
          </p:cNvPr>
          <p:cNvGrpSpPr/>
          <p:nvPr userDrawn="1"/>
        </p:nvGrpSpPr>
        <p:grpSpPr>
          <a:xfrm>
            <a:off x="2" y="1"/>
            <a:ext cx="12191999" cy="1541739"/>
            <a:chOff x="1" y="0"/>
            <a:chExt cx="9143999" cy="1541739"/>
          </a:xfrm>
        </p:grpSpPr>
        <p:grpSp>
          <p:nvGrpSpPr>
            <p:cNvPr id="10" name="Group 9">
              <a:extLst>
                <a:ext uri="{FF2B5EF4-FFF2-40B4-BE49-F238E27FC236}">
                  <a16:creationId xmlns:a16="http://schemas.microsoft.com/office/drawing/2014/main" id="{57574C9D-ED38-72ED-879E-F046CD7F6BD9}"/>
                </a:ext>
              </a:extLst>
            </p:cNvPr>
            <p:cNvGrpSpPr/>
            <p:nvPr userDrawn="1"/>
          </p:nvGrpSpPr>
          <p:grpSpPr>
            <a:xfrm>
              <a:off x="1" y="0"/>
              <a:ext cx="9143999" cy="1541739"/>
              <a:chOff x="1" y="0"/>
              <a:chExt cx="9143999" cy="1541739"/>
            </a:xfrm>
          </p:grpSpPr>
          <p:pic>
            <p:nvPicPr>
              <p:cNvPr id="5" name="Picture 4">
                <a:extLst>
                  <a:ext uri="{FF2B5EF4-FFF2-40B4-BE49-F238E27FC236}">
                    <a16:creationId xmlns:a16="http://schemas.microsoft.com/office/drawing/2014/main" id="{9F3AA3B5-A27E-5099-151F-DFF30B7FAE97}"/>
                  </a:ext>
                </a:extLst>
              </p:cNvPr>
              <p:cNvPicPr>
                <a:picLocks noChangeAspect="1"/>
              </p:cNvPicPr>
              <p:nvPr userDrawn="1"/>
            </p:nvPicPr>
            <p:blipFill>
              <a:blip r:embed="rId4"/>
              <a:stretch>
                <a:fillRect/>
              </a:stretch>
            </p:blipFill>
            <p:spPr>
              <a:xfrm>
                <a:off x="1" y="1"/>
                <a:ext cx="2514600" cy="1541738"/>
              </a:xfrm>
              <a:prstGeom prst="rect">
                <a:avLst/>
              </a:prstGeom>
            </p:spPr>
          </p:pic>
          <p:pic>
            <p:nvPicPr>
              <p:cNvPr id="7" name="Picture 6">
                <a:extLst>
                  <a:ext uri="{FF2B5EF4-FFF2-40B4-BE49-F238E27FC236}">
                    <a16:creationId xmlns:a16="http://schemas.microsoft.com/office/drawing/2014/main" id="{4F7CD589-4119-0ED3-C53A-837840172358}"/>
                  </a:ext>
                </a:extLst>
              </p:cNvPr>
              <p:cNvPicPr>
                <a:picLocks noChangeAspect="1"/>
              </p:cNvPicPr>
              <p:nvPr userDrawn="1"/>
            </p:nvPicPr>
            <p:blipFill>
              <a:blip r:embed="rId5"/>
              <a:stretch>
                <a:fillRect/>
              </a:stretch>
            </p:blipFill>
            <p:spPr>
              <a:xfrm>
                <a:off x="1600200" y="272353"/>
                <a:ext cx="7543800" cy="969264"/>
              </a:xfrm>
              <a:prstGeom prst="rect">
                <a:avLst/>
              </a:prstGeom>
            </p:spPr>
          </p:pic>
          <p:pic>
            <p:nvPicPr>
              <p:cNvPr id="9" name="Picture 8">
                <a:extLst>
                  <a:ext uri="{FF2B5EF4-FFF2-40B4-BE49-F238E27FC236}">
                    <a16:creationId xmlns:a16="http://schemas.microsoft.com/office/drawing/2014/main" id="{83666958-61BB-7105-6346-670E1D304595}"/>
                  </a:ext>
                </a:extLst>
              </p:cNvPr>
              <p:cNvPicPr>
                <a:picLocks noChangeAspect="1"/>
              </p:cNvPicPr>
              <p:nvPr userDrawn="1"/>
            </p:nvPicPr>
            <p:blipFill>
              <a:blip r:embed="rId6"/>
              <a:stretch>
                <a:fillRect/>
              </a:stretch>
            </p:blipFill>
            <p:spPr>
              <a:xfrm>
                <a:off x="1447799" y="0"/>
                <a:ext cx="7696199" cy="272353"/>
              </a:xfrm>
              <a:prstGeom prst="rect">
                <a:avLst/>
              </a:prstGeom>
            </p:spPr>
          </p:pic>
        </p:grpSp>
        <p:pic>
          <p:nvPicPr>
            <p:cNvPr id="13" name="Picture 12">
              <a:extLst>
                <a:ext uri="{FF2B5EF4-FFF2-40B4-BE49-F238E27FC236}">
                  <a16:creationId xmlns:a16="http://schemas.microsoft.com/office/drawing/2014/main" id="{7EA6DF6B-C553-3A68-E18A-F19AD7ADAE04}"/>
                </a:ext>
              </a:extLst>
            </p:cNvPr>
            <p:cNvPicPr>
              <a:picLocks noChangeAspect="1"/>
            </p:cNvPicPr>
            <p:nvPr userDrawn="1"/>
          </p:nvPicPr>
          <p:blipFill>
            <a:blip r:embed="rId7"/>
            <a:stretch>
              <a:fillRect/>
            </a:stretch>
          </p:blipFill>
          <p:spPr>
            <a:xfrm>
              <a:off x="1444752" y="1243584"/>
              <a:ext cx="7699246" cy="292608"/>
            </a:xfrm>
            <a:prstGeom prst="rect">
              <a:avLst/>
            </a:prstGeom>
          </p:spPr>
        </p:pic>
      </p:grpSp>
    </p:spTree>
    <p:extLst>
      <p:ext uri="{BB962C8B-B14F-4D97-AF65-F5344CB8AC3E}">
        <p14:creationId xmlns:p14="http://schemas.microsoft.com/office/powerpoint/2010/main" val="540183629"/>
      </p:ext>
    </p:extLst>
  </p:cSld>
  <p:clrMap bg1="lt1" tx1="dk1" bg2="lt2" tx2="dk2" accent1="accent1" accent2="accent2" accent3="accent3" accent4="accent4" accent5="accent5" accent6="accent6" hlink="hlink" folHlink="folHlink"/>
  <p:sldLayoutIdLst>
    <p:sldLayoutId id="2147483677" r:id="rId1"/>
  </p:sldLayoutIdLst>
  <p:hf hdr="0" dt="0"/>
  <p:txStyles>
    <p:titleStyle>
      <a:lvl1pPr algn="l"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000">
          <a:solidFill>
            <a:srgbClr val="0D0D0D"/>
          </a:solidFill>
          <a:latin typeface="Arial" pitchFamily="34" charset="0"/>
        </a:defRPr>
      </a:lvl2pPr>
      <a:lvl3pPr algn="ctr" rtl="0" eaLnBrk="0" fontAlgn="base" hangingPunct="0">
        <a:spcBef>
          <a:spcPct val="0"/>
        </a:spcBef>
        <a:spcAft>
          <a:spcPct val="0"/>
        </a:spcAft>
        <a:defRPr sz="3000">
          <a:solidFill>
            <a:srgbClr val="0D0D0D"/>
          </a:solidFill>
          <a:latin typeface="Arial" pitchFamily="34" charset="0"/>
        </a:defRPr>
      </a:lvl3pPr>
      <a:lvl4pPr algn="ctr" rtl="0" eaLnBrk="0" fontAlgn="base" hangingPunct="0">
        <a:spcBef>
          <a:spcPct val="0"/>
        </a:spcBef>
        <a:spcAft>
          <a:spcPct val="0"/>
        </a:spcAft>
        <a:defRPr sz="3000">
          <a:solidFill>
            <a:srgbClr val="0D0D0D"/>
          </a:solidFill>
          <a:latin typeface="Arial" pitchFamily="34" charset="0"/>
        </a:defRPr>
      </a:lvl4pPr>
      <a:lvl5pPr algn="ctr" rtl="0" eaLnBrk="0" fontAlgn="base" hangingPunct="0">
        <a:spcBef>
          <a:spcPct val="0"/>
        </a:spcBef>
        <a:spcAft>
          <a:spcPct val="0"/>
        </a:spcAft>
        <a:defRPr sz="3000">
          <a:solidFill>
            <a:srgbClr val="0D0D0D"/>
          </a:solidFill>
          <a:latin typeface="Arial" pitchFamily="34" charset="0"/>
        </a:defRPr>
      </a:lvl5pPr>
      <a:lvl6pPr marL="457200" algn="l" rtl="0" fontAlgn="base">
        <a:spcBef>
          <a:spcPct val="0"/>
        </a:spcBef>
        <a:spcAft>
          <a:spcPct val="0"/>
        </a:spcAft>
        <a:defRPr sz="3000">
          <a:solidFill>
            <a:srgbClr val="990000"/>
          </a:solidFill>
          <a:latin typeface="Arial" pitchFamily="34" charset="0"/>
        </a:defRPr>
      </a:lvl6pPr>
      <a:lvl7pPr marL="914400" algn="l" rtl="0" fontAlgn="base">
        <a:spcBef>
          <a:spcPct val="0"/>
        </a:spcBef>
        <a:spcAft>
          <a:spcPct val="0"/>
        </a:spcAft>
        <a:defRPr sz="3000">
          <a:solidFill>
            <a:srgbClr val="990000"/>
          </a:solidFill>
          <a:latin typeface="Arial" pitchFamily="34" charset="0"/>
        </a:defRPr>
      </a:lvl7pPr>
      <a:lvl8pPr marL="1371600" algn="l" rtl="0" fontAlgn="base">
        <a:spcBef>
          <a:spcPct val="0"/>
        </a:spcBef>
        <a:spcAft>
          <a:spcPct val="0"/>
        </a:spcAft>
        <a:defRPr sz="3000">
          <a:solidFill>
            <a:srgbClr val="990000"/>
          </a:solidFill>
          <a:latin typeface="Arial" pitchFamily="34" charset="0"/>
        </a:defRPr>
      </a:lvl8pPr>
      <a:lvl9pPr marL="1828800" algn="l" rtl="0" fontAlgn="base">
        <a:spcBef>
          <a:spcPct val="0"/>
        </a:spcBef>
        <a:spcAft>
          <a:spcPct val="0"/>
        </a:spcAft>
        <a:defRPr sz="3000">
          <a:solidFill>
            <a:srgbClr val="990000"/>
          </a:solidFill>
          <a:latin typeface="Arial" pitchFamily="34" charset="0"/>
        </a:defRPr>
      </a:lvl9pPr>
    </p:titleStyle>
    <p:bodyStyle>
      <a:lvl1pPr marL="342900" indent="-342900" algn="l" rtl="0" eaLnBrk="0" fontAlgn="base" hangingPunct="0">
        <a:spcBef>
          <a:spcPct val="20000"/>
        </a:spcBef>
        <a:spcAft>
          <a:spcPct val="0"/>
        </a:spcAft>
        <a:buChar char="•"/>
        <a:defRPr sz="3400">
          <a:solidFill>
            <a:srgbClr val="AE1221"/>
          </a:solidFill>
          <a:latin typeface="+mn-lt"/>
          <a:ea typeface="+mn-ea"/>
          <a:cs typeface="+mn-cs"/>
        </a:defRPr>
      </a:lvl1pPr>
      <a:lvl2pPr marL="742950" indent="-285750" algn="l" rtl="0" eaLnBrk="0" fontAlgn="base" hangingPunct="0">
        <a:spcBef>
          <a:spcPct val="20000"/>
        </a:spcBef>
        <a:spcAft>
          <a:spcPct val="0"/>
        </a:spcAft>
        <a:buChar char="–"/>
        <a:defRPr sz="32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34.e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33.xml"/><Relationship Id="rId1" Type="http://schemas.openxmlformats.org/officeDocument/2006/relationships/slideLayout" Target="../slideLayouts/slideLayout20.xml"/><Relationship Id="rId5" Type="http://schemas.openxmlformats.org/officeDocument/2006/relationships/image" Target="../media/image37.png"/><Relationship Id="rId4" Type="http://schemas.openxmlformats.org/officeDocument/2006/relationships/image" Target="../media/image36.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pPr>
              <a:defRPr/>
            </a:pPr>
            <a:fld id="{CABCAE2A-3771-4BE5-9C85-74C66AABFB75}" type="slidenum">
              <a:rPr lang="en-US" smtClean="0">
                <a:solidFill>
                  <a:srgbClr val="FFFFFF"/>
                </a:solidFill>
              </a:rPr>
              <a:pPr>
                <a:defRPr/>
              </a:pPr>
              <a:t>1</a:t>
            </a:fld>
            <a:endParaRPr lang="en-US" dirty="0">
              <a:solidFill>
                <a:srgbClr val="FFFFFF"/>
              </a:solidFill>
            </a:endParaRPr>
          </a:p>
        </p:txBody>
      </p:sp>
      <p:sp>
        <p:nvSpPr>
          <p:cNvPr id="8" name="Text Placeholder 7"/>
          <p:cNvSpPr>
            <a:spLocks noGrp="1"/>
          </p:cNvSpPr>
          <p:nvPr>
            <p:ph sz="quarter" idx="12"/>
          </p:nvPr>
        </p:nvSpPr>
        <p:spPr>
          <a:xfrm>
            <a:off x="5791200" y="2781300"/>
            <a:ext cx="4876800" cy="2857500"/>
          </a:xfrm>
        </p:spPr>
        <p:txBody>
          <a:bodyPr anchor="ctr">
            <a:normAutofit/>
          </a:bodyPr>
          <a:lstStyle/>
          <a:p>
            <a:pPr algn="ctr">
              <a:defRPr/>
            </a:pPr>
            <a:r>
              <a:rPr lang="en-US" sz="4800" dirty="0">
                <a:latin typeface="+mj-lt"/>
              </a:rPr>
              <a:t>Interdependence and the Gains from Trade</a:t>
            </a:r>
          </a:p>
        </p:txBody>
      </p:sp>
      <p:sp>
        <p:nvSpPr>
          <p:cNvPr id="9" name="Content Placeholder 8"/>
          <p:cNvSpPr>
            <a:spLocks noGrp="1"/>
          </p:cNvSpPr>
          <p:nvPr>
            <p:ph sz="quarter" idx="4294967295"/>
          </p:nvPr>
        </p:nvSpPr>
        <p:spPr>
          <a:xfrm>
            <a:off x="6718318" y="762000"/>
            <a:ext cx="2806682" cy="2019300"/>
          </a:xfrm>
          <a:blipFill>
            <a:blip r:embed="rId3"/>
            <a:stretch>
              <a:fillRect/>
            </a:stretch>
          </a:blipFill>
        </p:spPr>
        <p:txBody>
          <a:bodyPr>
            <a:normAutofit lnSpcReduction="10000"/>
          </a:bodyPr>
          <a:lstStyle/>
          <a:p>
            <a:pPr algn="ctr"/>
            <a:r>
              <a:rPr lang="en-US" dirty="0">
                <a:solidFill>
                  <a:srgbClr val="84CEF4"/>
                </a:solidFill>
              </a:rPr>
              <a:t>Chapter</a:t>
            </a:r>
            <a:r>
              <a:rPr lang="en-US" sz="3600" dirty="0">
                <a:solidFill>
                  <a:srgbClr val="84CEF4"/>
                </a:solidFill>
              </a:rPr>
              <a:t> </a:t>
            </a:r>
          </a:p>
          <a:p>
            <a:pPr algn="ctr"/>
            <a:r>
              <a:rPr lang="en-US" sz="8000" dirty="0">
                <a:solidFill>
                  <a:schemeClr val="bg1"/>
                </a:solidFill>
              </a:rPr>
              <a:t>3</a:t>
            </a:r>
          </a:p>
        </p:txBody>
      </p:sp>
      <p:sp>
        <p:nvSpPr>
          <p:cNvPr id="12" name="Footer Placeholder 2"/>
          <p:cNvSpPr>
            <a:spLocks noGrp="1"/>
          </p:cNvSpPr>
          <p:nvPr>
            <p:ph type="ftr" sz="quarter" idx="4294967295"/>
          </p:nvPr>
        </p:nvSpPr>
        <p:spPr>
          <a:xfrm>
            <a:off x="1524000" y="6400800"/>
            <a:ext cx="8686800" cy="457200"/>
          </a:xfrm>
          <a:prstGeom prst="rect">
            <a:avLst/>
          </a:prstGeom>
          <a:noFill/>
        </p:spPr>
        <p:txBody>
          <a:bodyPr vert="horz" lIns="91440" tIns="45720" rIns="91440" bIns="45720" rtlCol="0" anchor="ctr"/>
          <a:lstStyle>
            <a:lvl1pPr algn="l">
              <a:buNone/>
              <a:defRPr sz="900">
                <a:solidFill>
                  <a:schemeClr val="tx1"/>
                </a:solidFill>
                <a:cs typeface="Arial" pitchFamily="34" charset="0"/>
              </a:defRPr>
            </a:lvl1p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962300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1: </a:t>
            </a:r>
            <a:r>
              <a:rPr lang="en-US" dirty="0">
                <a:solidFill>
                  <a:schemeClr val="tx1"/>
                </a:solidFill>
              </a:rPr>
              <a:t>Build Japan’s PPF</a:t>
            </a:r>
          </a:p>
        </p:txBody>
      </p:sp>
      <p:sp>
        <p:nvSpPr>
          <p:cNvPr id="3" name="Content Placeholder 2"/>
          <p:cNvSpPr>
            <a:spLocks noGrp="1"/>
          </p:cNvSpPr>
          <p:nvPr>
            <p:ph idx="1"/>
          </p:nvPr>
        </p:nvSpPr>
        <p:spPr>
          <a:xfrm>
            <a:off x="1871242" y="914401"/>
            <a:ext cx="8568159" cy="5534025"/>
          </a:xfrm>
        </p:spPr>
        <p:txBody>
          <a:bodyPr>
            <a:normAutofit/>
          </a:bodyPr>
          <a:lstStyle/>
          <a:p>
            <a:pPr marL="0" indent="0">
              <a:buNone/>
            </a:pPr>
            <a:r>
              <a:rPr lang="en-US" dirty="0">
                <a:solidFill>
                  <a:srgbClr val="4E519E"/>
                </a:solidFill>
              </a:rPr>
              <a:t>Use the following information to draw Japan’s PPF:</a:t>
            </a:r>
          </a:p>
          <a:p>
            <a:pPr lvl="1"/>
            <a:r>
              <a:rPr lang="en-US" dirty="0">
                <a:solidFill>
                  <a:schemeClr val="tx1"/>
                </a:solidFill>
              </a:rPr>
              <a:t>Japan</a:t>
            </a:r>
            <a:r>
              <a:rPr lang="en-US" dirty="0"/>
              <a:t> has 30,000 labor hours per month available for production</a:t>
            </a:r>
          </a:p>
          <a:p>
            <a:pPr lvl="1"/>
            <a:r>
              <a:rPr lang="en-US" dirty="0"/>
              <a:t>Produces only two goods: airplanes and soybeans</a:t>
            </a:r>
          </a:p>
          <a:p>
            <a:pPr lvl="1"/>
            <a:r>
              <a:rPr lang="en-US" dirty="0"/>
              <a:t>To produce 1 airplane requires 625 labor hours</a:t>
            </a:r>
          </a:p>
          <a:p>
            <a:pPr lvl="1"/>
            <a:r>
              <a:rPr lang="en-US" dirty="0"/>
              <a:t>To produce 1 ton of soybeans requires 25 labor hours</a:t>
            </a:r>
          </a:p>
          <a:p>
            <a:r>
              <a:rPr lang="en-US" dirty="0">
                <a:solidFill>
                  <a:srgbClr val="4E519E"/>
                </a:solidFill>
              </a:rPr>
              <a:t>Your graph should measure soybeans (tons) on the horizontal axis.</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10</a:t>
            </a:fld>
            <a:endParaRPr lang="en-US"/>
          </a:p>
        </p:txBody>
      </p:sp>
      <p:sp>
        <p:nvSpPr>
          <p:cNvPr id="5" name="Footer Placeholder 4">
            <a:extLst>
              <a:ext uri="{FF2B5EF4-FFF2-40B4-BE49-F238E27FC236}">
                <a16:creationId xmlns:a16="http://schemas.microsoft.com/office/drawing/2014/main" id="{28EC0282-EA1C-8A57-15D0-8427EE24F4FC}"/>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48967327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1: Answers</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11</a:t>
            </a:fld>
            <a:endParaRPr lang="en-US" dirty="0"/>
          </a:p>
        </p:txBody>
      </p:sp>
      <p:sp>
        <p:nvSpPr>
          <p:cNvPr id="8" name="Content Placeholder 7"/>
          <p:cNvSpPr>
            <a:spLocks noGrp="1"/>
          </p:cNvSpPr>
          <p:nvPr>
            <p:ph idx="12"/>
          </p:nvPr>
        </p:nvSpPr>
        <p:spPr>
          <a:xfrm>
            <a:off x="6775215" y="914400"/>
            <a:ext cx="3816333" cy="5257800"/>
          </a:xfrm>
        </p:spPr>
        <p:txBody>
          <a:bodyPr>
            <a:noAutofit/>
          </a:bodyPr>
          <a:lstStyle/>
          <a:p>
            <a:pPr marL="0" indent="0">
              <a:buNone/>
            </a:pPr>
            <a:r>
              <a:rPr lang="en-US" sz="2800" dirty="0">
                <a:cs typeface="Arial"/>
              </a:rPr>
              <a:t>Japan has enough labor to produce :</a:t>
            </a:r>
          </a:p>
          <a:p>
            <a:endParaRPr lang="en-US" sz="2800" dirty="0">
              <a:cs typeface="Arial"/>
            </a:endParaRPr>
          </a:p>
          <a:p>
            <a:r>
              <a:rPr lang="en-US" sz="2800" dirty="0">
                <a:solidFill>
                  <a:srgbClr val="006600"/>
                </a:solidFill>
                <a:cs typeface="Arial"/>
              </a:rPr>
              <a:t>48 airplanes,</a:t>
            </a:r>
          </a:p>
          <a:p>
            <a:endParaRPr lang="en-US" sz="2800" dirty="0">
              <a:cs typeface="Arial"/>
            </a:endParaRPr>
          </a:p>
          <a:p>
            <a:r>
              <a:rPr lang="en-US" sz="2800" dirty="0">
                <a:solidFill>
                  <a:srgbClr val="C00000"/>
                </a:solidFill>
                <a:cs typeface="Arial"/>
              </a:rPr>
              <a:t>OR 1,200 tons of soybeans,</a:t>
            </a:r>
          </a:p>
          <a:p>
            <a:endParaRPr lang="en-US" sz="2800" dirty="0">
              <a:cs typeface="Arial"/>
            </a:endParaRPr>
          </a:p>
          <a:p>
            <a:r>
              <a:rPr lang="en-US" sz="2800" dirty="0">
                <a:solidFill>
                  <a:srgbClr val="4E519E"/>
                </a:solidFill>
                <a:cs typeface="Arial"/>
              </a:rPr>
              <a:t>OR any combination along the PPF.</a:t>
            </a:r>
            <a:endParaRPr lang="en-US" sz="2800" dirty="0">
              <a:solidFill>
                <a:srgbClr val="4E519E"/>
              </a:solidFill>
            </a:endParaRPr>
          </a:p>
          <a:p>
            <a:endParaRPr lang="en-US" sz="2800" dirty="0"/>
          </a:p>
        </p:txBody>
      </p:sp>
      <p:sp>
        <p:nvSpPr>
          <p:cNvPr id="5" name="Footer Placeholder 4">
            <a:extLst>
              <a:ext uri="{FF2B5EF4-FFF2-40B4-BE49-F238E27FC236}">
                <a16:creationId xmlns:a16="http://schemas.microsoft.com/office/drawing/2014/main" id="{FA6823C0-9CE0-0E32-E5BE-366C339DC932}"/>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3" name="Group 2"/>
          <p:cNvGrpSpPr/>
          <p:nvPr/>
        </p:nvGrpSpPr>
        <p:grpSpPr>
          <a:xfrm>
            <a:off x="1600454" y="1504890"/>
            <a:ext cx="5181347" cy="4286310"/>
            <a:chOff x="36272" y="1123890"/>
            <a:chExt cx="5181347" cy="4286310"/>
          </a:xfrm>
        </p:grpSpPr>
        <p:grpSp>
          <p:nvGrpSpPr>
            <p:cNvPr id="89" name="Group 88"/>
            <p:cNvGrpSpPr/>
            <p:nvPr/>
          </p:nvGrpSpPr>
          <p:grpSpPr>
            <a:xfrm>
              <a:off x="36272" y="1123890"/>
              <a:ext cx="5174761" cy="4286310"/>
              <a:chOff x="3429000" y="819090"/>
              <a:chExt cx="5174761" cy="4286310"/>
            </a:xfrm>
          </p:grpSpPr>
          <p:grpSp>
            <p:nvGrpSpPr>
              <p:cNvPr id="17" name="Group 16"/>
              <p:cNvGrpSpPr/>
              <p:nvPr/>
            </p:nvGrpSpPr>
            <p:grpSpPr>
              <a:xfrm>
                <a:off x="3429000" y="819090"/>
                <a:ext cx="5174761" cy="4286310"/>
                <a:chOff x="3691148" y="621268"/>
                <a:chExt cx="5174761" cy="4286310"/>
              </a:xfrm>
            </p:grpSpPr>
            <p:cxnSp>
              <p:nvCxnSpPr>
                <p:cNvPr id="12" name="Straight Connector 11"/>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6815348" y="4507468"/>
                  <a:ext cx="2050561" cy="400110"/>
                </a:xfrm>
                <a:prstGeom prst="rect">
                  <a:avLst/>
                </a:prstGeom>
                <a:noFill/>
              </p:spPr>
              <p:txBody>
                <a:bodyPr wrap="none" rtlCol="0">
                  <a:spAutoFit/>
                </a:bodyPr>
                <a:lstStyle/>
                <a:p>
                  <a:r>
                    <a:rPr lang="en-US" sz="2000" dirty="0"/>
                    <a:t>Soybeans (tons)</a:t>
                  </a:r>
                </a:p>
              </p:txBody>
            </p:sp>
            <p:sp>
              <p:nvSpPr>
                <p:cNvPr id="16" name="TextBox 15"/>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56" name="TextBox 55"/>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57" name="TextBox 56"/>
            <p:cNvSpPr txBox="1"/>
            <p:nvPr/>
          </p:nvSpPr>
          <p:spPr>
            <a:xfrm>
              <a:off x="36272" y="1710449"/>
              <a:ext cx="569387" cy="369332"/>
            </a:xfrm>
            <a:prstGeom prst="rect">
              <a:avLst/>
            </a:prstGeom>
            <a:noFill/>
          </p:spPr>
          <p:txBody>
            <a:bodyPr wrap="none" rtlCol="0">
              <a:spAutoFit/>
            </a:bodyPr>
            <a:lstStyle/>
            <a:p>
              <a:r>
                <a:rPr lang="en-US" dirty="0"/>
                <a:t>100</a:t>
              </a:r>
            </a:p>
          </p:txBody>
        </p:sp>
        <p:sp>
          <p:nvSpPr>
            <p:cNvPr id="43" name="TextBox 42"/>
            <p:cNvSpPr txBox="1"/>
            <p:nvPr/>
          </p:nvSpPr>
          <p:spPr>
            <a:xfrm>
              <a:off x="164513" y="2286000"/>
              <a:ext cx="441146" cy="369332"/>
            </a:xfrm>
            <a:prstGeom prst="rect">
              <a:avLst/>
            </a:prstGeom>
            <a:noFill/>
          </p:spPr>
          <p:txBody>
            <a:bodyPr wrap="none" rtlCol="0">
              <a:spAutoFit/>
            </a:bodyPr>
            <a:lstStyle/>
            <a:p>
              <a:r>
                <a:rPr lang="en-US" dirty="0"/>
                <a:t>80</a:t>
              </a:r>
            </a:p>
          </p:txBody>
        </p:sp>
        <p:grpSp>
          <p:nvGrpSpPr>
            <p:cNvPr id="86" name="Group 85"/>
            <p:cNvGrpSpPr/>
            <p:nvPr/>
          </p:nvGrpSpPr>
          <p:grpSpPr>
            <a:xfrm>
              <a:off x="164513" y="3048000"/>
              <a:ext cx="2995959" cy="1981200"/>
              <a:chOff x="3557241" y="2743200"/>
              <a:chExt cx="2995959" cy="1981200"/>
            </a:xfrm>
          </p:grpSpPr>
          <p:sp>
            <p:nvSpPr>
              <p:cNvPr id="54" name="TextBox 53"/>
              <p:cNvSpPr txBox="1"/>
              <p:nvPr/>
            </p:nvSpPr>
            <p:spPr>
              <a:xfrm>
                <a:off x="3557241" y="2743200"/>
                <a:ext cx="441146" cy="369332"/>
              </a:xfrm>
              <a:prstGeom prst="rect">
                <a:avLst/>
              </a:prstGeom>
              <a:noFill/>
            </p:spPr>
            <p:txBody>
              <a:bodyPr wrap="none" rtlCol="0">
                <a:spAutoFit/>
              </a:bodyPr>
              <a:lstStyle/>
              <a:p>
                <a:r>
                  <a:rPr lang="en-US" dirty="0"/>
                  <a:t>50</a:t>
                </a:r>
              </a:p>
            </p:txBody>
          </p:sp>
          <p:sp>
            <p:nvSpPr>
              <p:cNvPr id="59" name="TextBox 58"/>
              <p:cNvSpPr txBox="1"/>
              <p:nvPr/>
            </p:nvSpPr>
            <p:spPr>
              <a:xfrm>
                <a:off x="5791453" y="4355068"/>
                <a:ext cx="761747" cy="369332"/>
              </a:xfrm>
              <a:prstGeom prst="rect">
                <a:avLst/>
              </a:prstGeom>
              <a:noFill/>
            </p:spPr>
            <p:txBody>
              <a:bodyPr wrap="none" rtlCol="0">
                <a:spAutoFit/>
              </a:bodyPr>
              <a:lstStyle/>
              <a:p>
                <a:r>
                  <a:rPr lang="en-US" dirty="0"/>
                  <a:t>2,500</a:t>
                </a:r>
              </a:p>
            </p:txBody>
          </p:sp>
        </p:grpSp>
        <p:sp>
          <p:nvSpPr>
            <p:cNvPr id="61" name="TextBox 60"/>
            <p:cNvSpPr txBox="1"/>
            <p:nvPr/>
          </p:nvSpPr>
          <p:spPr>
            <a:xfrm>
              <a:off x="3541472" y="4659868"/>
              <a:ext cx="761747" cy="369332"/>
            </a:xfrm>
            <a:prstGeom prst="rect">
              <a:avLst/>
            </a:prstGeom>
            <a:noFill/>
          </p:spPr>
          <p:txBody>
            <a:bodyPr wrap="none" rtlCol="0">
              <a:spAutoFit/>
            </a:bodyPr>
            <a:lstStyle/>
            <a:p>
              <a:r>
                <a:rPr lang="en-US" dirty="0"/>
                <a:t>4,000</a:t>
              </a:r>
            </a:p>
          </p:txBody>
        </p:sp>
        <p:sp>
          <p:nvSpPr>
            <p:cNvPr id="62" name="TextBox 61"/>
            <p:cNvSpPr txBox="1"/>
            <p:nvPr/>
          </p:nvSpPr>
          <p:spPr>
            <a:xfrm>
              <a:off x="4455872" y="4659868"/>
              <a:ext cx="761747" cy="369332"/>
            </a:xfrm>
            <a:prstGeom prst="rect">
              <a:avLst/>
            </a:prstGeom>
            <a:noFill/>
          </p:spPr>
          <p:txBody>
            <a:bodyPr wrap="none" rtlCol="0">
              <a:spAutoFit/>
            </a:bodyPr>
            <a:lstStyle/>
            <a:p>
              <a:r>
                <a:rPr lang="en-US" dirty="0"/>
                <a:t>5,000</a:t>
              </a:r>
            </a:p>
          </p:txBody>
        </p:sp>
      </p:grpSp>
      <p:cxnSp>
        <p:nvCxnSpPr>
          <p:cNvPr id="71" name="Straight Connector 70"/>
          <p:cNvCxnSpPr/>
          <p:nvPr/>
        </p:nvCxnSpPr>
        <p:spPr bwMode="auto">
          <a:xfrm>
            <a:off x="2293092" y="3798332"/>
            <a:ext cx="1112872" cy="1211758"/>
          </a:xfrm>
          <a:prstGeom prst="line">
            <a:avLst/>
          </a:prstGeom>
          <a:noFill/>
          <a:ln w="28575" cap="flat" cmpd="sng" algn="ctr">
            <a:solidFill>
              <a:srgbClr val="0070C0"/>
            </a:solidFill>
            <a:prstDash val="solid"/>
            <a:round/>
            <a:headEnd type="none" w="med" len="med"/>
            <a:tailEnd type="none" w="med" len="med"/>
          </a:ln>
          <a:effectLst/>
        </p:spPr>
      </p:cxnSp>
      <p:grpSp>
        <p:nvGrpSpPr>
          <p:cNvPr id="7" name="Group 6"/>
          <p:cNvGrpSpPr/>
          <p:nvPr/>
        </p:nvGrpSpPr>
        <p:grpSpPr>
          <a:xfrm>
            <a:off x="1692708" y="3669268"/>
            <a:ext cx="676585" cy="369332"/>
            <a:chOff x="92254" y="3288268"/>
            <a:chExt cx="676585" cy="369332"/>
          </a:xfrm>
        </p:grpSpPr>
        <p:sp>
          <p:nvSpPr>
            <p:cNvPr id="50" name="TextBox 49"/>
            <p:cNvSpPr txBox="1"/>
            <p:nvPr/>
          </p:nvSpPr>
          <p:spPr>
            <a:xfrm>
              <a:off x="92254" y="3288268"/>
              <a:ext cx="441146" cy="369332"/>
            </a:xfrm>
            <a:prstGeom prst="rect">
              <a:avLst/>
            </a:prstGeom>
            <a:noFill/>
          </p:spPr>
          <p:txBody>
            <a:bodyPr wrap="none" rtlCol="0">
              <a:spAutoFit/>
            </a:bodyPr>
            <a:lstStyle/>
            <a:p>
              <a:r>
                <a:rPr lang="en-US" dirty="0">
                  <a:solidFill>
                    <a:srgbClr val="006600"/>
                  </a:solidFill>
                </a:rPr>
                <a:t>48</a:t>
              </a:r>
            </a:p>
          </p:txBody>
        </p:sp>
        <p:sp>
          <p:nvSpPr>
            <p:cNvPr id="51" name="Flowchart: Connector 50"/>
            <p:cNvSpPr/>
            <p:nvPr/>
          </p:nvSpPr>
          <p:spPr bwMode="auto">
            <a:xfrm>
              <a:off x="616439" y="3352800"/>
              <a:ext cx="152400" cy="152400"/>
            </a:xfrm>
            <a:prstGeom prst="flowChartConnector">
              <a:avLst/>
            </a:prstGeom>
            <a:solidFill>
              <a:srgbClr val="006600"/>
            </a:solidFill>
            <a:ln w="9525" cap="flat" cmpd="sng" algn="ctr">
              <a:solidFill>
                <a:srgbClr val="00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 name="Group 8"/>
          <p:cNvGrpSpPr/>
          <p:nvPr/>
        </p:nvGrpSpPr>
        <p:grpSpPr>
          <a:xfrm>
            <a:off x="3048507" y="4933890"/>
            <a:ext cx="761747" cy="476310"/>
            <a:chOff x="1448053" y="4552890"/>
            <a:chExt cx="761747" cy="476310"/>
          </a:xfrm>
        </p:grpSpPr>
        <p:sp>
          <p:nvSpPr>
            <p:cNvPr id="53" name="TextBox 52"/>
            <p:cNvSpPr txBox="1"/>
            <p:nvPr/>
          </p:nvSpPr>
          <p:spPr>
            <a:xfrm>
              <a:off x="1448053" y="4659868"/>
              <a:ext cx="761747" cy="369332"/>
            </a:xfrm>
            <a:prstGeom prst="rect">
              <a:avLst/>
            </a:prstGeom>
            <a:noFill/>
          </p:spPr>
          <p:txBody>
            <a:bodyPr wrap="none" rtlCol="0">
              <a:spAutoFit/>
            </a:bodyPr>
            <a:lstStyle/>
            <a:p>
              <a:r>
                <a:rPr lang="en-US" dirty="0">
                  <a:solidFill>
                    <a:srgbClr val="AE1221"/>
                  </a:solidFill>
                </a:rPr>
                <a:t>1,200</a:t>
              </a:r>
            </a:p>
          </p:txBody>
        </p:sp>
        <p:sp>
          <p:nvSpPr>
            <p:cNvPr id="60" name="Flowchart: Connector 59"/>
            <p:cNvSpPr/>
            <p:nvPr/>
          </p:nvSpPr>
          <p:spPr bwMode="auto">
            <a:xfrm>
              <a:off x="1752600" y="4552890"/>
              <a:ext cx="152400" cy="152400"/>
            </a:xfrm>
            <a:prstGeom prst="flowChartConnector">
              <a:avLst/>
            </a:prstGeom>
            <a:solidFill>
              <a:srgbClr val="AE1221"/>
            </a:solidFill>
            <a:ln w="9525" cap="flat" cmpd="sng" algn="ctr">
              <a:solidFill>
                <a:srgbClr val="AE122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spTree>
    <p:extLst>
      <p:ext uri="{BB962C8B-B14F-4D97-AF65-F5344CB8AC3E}">
        <p14:creationId xmlns:p14="http://schemas.microsoft.com/office/powerpoint/2010/main" val="15076482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wipe(left)">
                                      <p:cBhvr>
                                        <p:cTn id="11" dur="500"/>
                                        <p:tgtEl>
                                          <p:spTgt spid="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xEl>
                                              <p:pRg st="2" end="2"/>
                                            </p:txEl>
                                          </p:spTgt>
                                        </p:tgtEl>
                                        <p:attrNameLst>
                                          <p:attrName>style.visibility</p:attrName>
                                        </p:attrNameLst>
                                      </p:cBhvr>
                                      <p:to>
                                        <p:strVal val="visible"/>
                                      </p:to>
                                    </p:set>
                                    <p:animEffect transition="in" filter="wipe(left)">
                                      <p:cBhvr>
                                        <p:cTn id="16" dur="500"/>
                                        <p:tgtEl>
                                          <p:spTgt spid="8">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Effect transition="in" filter="wipe(left)">
                                      <p:cBhvr>
                                        <p:cTn id="25" dur="500"/>
                                        <p:tgtEl>
                                          <p:spTgt spid="8">
                                            <p:txEl>
                                              <p:pRg st="4" end="4"/>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8">
                                            <p:txEl>
                                              <p:pRg st="6" end="6"/>
                                            </p:txEl>
                                          </p:spTgt>
                                        </p:tgtEl>
                                        <p:attrNameLst>
                                          <p:attrName>style.visibility</p:attrName>
                                        </p:attrNameLst>
                                      </p:cBhvr>
                                      <p:to>
                                        <p:strVal val="visible"/>
                                      </p:to>
                                    </p:set>
                                    <p:animEffect transition="in" filter="wipe(left)">
                                      <p:cBhvr>
                                        <p:cTn id="34" dur="500"/>
                                        <p:tgtEl>
                                          <p:spTgt spid="8">
                                            <p:txEl>
                                              <p:pRg st="6" end="6"/>
                                            </p:txEl>
                                          </p:spTgt>
                                        </p:tgtEl>
                                      </p:cBhvr>
                                    </p:animEffect>
                                  </p:childTnLst>
                                </p:cTn>
                              </p:par>
                              <p:par>
                                <p:cTn id="35" presetID="22" presetClass="entr" presetSubtype="8" fill="hold" nodeType="with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wipe(left)">
                                      <p:cBhvr>
                                        <p:cTn id="3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1: </a:t>
            </a:r>
            <a:r>
              <a:rPr lang="en-US" dirty="0">
                <a:solidFill>
                  <a:schemeClr val="tx1"/>
                </a:solidFill>
              </a:rPr>
              <a:t>Japan </a:t>
            </a:r>
            <a:r>
              <a:rPr lang="en-US" b="1" dirty="0">
                <a:solidFill>
                  <a:schemeClr val="tx1"/>
                </a:solidFill>
              </a:rPr>
              <a:t>without</a:t>
            </a:r>
            <a:r>
              <a:rPr lang="en-US" dirty="0">
                <a:solidFill>
                  <a:schemeClr val="tx1"/>
                </a:solidFill>
              </a:rPr>
              <a:t>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12</a:t>
            </a:fld>
            <a:endParaRPr lang="en-US" dirty="0"/>
          </a:p>
        </p:txBody>
      </p:sp>
      <p:sp>
        <p:nvSpPr>
          <p:cNvPr id="8" name="Content Placeholder 7"/>
          <p:cNvSpPr>
            <a:spLocks noGrp="1"/>
          </p:cNvSpPr>
          <p:nvPr>
            <p:ph idx="12"/>
          </p:nvPr>
        </p:nvSpPr>
        <p:spPr>
          <a:xfrm>
            <a:off x="6629401" y="914400"/>
            <a:ext cx="3794546" cy="5257800"/>
          </a:xfrm>
        </p:spPr>
        <p:txBody>
          <a:bodyPr>
            <a:noAutofit/>
          </a:bodyPr>
          <a:lstStyle/>
          <a:p>
            <a:pPr marL="0" indent="0">
              <a:buNone/>
            </a:pPr>
            <a:r>
              <a:rPr lang="en-US" sz="2800" dirty="0"/>
              <a:t>Suppose Japan uses </a:t>
            </a:r>
            <a:r>
              <a:rPr lang="en-US" sz="2800" u="sng" dirty="0"/>
              <a:t>half its labor </a:t>
            </a:r>
            <a:r>
              <a:rPr lang="en-US" sz="2800" dirty="0"/>
              <a:t>to produce </a:t>
            </a:r>
            <a:r>
              <a:rPr lang="en-US" sz="2800" u="sng" dirty="0"/>
              <a:t>each of the two goods</a:t>
            </a:r>
            <a:r>
              <a:rPr lang="en-US" sz="2800" dirty="0"/>
              <a:t>. </a:t>
            </a:r>
          </a:p>
          <a:p>
            <a:endParaRPr lang="en-US" sz="2800" dirty="0"/>
          </a:p>
          <a:p>
            <a:r>
              <a:rPr lang="en-US" sz="2800" dirty="0">
                <a:solidFill>
                  <a:srgbClr val="4E519E"/>
                </a:solidFill>
              </a:rPr>
              <a:t>Japan’s </a:t>
            </a:r>
            <a:r>
              <a:rPr lang="en-US" sz="2800" u="sng" dirty="0">
                <a:solidFill>
                  <a:srgbClr val="4E519E"/>
                </a:solidFill>
              </a:rPr>
              <a:t>production and consumption </a:t>
            </a:r>
            <a:r>
              <a:rPr lang="en-US" sz="2800" dirty="0">
                <a:solidFill>
                  <a:srgbClr val="4E519E"/>
                </a:solidFill>
              </a:rPr>
              <a:t>would be: 24 airplanes and 600 tons of soybeans</a:t>
            </a:r>
          </a:p>
        </p:txBody>
      </p:sp>
      <p:sp>
        <p:nvSpPr>
          <p:cNvPr id="5" name="Footer Placeholder 4">
            <a:extLst>
              <a:ext uri="{FF2B5EF4-FFF2-40B4-BE49-F238E27FC236}">
                <a16:creationId xmlns:a16="http://schemas.microsoft.com/office/drawing/2014/main" id="{ABBE7176-8C28-08F7-AB6D-D6890A7E1F4B}"/>
              </a:ext>
            </a:extLst>
          </p:cNvPr>
          <p:cNvSpPr>
            <a:spLocks noGrp="1"/>
          </p:cNvSpPr>
          <p:nvPr>
            <p:ph type="ftr" sz="quarter" idx="11"/>
          </p:nvPr>
        </p:nvSpPr>
        <p:spPr/>
        <p:txBody>
          <a:body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grpSp>
        <p:nvGrpSpPr>
          <p:cNvPr id="3" name="Group 2"/>
          <p:cNvGrpSpPr/>
          <p:nvPr/>
        </p:nvGrpSpPr>
        <p:grpSpPr>
          <a:xfrm>
            <a:off x="1676654" y="1428690"/>
            <a:ext cx="5181347" cy="4286310"/>
            <a:chOff x="36272" y="1123890"/>
            <a:chExt cx="5181347" cy="4286310"/>
          </a:xfrm>
        </p:grpSpPr>
        <p:cxnSp>
          <p:nvCxnSpPr>
            <p:cNvPr id="20" name="Straight Connector 19"/>
            <p:cNvCxnSpPr/>
            <p:nvPr/>
          </p:nvCxnSpPr>
          <p:spPr bwMode="auto">
            <a:xfrm>
              <a:off x="728911" y="3417332"/>
              <a:ext cx="1112872" cy="1211758"/>
            </a:xfrm>
            <a:prstGeom prst="line">
              <a:avLst/>
            </a:prstGeom>
            <a:noFill/>
            <a:ln w="28575" cap="flat" cmpd="sng" algn="ctr">
              <a:solidFill>
                <a:srgbClr val="0070C0"/>
              </a:solidFill>
              <a:prstDash val="solid"/>
              <a:round/>
              <a:headEnd type="none" w="med" len="med"/>
              <a:tailEnd type="none" w="med" len="med"/>
            </a:ln>
            <a:effectLst/>
          </p:spPr>
        </p:cxnSp>
        <p:grpSp>
          <p:nvGrpSpPr>
            <p:cNvPr id="89" name="Group 88"/>
            <p:cNvGrpSpPr/>
            <p:nvPr/>
          </p:nvGrpSpPr>
          <p:grpSpPr>
            <a:xfrm>
              <a:off x="36272" y="1123890"/>
              <a:ext cx="5174761" cy="4286310"/>
              <a:chOff x="3429000" y="819090"/>
              <a:chExt cx="5174761" cy="4286310"/>
            </a:xfrm>
          </p:grpSpPr>
          <p:grpSp>
            <p:nvGrpSpPr>
              <p:cNvPr id="17" name="Group 16"/>
              <p:cNvGrpSpPr/>
              <p:nvPr/>
            </p:nvGrpSpPr>
            <p:grpSpPr>
              <a:xfrm>
                <a:off x="3429000" y="819090"/>
                <a:ext cx="5174761" cy="4286310"/>
                <a:chOff x="3691148" y="621268"/>
                <a:chExt cx="5174761" cy="4286310"/>
              </a:xfrm>
            </p:grpSpPr>
            <p:cxnSp>
              <p:nvCxnSpPr>
                <p:cNvPr id="12" name="Straight Connector 11"/>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6815348" y="4507468"/>
                  <a:ext cx="2050561" cy="400110"/>
                </a:xfrm>
                <a:prstGeom prst="rect">
                  <a:avLst/>
                </a:prstGeom>
                <a:noFill/>
              </p:spPr>
              <p:txBody>
                <a:bodyPr wrap="none" rtlCol="0">
                  <a:spAutoFit/>
                </a:bodyPr>
                <a:lstStyle/>
                <a:p>
                  <a:r>
                    <a:rPr lang="en-US" sz="2000" dirty="0"/>
                    <a:t>Soybeans (tons)</a:t>
                  </a:r>
                </a:p>
              </p:txBody>
            </p:sp>
            <p:sp>
              <p:nvSpPr>
                <p:cNvPr id="16" name="TextBox 15"/>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56" name="TextBox 55"/>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57" name="TextBox 56"/>
            <p:cNvSpPr txBox="1"/>
            <p:nvPr/>
          </p:nvSpPr>
          <p:spPr>
            <a:xfrm>
              <a:off x="36272" y="1710449"/>
              <a:ext cx="569387" cy="369332"/>
            </a:xfrm>
            <a:prstGeom prst="rect">
              <a:avLst/>
            </a:prstGeom>
            <a:noFill/>
          </p:spPr>
          <p:txBody>
            <a:bodyPr wrap="none" rtlCol="0">
              <a:spAutoFit/>
            </a:bodyPr>
            <a:lstStyle/>
            <a:p>
              <a:r>
                <a:rPr lang="en-US" dirty="0"/>
                <a:t>100</a:t>
              </a:r>
            </a:p>
          </p:txBody>
        </p:sp>
        <p:sp>
          <p:nvSpPr>
            <p:cNvPr id="43" name="TextBox 42"/>
            <p:cNvSpPr txBox="1"/>
            <p:nvPr/>
          </p:nvSpPr>
          <p:spPr>
            <a:xfrm>
              <a:off x="164513" y="2286000"/>
              <a:ext cx="441146" cy="369332"/>
            </a:xfrm>
            <a:prstGeom prst="rect">
              <a:avLst/>
            </a:prstGeom>
            <a:noFill/>
          </p:spPr>
          <p:txBody>
            <a:bodyPr wrap="none" rtlCol="0">
              <a:spAutoFit/>
            </a:bodyPr>
            <a:lstStyle/>
            <a:p>
              <a:r>
                <a:rPr lang="en-US" dirty="0"/>
                <a:t>80</a:t>
              </a:r>
            </a:p>
          </p:txBody>
        </p:sp>
        <p:grpSp>
          <p:nvGrpSpPr>
            <p:cNvPr id="86" name="Group 85"/>
            <p:cNvGrpSpPr/>
            <p:nvPr/>
          </p:nvGrpSpPr>
          <p:grpSpPr>
            <a:xfrm>
              <a:off x="164513" y="3048000"/>
              <a:ext cx="2995959" cy="1981200"/>
              <a:chOff x="3557241" y="2743200"/>
              <a:chExt cx="2995959" cy="1981200"/>
            </a:xfrm>
          </p:grpSpPr>
          <p:sp>
            <p:nvSpPr>
              <p:cNvPr id="54" name="TextBox 53"/>
              <p:cNvSpPr txBox="1"/>
              <p:nvPr/>
            </p:nvSpPr>
            <p:spPr>
              <a:xfrm>
                <a:off x="3557241" y="2743200"/>
                <a:ext cx="441146" cy="369332"/>
              </a:xfrm>
              <a:prstGeom prst="rect">
                <a:avLst/>
              </a:prstGeom>
              <a:noFill/>
            </p:spPr>
            <p:txBody>
              <a:bodyPr wrap="none" rtlCol="0">
                <a:spAutoFit/>
              </a:bodyPr>
              <a:lstStyle/>
              <a:p>
                <a:r>
                  <a:rPr lang="en-US" dirty="0"/>
                  <a:t>50</a:t>
                </a:r>
              </a:p>
            </p:txBody>
          </p:sp>
          <p:sp>
            <p:nvSpPr>
              <p:cNvPr id="59" name="TextBox 58"/>
              <p:cNvSpPr txBox="1"/>
              <p:nvPr/>
            </p:nvSpPr>
            <p:spPr>
              <a:xfrm>
                <a:off x="5791453" y="4355068"/>
                <a:ext cx="761747" cy="369332"/>
              </a:xfrm>
              <a:prstGeom prst="rect">
                <a:avLst/>
              </a:prstGeom>
              <a:noFill/>
            </p:spPr>
            <p:txBody>
              <a:bodyPr wrap="none" rtlCol="0">
                <a:spAutoFit/>
              </a:bodyPr>
              <a:lstStyle/>
              <a:p>
                <a:r>
                  <a:rPr lang="en-US" dirty="0"/>
                  <a:t>2,500</a:t>
                </a:r>
              </a:p>
            </p:txBody>
          </p:sp>
        </p:grpSp>
        <p:sp>
          <p:nvSpPr>
            <p:cNvPr id="61" name="TextBox 60"/>
            <p:cNvSpPr txBox="1"/>
            <p:nvPr/>
          </p:nvSpPr>
          <p:spPr>
            <a:xfrm>
              <a:off x="3541472" y="4659868"/>
              <a:ext cx="761747" cy="369332"/>
            </a:xfrm>
            <a:prstGeom prst="rect">
              <a:avLst/>
            </a:prstGeom>
            <a:noFill/>
          </p:spPr>
          <p:txBody>
            <a:bodyPr wrap="none" rtlCol="0">
              <a:spAutoFit/>
            </a:bodyPr>
            <a:lstStyle/>
            <a:p>
              <a:r>
                <a:rPr lang="en-US" dirty="0"/>
                <a:t>4,000</a:t>
              </a:r>
            </a:p>
          </p:txBody>
        </p:sp>
        <p:sp>
          <p:nvSpPr>
            <p:cNvPr id="62" name="TextBox 61"/>
            <p:cNvSpPr txBox="1"/>
            <p:nvPr/>
          </p:nvSpPr>
          <p:spPr>
            <a:xfrm>
              <a:off x="4455872" y="4659868"/>
              <a:ext cx="761747" cy="369332"/>
            </a:xfrm>
            <a:prstGeom prst="rect">
              <a:avLst/>
            </a:prstGeom>
            <a:noFill/>
          </p:spPr>
          <p:txBody>
            <a:bodyPr wrap="none" rtlCol="0">
              <a:spAutoFit/>
            </a:bodyPr>
            <a:lstStyle/>
            <a:p>
              <a:r>
                <a:rPr lang="en-US" dirty="0"/>
                <a:t>5,000</a:t>
              </a:r>
            </a:p>
          </p:txBody>
        </p:sp>
      </p:grpSp>
      <p:grpSp>
        <p:nvGrpSpPr>
          <p:cNvPr id="7" name="Group 6"/>
          <p:cNvGrpSpPr/>
          <p:nvPr/>
        </p:nvGrpSpPr>
        <p:grpSpPr>
          <a:xfrm>
            <a:off x="1768908" y="3593068"/>
            <a:ext cx="676585" cy="369332"/>
            <a:chOff x="92254" y="3288268"/>
            <a:chExt cx="676585" cy="369332"/>
          </a:xfrm>
        </p:grpSpPr>
        <p:sp>
          <p:nvSpPr>
            <p:cNvPr id="50" name="TextBox 49"/>
            <p:cNvSpPr txBox="1"/>
            <p:nvPr/>
          </p:nvSpPr>
          <p:spPr>
            <a:xfrm>
              <a:off x="92254" y="3288268"/>
              <a:ext cx="441146" cy="369332"/>
            </a:xfrm>
            <a:prstGeom prst="rect">
              <a:avLst/>
            </a:prstGeom>
            <a:noFill/>
          </p:spPr>
          <p:txBody>
            <a:bodyPr wrap="none" rtlCol="0">
              <a:spAutoFit/>
            </a:bodyPr>
            <a:lstStyle/>
            <a:p>
              <a:r>
                <a:rPr lang="en-US" dirty="0"/>
                <a:t>48</a:t>
              </a:r>
            </a:p>
          </p:txBody>
        </p:sp>
        <p:sp>
          <p:nvSpPr>
            <p:cNvPr id="51" name="Flowchart: Connector 50"/>
            <p:cNvSpPr/>
            <p:nvPr/>
          </p:nvSpPr>
          <p:spPr bwMode="auto">
            <a:xfrm>
              <a:off x="616439" y="335280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 name="Group 8"/>
          <p:cNvGrpSpPr/>
          <p:nvPr/>
        </p:nvGrpSpPr>
        <p:grpSpPr>
          <a:xfrm>
            <a:off x="3124707" y="4857690"/>
            <a:ext cx="761747" cy="476310"/>
            <a:chOff x="1448053" y="4552890"/>
            <a:chExt cx="761747" cy="476310"/>
          </a:xfrm>
        </p:grpSpPr>
        <p:sp>
          <p:nvSpPr>
            <p:cNvPr id="53" name="TextBox 52"/>
            <p:cNvSpPr txBox="1"/>
            <p:nvPr/>
          </p:nvSpPr>
          <p:spPr>
            <a:xfrm>
              <a:off x="1448053" y="4659868"/>
              <a:ext cx="761747" cy="369332"/>
            </a:xfrm>
            <a:prstGeom prst="rect">
              <a:avLst/>
            </a:prstGeom>
            <a:noFill/>
          </p:spPr>
          <p:txBody>
            <a:bodyPr wrap="none" rtlCol="0">
              <a:spAutoFit/>
            </a:bodyPr>
            <a:lstStyle/>
            <a:p>
              <a:r>
                <a:rPr lang="en-US" dirty="0"/>
                <a:t>1,200</a:t>
              </a:r>
            </a:p>
          </p:txBody>
        </p:sp>
        <p:sp>
          <p:nvSpPr>
            <p:cNvPr id="60" name="Flowchart: Connector 59"/>
            <p:cNvSpPr/>
            <p:nvPr/>
          </p:nvSpPr>
          <p:spPr bwMode="auto">
            <a:xfrm>
              <a:off x="1752600" y="455289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6" name="Group 5"/>
          <p:cNvGrpSpPr/>
          <p:nvPr/>
        </p:nvGrpSpPr>
        <p:grpSpPr>
          <a:xfrm>
            <a:off x="1804894" y="3833098"/>
            <a:ext cx="2173330" cy="1500902"/>
            <a:chOff x="128241" y="3528298"/>
            <a:chExt cx="2173330" cy="1500902"/>
          </a:xfrm>
        </p:grpSpPr>
        <p:cxnSp>
          <p:nvCxnSpPr>
            <p:cNvPr id="63" name="Straight Connector 62"/>
            <p:cNvCxnSpPr/>
            <p:nvPr/>
          </p:nvCxnSpPr>
          <p:spPr bwMode="auto">
            <a:xfrm>
              <a:off x="692639" y="3962400"/>
              <a:ext cx="526561" cy="0"/>
            </a:xfrm>
            <a:prstGeom prst="line">
              <a:avLst/>
            </a:prstGeom>
            <a:noFill/>
            <a:ln w="9525" cap="flat" cmpd="sng" algn="ctr">
              <a:solidFill>
                <a:schemeClr val="tx1"/>
              </a:solidFill>
              <a:prstDash val="lgDash"/>
              <a:round/>
              <a:headEnd type="none" w="med" len="med"/>
              <a:tailEnd type="none" w="med" len="med"/>
            </a:ln>
            <a:effectLst/>
          </p:spPr>
        </p:cxnSp>
        <p:sp>
          <p:nvSpPr>
            <p:cNvPr id="65" name="TextBox 64"/>
            <p:cNvSpPr txBox="1"/>
            <p:nvPr/>
          </p:nvSpPr>
          <p:spPr>
            <a:xfrm>
              <a:off x="128241" y="3810000"/>
              <a:ext cx="441146" cy="369332"/>
            </a:xfrm>
            <a:prstGeom prst="rect">
              <a:avLst/>
            </a:prstGeom>
            <a:noFill/>
          </p:spPr>
          <p:txBody>
            <a:bodyPr wrap="none" rtlCol="0">
              <a:spAutoFit/>
            </a:bodyPr>
            <a:lstStyle/>
            <a:p>
              <a:r>
                <a:rPr lang="en-US" dirty="0"/>
                <a:t>24</a:t>
              </a:r>
            </a:p>
          </p:txBody>
        </p:sp>
        <p:cxnSp>
          <p:nvCxnSpPr>
            <p:cNvPr id="66" name="Straight Connector 65"/>
            <p:cNvCxnSpPr/>
            <p:nvPr/>
          </p:nvCxnSpPr>
          <p:spPr bwMode="auto">
            <a:xfrm>
              <a:off x="1219200" y="3994666"/>
              <a:ext cx="0" cy="634424"/>
            </a:xfrm>
            <a:prstGeom prst="line">
              <a:avLst/>
            </a:prstGeom>
            <a:noFill/>
            <a:ln w="9525" cap="flat" cmpd="sng" algn="ctr">
              <a:solidFill>
                <a:schemeClr val="tx1"/>
              </a:solidFill>
              <a:prstDash val="lgDash"/>
              <a:round/>
              <a:headEnd type="none" w="med" len="med"/>
              <a:tailEnd type="none" w="med" len="med"/>
            </a:ln>
            <a:effectLst/>
          </p:spPr>
        </p:cxnSp>
        <p:grpSp>
          <p:nvGrpSpPr>
            <p:cNvPr id="18" name="Group 17"/>
            <p:cNvGrpSpPr/>
            <p:nvPr/>
          </p:nvGrpSpPr>
          <p:grpSpPr>
            <a:xfrm>
              <a:off x="1143000" y="3528298"/>
              <a:ext cx="1158571" cy="510302"/>
              <a:chOff x="2667000" y="2819400"/>
              <a:chExt cx="1158571" cy="510302"/>
            </a:xfrm>
          </p:grpSpPr>
          <p:sp>
            <p:nvSpPr>
              <p:cNvPr id="68" name="Flowchart: Connector 67"/>
              <p:cNvSpPr/>
              <p:nvPr/>
            </p:nvSpPr>
            <p:spPr bwMode="auto">
              <a:xfrm>
                <a:off x="2667000" y="3177302"/>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sp>
            <p:nvSpPr>
              <p:cNvPr id="70" name="TextBox 69"/>
              <p:cNvSpPr txBox="1"/>
              <p:nvPr/>
            </p:nvSpPr>
            <p:spPr>
              <a:xfrm>
                <a:off x="2849022" y="2819400"/>
                <a:ext cx="976549" cy="400110"/>
              </a:xfrm>
              <a:prstGeom prst="rect">
                <a:avLst/>
              </a:prstGeom>
              <a:noFill/>
            </p:spPr>
            <p:txBody>
              <a:bodyPr wrap="none" rtlCol="0">
                <a:spAutoFit/>
              </a:bodyPr>
              <a:lstStyle/>
              <a:p>
                <a:r>
                  <a:rPr lang="en-US" sz="2000" dirty="0"/>
                  <a:t>C</a:t>
                </a:r>
                <a:r>
                  <a:rPr lang="en-US" sz="2000" baseline="-25000" dirty="0"/>
                  <a:t>1 Japan</a:t>
                </a:r>
              </a:p>
            </p:txBody>
          </p:sp>
        </p:grpSp>
        <p:sp>
          <p:nvSpPr>
            <p:cNvPr id="36" name="TextBox 35"/>
            <p:cNvSpPr txBox="1"/>
            <p:nvPr/>
          </p:nvSpPr>
          <p:spPr>
            <a:xfrm>
              <a:off x="930454" y="4659868"/>
              <a:ext cx="569387" cy="369332"/>
            </a:xfrm>
            <a:prstGeom prst="rect">
              <a:avLst/>
            </a:prstGeom>
            <a:noFill/>
          </p:spPr>
          <p:txBody>
            <a:bodyPr wrap="none" rtlCol="0">
              <a:spAutoFit/>
            </a:bodyPr>
            <a:lstStyle/>
            <a:p>
              <a:r>
                <a:rPr lang="en-US" dirty="0"/>
                <a:t>600</a:t>
              </a:r>
            </a:p>
          </p:txBody>
        </p:sp>
      </p:grpSp>
    </p:spTree>
    <p:extLst>
      <p:ext uri="{BB962C8B-B14F-4D97-AF65-F5344CB8AC3E}">
        <p14:creationId xmlns:p14="http://schemas.microsoft.com/office/powerpoint/2010/main" val="31719307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00" dirty="0">
                <a:solidFill>
                  <a:srgbClr val="C00000"/>
                </a:solidFill>
              </a:rPr>
              <a:t>Consumption with and without trade</a:t>
            </a:r>
          </a:p>
        </p:txBody>
      </p:sp>
      <p:sp>
        <p:nvSpPr>
          <p:cNvPr id="3" name="Content Placeholder 2"/>
          <p:cNvSpPr>
            <a:spLocks noGrp="1"/>
          </p:cNvSpPr>
          <p:nvPr>
            <p:ph idx="1"/>
          </p:nvPr>
        </p:nvSpPr>
        <p:spPr/>
        <p:txBody>
          <a:bodyPr/>
          <a:lstStyle/>
          <a:p>
            <a:r>
              <a:rPr lang="en-US" dirty="0">
                <a:solidFill>
                  <a:schemeClr val="tx1"/>
                </a:solidFill>
              </a:rPr>
              <a:t>Consumption without trade: </a:t>
            </a:r>
          </a:p>
          <a:p>
            <a:pPr lvl="1"/>
            <a:r>
              <a:rPr lang="en-US" sz="3000" dirty="0">
                <a:solidFill>
                  <a:srgbClr val="4E519E"/>
                </a:solidFill>
              </a:rPr>
              <a:t>U.S. consumers get 50 airplanes and 2,500 tons of soybeans</a:t>
            </a:r>
          </a:p>
          <a:p>
            <a:pPr lvl="1"/>
            <a:r>
              <a:rPr lang="en-US" sz="3000" dirty="0">
                <a:solidFill>
                  <a:srgbClr val="4E519E"/>
                </a:solidFill>
              </a:rPr>
              <a:t>Japanese consumers get 24 airplanes and 600 tons soybeans</a:t>
            </a:r>
          </a:p>
          <a:p>
            <a:r>
              <a:rPr lang="en-US" dirty="0">
                <a:solidFill>
                  <a:schemeClr val="tx1"/>
                </a:solidFill>
              </a:rPr>
              <a:t>Comparison: c</a:t>
            </a:r>
            <a:r>
              <a:rPr lang="en-US" sz="3000" dirty="0">
                <a:solidFill>
                  <a:schemeClr val="tx1"/>
                </a:solidFill>
              </a:rPr>
              <a:t>onsumption without trade vs. consumption with trade</a:t>
            </a:r>
          </a:p>
          <a:p>
            <a:pPr lvl="1"/>
            <a:r>
              <a:rPr lang="en-US" sz="3000" dirty="0">
                <a:solidFill>
                  <a:srgbClr val="4E519E"/>
                </a:solidFill>
              </a:rPr>
              <a:t>We need to see how much of each good is produced and traded by the two countries</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13</a:t>
            </a:fld>
            <a:endParaRPr lang="en-US"/>
          </a:p>
        </p:txBody>
      </p:sp>
      <p:sp>
        <p:nvSpPr>
          <p:cNvPr id="5" name="Footer Placeholder 4">
            <a:extLst>
              <a:ext uri="{FF2B5EF4-FFF2-40B4-BE49-F238E27FC236}">
                <a16:creationId xmlns:a16="http://schemas.microsoft.com/office/drawing/2014/main" id="{A1C2A616-6D62-88A6-2DF2-947B3FF1E9C0}"/>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20943743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00940"/>
            <a:ext cx="9067800" cy="661061"/>
          </a:xfrm>
        </p:spPr>
        <p:txBody>
          <a:bodyPr/>
          <a:lstStyle/>
          <a:p>
            <a:r>
              <a:rPr lang="en-US" dirty="0"/>
              <a:t>Active Learning 2: </a:t>
            </a:r>
            <a:r>
              <a:rPr lang="en-US" dirty="0">
                <a:solidFill>
                  <a:schemeClr val="tx1"/>
                </a:solidFill>
              </a:rPr>
              <a:t>Production under trade</a:t>
            </a:r>
          </a:p>
        </p:txBody>
      </p:sp>
      <p:sp>
        <p:nvSpPr>
          <p:cNvPr id="3" name="Content Placeholder 2"/>
          <p:cNvSpPr>
            <a:spLocks noGrp="1"/>
          </p:cNvSpPr>
          <p:nvPr>
            <p:ph idx="1"/>
          </p:nvPr>
        </p:nvSpPr>
        <p:spPr>
          <a:xfrm>
            <a:off x="1752602" y="838201"/>
            <a:ext cx="8762999" cy="5610225"/>
          </a:xfrm>
        </p:spPr>
        <p:txBody>
          <a:bodyPr>
            <a:normAutofit/>
          </a:bodyPr>
          <a:lstStyle/>
          <a:p>
            <a:pPr marL="0" indent="0">
              <a:buNone/>
            </a:pPr>
            <a:r>
              <a:rPr lang="en-US" sz="3000" dirty="0">
                <a:solidFill>
                  <a:srgbClr val="4E519E"/>
                </a:solidFill>
              </a:rPr>
              <a:t>We continue Example 1 and Active Learning 1, but this time the </a:t>
            </a:r>
            <a:r>
              <a:rPr lang="en-US" sz="3000" u="sng" dirty="0">
                <a:solidFill>
                  <a:srgbClr val="4E519E"/>
                </a:solidFill>
              </a:rPr>
              <a:t>two countries will choose different production points</a:t>
            </a:r>
            <a:r>
              <a:rPr lang="en-US" sz="3000" dirty="0">
                <a:solidFill>
                  <a:srgbClr val="4E519E"/>
                </a:solidFill>
              </a:rPr>
              <a:t>.</a:t>
            </a:r>
          </a:p>
          <a:p>
            <a:pPr marL="571500" indent="-514350">
              <a:buClr>
                <a:srgbClr val="FF0000"/>
              </a:buClr>
              <a:buFont typeface="+mj-lt"/>
              <a:buAutoNum type="alphaUcPeriod"/>
            </a:pPr>
            <a:r>
              <a:rPr lang="en-US" sz="3000" dirty="0">
                <a:solidFill>
                  <a:schemeClr val="tx1"/>
                </a:solidFill>
              </a:rPr>
              <a:t>U.S. produces 3,500 tons of soybeans. How many airplanes can the U.S. produce with the remaining resources? Draw this point on the U.S. PPF.</a:t>
            </a:r>
          </a:p>
          <a:p>
            <a:pPr marL="571500" indent="-514350">
              <a:buClr>
                <a:srgbClr val="FF0000"/>
              </a:buClr>
              <a:buFont typeface="+mj-lt"/>
              <a:buAutoNum type="alphaUcPeriod"/>
            </a:pPr>
            <a:r>
              <a:rPr lang="en-US" sz="3000" dirty="0">
                <a:solidFill>
                  <a:schemeClr val="tx1"/>
                </a:solidFill>
              </a:rPr>
              <a:t>Japan produces 48 airplanes. How many tons of soybeans can Japan produce with the remaining resources? Draw this point on Japan’s PPF.</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14</a:t>
            </a:fld>
            <a:endParaRPr lang="en-US"/>
          </a:p>
        </p:txBody>
      </p:sp>
      <p:sp>
        <p:nvSpPr>
          <p:cNvPr id="5" name="Footer Placeholder 4">
            <a:extLst>
              <a:ext uri="{FF2B5EF4-FFF2-40B4-BE49-F238E27FC236}">
                <a16:creationId xmlns:a16="http://schemas.microsoft.com/office/drawing/2014/main" id="{F1EB7479-FE9C-1754-64DD-BC54780203C2}"/>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14560581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2</a:t>
            </a:r>
            <a:r>
              <a:rPr lang="en-US" b="1" dirty="0"/>
              <a:t>A</a:t>
            </a:r>
            <a:r>
              <a:rPr lang="en-US" dirty="0"/>
              <a:t>:</a:t>
            </a:r>
            <a:r>
              <a:rPr lang="en-US" b="1" dirty="0"/>
              <a:t> </a:t>
            </a:r>
            <a:r>
              <a:rPr lang="en-US" dirty="0">
                <a:solidFill>
                  <a:schemeClr val="tx1"/>
                </a:solidFill>
              </a:rPr>
              <a:t>U.S. production </a:t>
            </a:r>
            <a:r>
              <a:rPr lang="en-US" b="1" dirty="0">
                <a:solidFill>
                  <a:schemeClr val="tx1"/>
                </a:solidFill>
              </a:rPr>
              <a:t>with</a:t>
            </a:r>
            <a:r>
              <a:rPr lang="en-US" dirty="0">
                <a:solidFill>
                  <a:schemeClr val="tx1"/>
                </a:solidFill>
              </a:rPr>
              <a:t>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15</a:t>
            </a:fld>
            <a:endParaRPr lang="en-US" dirty="0"/>
          </a:p>
        </p:txBody>
      </p:sp>
      <p:sp>
        <p:nvSpPr>
          <p:cNvPr id="8" name="Content Placeholder 7"/>
          <p:cNvSpPr>
            <a:spLocks noGrp="1"/>
          </p:cNvSpPr>
          <p:nvPr>
            <p:ph idx="12"/>
          </p:nvPr>
        </p:nvSpPr>
        <p:spPr>
          <a:xfrm>
            <a:off x="6400802" y="914400"/>
            <a:ext cx="4138956" cy="5257800"/>
          </a:xfrm>
        </p:spPr>
        <p:txBody>
          <a:bodyPr>
            <a:noAutofit/>
          </a:bodyPr>
          <a:lstStyle/>
          <a:p>
            <a:pPr marL="0" indent="0">
              <a:buNone/>
            </a:pPr>
            <a:r>
              <a:rPr lang="en-US" sz="2800" dirty="0"/>
              <a:t>Producing 3,500 tons of soybeans requires</a:t>
            </a:r>
          </a:p>
          <a:p>
            <a:pPr marL="0" indent="0">
              <a:buNone/>
            </a:pPr>
            <a:r>
              <a:rPr lang="en-US" sz="2800" dirty="0"/>
              <a:t>    3,500 * 10 = 35,000 labor hours. </a:t>
            </a:r>
          </a:p>
          <a:p>
            <a:endParaRPr lang="en-US" sz="2800" dirty="0"/>
          </a:p>
          <a:p>
            <a:r>
              <a:rPr lang="en-US" sz="2800" dirty="0">
                <a:solidFill>
                  <a:srgbClr val="4E519E"/>
                </a:solidFill>
                <a:cs typeface="Arial"/>
              </a:rPr>
              <a:t>The remaining (50,000 – 35,000) = 15,000 labor hours are used to produce </a:t>
            </a:r>
          </a:p>
          <a:p>
            <a:pPr marL="0" indent="0">
              <a:buNone/>
            </a:pPr>
            <a:r>
              <a:rPr lang="en-US" sz="2800" dirty="0">
                <a:solidFill>
                  <a:srgbClr val="4E519E"/>
                </a:solidFill>
                <a:cs typeface="Arial"/>
              </a:rPr>
              <a:t>     15,000 / 500 = 30 airplanes. </a:t>
            </a:r>
            <a:endParaRPr lang="en-US" sz="2800" dirty="0">
              <a:solidFill>
                <a:srgbClr val="4E519E"/>
              </a:solidFill>
            </a:endParaRPr>
          </a:p>
          <a:p>
            <a:pPr marL="0" indent="0">
              <a:buNone/>
            </a:pPr>
            <a:endParaRPr lang="en-US" sz="2800" dirty="0">
              <a:solidFill>
                <a:srgbClr val="002060"/>
              </a:solidFill>
            </a:endParaRPr>
          </a:p>
        </p:txBody>
      </p:sp>
      <p:sp>
        <p:nvSpPr>
          <p:cNvPr id="3" name="Footer Placeholder 2">
            <a:extLst>
              <a:ext uri="{FF2B5EF4-FFF2-40B4-BE49-F238E27FC236}">
                <a16:creationId xmlns:a16="http://schemas.microsoft.com/office/drawing/2014/main" id="{6A6685D4-A183-85B7-E5EC-618E1F1E5BA4}"/>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50" name="Group 49"/>
          <p:cNvGrpSpPr/>
          <p:nvPr/>
        </p:nvGrpSpPr>
        <p:grpSpPr>
          <a:xfrm>
            <a:off x="1524001" y="1123890"/>
            <a:ext cx="5181347" cy="4286310"/>
            <a:chOff x="36272" y="1123890"/>
            <a:chExt cx="5181347" cy="4286310"/>
          </a:xfrm>
        </p:grpSpPr>
        <p:cxnSp>
          <p:nvCxnSpPr>
            <p:cNvPr id="51" name="Straight Connector 50"/>
            <p:cNvCxnSpPr/>
            <p:nvPr/>
          </p:nvCxnSpPr>
          <p:spPr bwMode="auto">
            <a:xfrm>
              <a:off x="728911" y="1895115"/>
              <a:ext cx="4107961" cy="2753085"/>
            </a:xfrm>
            <a:prstGeom prst="line">
              <a:avLst/>
            </a:prstGeom>
            <a:noFill/>
            <a:ln w="28575" cap="flat" cmpd="sng" algn="ctr">
              <a:solidFill>
                <a:srgbClr val="0070C0"/>
              </a:solidFill>
              <a:prstDash val="solid"/>
              <a:round/>
              <a:headEnd type="none" w="med" len="med"/>
              <a:tailEnd type="none" w="med" len="med"/>
            </a:ln>
            <a:effectLst/>
          </p:spPr>
        </p:cxnSp>
        <p:grpSp>
          <p:nvGrpSpPr>
            <p:cNvPr id="52" name="Group 51"/>
            <p:cNvGrpSpPr/>
            <p:nvPr/>
          </p:nvGrpSpPr>
          <p:grpSpPr>
            <a:xfrm>
              <a:off x="36272" y="1123890"/>
              <a:ext cx="5174761" cy="4286310"/>
              <a:chOff x="3429000" y="819090"/>
              <a:chExt cx="5174761" cy="4286310"/>
            </a:xfrm>
          </p:grpSpPr>
          <p:grpSp>
            <p:nvGrpSpPr>
              <p:cNvPr id="83" name="Group 82"/>
              <p:cNvGrpSpPr/>
              <p:nvPr/>
            </p:nvGrpSpPr>
            <p:grpSpPr>
              <a:xfrm>
                <a:off x="3429000" y="819090"/>
                <a:ext cx="5174761" cy="4286310"/>
                <a:chOff x="3691148" y="621268"/>
                <a:chExt cx="5174761" cy="4286310"/>
              </a:xfrm>
            </p:grpSpPr>
            <p:cxnSp>
              <p:nvCxnSpPr>
                <p:cNvPr id="101" name="Straight Connector 100"/>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03" name="TextBox 102"/>
                <p:cNvSpPr txBox="1"/>
                <p:nvPr/>
              </p:nvSpPr>
              <p:spPr>
                <a:xfrm>
                  <a:off x="6815348" y="4507468"/>
                  <a:ext cx="2050561" cy="400110"/>
                </a:xfrm>
                <a:prstGeom prst="rect">
                  <a:avLst/>
                </a:prstGeom>
                <a:noFill/>
              </p:spPr>
              <p:txBody>
                <a:bodyPr wrap="none" rtlCol="0">
                  <a:spAutoFit/>
                </a:bodyPr>
                <a:lstStyle/>
                <a:p>
                  <a:r>
                    <a:rPr lang="en-US" sz="2000" dirty="0"/>
                    <a:t>Soybeans (tons)</a:t>
                  </a:r>
                </a:p>
              </p:txBody>
            </p:sp>
            <p:sp>
              <p:nvSpPr>
                <p:cNvPr id="104" name="TextBox 103"/>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100" name="TextBox 99"/>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53" name="TextBox 52"/>
            <p:cNvSpPr txBox="1"/>
            <p:nvPr/>
          </p:nvSpPr>
          <p:spPr>
            <a:xfrm>
              <a:off x="36272" y="1710449"/>
              <a:ext cx="569387" cy="369332"/>
            </a:xfrm>
            <a:prstGeom prst="rect">
              <a:avLst/>
            </a:prstGeom>
            <a:noFill/>
          </p:spPr>
          <p:txBody>
            <a:bodyPr wrap="none" rtlCol="0">
              <a:spAutoFit/>
            </a:bodyPr>
            <a:lstStyle/>
            <a:p>
              <a:r>
                <a:rPr lang="en-US" dirty="0"/>
                <a:t>100</a:t>
              </a:r>
            </a:p>
          </p:txBody>
        </p:sp>
        <p:sp>
          <p:nvSpPr>
            <p:cNvPr id="66" name="TextBox 65"/>
            <p:cNvSpPr txBox="1"/>
            <p:nvPr/>
          </p:nvSpPr>
          <p:spPr>
            <a:xfrm>
              <a:off x="4455872" y="4659868"/>
              <a:ext cx="761747" cy="369332"/>
            </a:xfrm>
            <a:prstGeom prst="rect">
              <a:avLst/>
            </a:prstGeom>
            <a:noFill/>
          </p:spPr>
          <p:txBody>
            <a:bodyPr wrap="none" rtlCol="0">
              <a:spAutoFit/>
            </a:bodyPr>
            <a:lstStyle/>
            <a:p>
              <a:r>
                <a:rPr lang="en-US" dirty="0"/>
                <a:t>5,000</a:t>
              </a:r>
            </a:p>
          </p:txBody>
        </p:sp>
      </p:grpSp>
      <p:grpSp>
        <p:nvGrpSpPr>
          <p:cNvPr id="14" name="Group 13"/>
          <p:cNvGrpSpPr/>
          <p:nvPr/>
        </p:nvGrpSpPr>
        <p:grpSpPr>
          <a:xfrm>
            <a:off x="1652242" y="3452098"/>
            <a:ext cx="4464803" cy="1577102"/>
            <a:chOff x="128241" y="3452098"/>
            <a:chExt cx="4464803" cy="1577102"/>
          </a:xfrm>
        </p:grpSpPr>
        <p:grpSp>
          <p:nvGrpSpPr>
            <p:cNvPr id="6" name="Group 5"/>
            <p:cNvGrpSpPr/>
            <p:nvPr/>
          </p:nvGrpSpPr>
          <p:grpSpPr>
            <a:xfrm>
              <a:off x="3276853" y="3885605"/>
              <a:ext cx="761747" cy="1143595"/>
              <a:chOff x="2362453" y="3885605"/>
              <a:chExt cx="761747" cy="1143595"/>
            </a:xfrm>
          </p:grpSpPr>
          <p:cxnSp>
            <p:nvCxnSpPr>
              <p:cNvPr id="105" name="Straight Connector 104"/>
              <p:cNvCxnSpPr/>
              <p:nvPr/>
            </p:nvCxnSpPr>
            <p:spPr bwMode="auto">
              <a:xfrm>
                <a:off x="2743200" y="3885605"/>
                <a:ext cx="0" cy="762595"/>
              </a:xfrm>
              <a:prstGeom prst="line">
                <a:avLst/>
              </a:prstGeom>
              <a:noFill/>
              <a:ln w="9525" cap="flat" cmpd="sng" algn="ctr">
                <a:solidFill>
                  <a:schemeClr val="tx1"/>
                </a:solidFill>
                <a:prstDash val="lgDash"/>
                <a:round/>
                <a:headEnd type="none" w="med" len="med"/>
                <a:tailEnd type="none" w="med" len="med"/>
              </a:ln>
              <a:effectLst/>
            </p:spPr>
          </p:cxnSp>
          <p:sp>
            <p:nvSpPr>
              <p:cNvPr id="106" name="TextBox 105"/>
              <p:cNvSpPr txBox="1"/>
              <p:nvPr/>
            </p:nvSpPr>
            <p:spPr>
              <a:xfrm>
                <a:off x="2362453" y="4659868"/>
                <a:ext cx="761747" cy="369332"/>
              </a:xfrm>
              <a:prstGeom prst="rect">
                <a:avLst/>
              </a:prstGeom>
              <a:noFill/>
            </p:spPr>
            <p:txBody>
              <a:bodyPr wrap="none" rtlCol="0">
                <a:spAutoFit/>
              </a:bodyPr>
              <a:lstStyle/>
              <a:p>
                <a:r>
                  <a:rPr lang="en-US" dirty="0"/>
                  <a:t>3,500</a:t>
                </a:r>
              </a:p>
            </p:txBody>
          </p:sp>
        </p:grpSp>
        <p:grpSp>
          <p:nvGrpSpPr>
            <p:cNvPr id="7" name="Group 6"/>
            <p:cNvGrpSpPr/>
            <p:nvPr/>
          </p:nvGrpSpPr>
          <p:grpSpPr>
            <a:xfrm>
              <a:off x="128241" y="3745468"/>
              <a:ext cx="3529359" cy="369332"/>
              <a:chOff x="128241" y="3124200"/>
              <a:chExt cx="3529359" cy="369332"/>
            </a:xfrm>
          </p:grpSpPr>
          <p:cxnSp>
            <p:nvCxnSpPr>
              <p:cNvPr id="107" name="Straight Connector 106"/>
              <p:cNvCxnSpPr/>
              <p:nvPr/>
            </p:nvCxnSpPr>
            <p:spPr bwMode="auto">
              <a:xfrm>
                <a:off x="692639" y="3264337"/>
                <a:ext cx="2964961" cy="0"/>
              </a:xfrm>
              <a:prstGeom prst="line">
                <a:avLst/>
              </a:prstGeom>
              <a:noFill/>
              <a:ln w="9525" cap="flat" cmpd="sng" algn="ctr">
                <a:solidFill>
                  <a:schemeClr val="tx1"/>
                </a:solidFill>
                <a:prstDash val="lgDash"/>
                <a:round/>
                <a:headEnd type="none" w="med" len="med"/>
                <a:tailEnd type="none" w="med" len="med"/>
              </a:ln>
              <a:effectLst/>
            </p:spPr>
          </p:cxnSp>
          <p:sp>
            <p:nvSpPr>
              <p:cNvPr id="108" name="TextBox 107"/>
              <p:cNvSpPr txBox="1"/>
              <p:nvPr/>
            </p:nvSpPr>
            <p:spPr>
              <a:xfrm>
                <a:off x="128241" y="3124200"/>
                <a:ext cx="441146" cy="369332"/>
              </a:xfrm>
              <a:prstGeom prst="rect">
                <a:avLst/>
              </a:prstGeom>
              <a:noFill/>
            </p:spPr>
            <p:txBody>
              <a:bodyPr wrap="none" rtlCol="0">
                <a:spAutoFit/>
              </a:bodyPr>
              <a:lstStyle/>
              <a:p>
                <a:r>
                  <a:rPr lang="en-US" dirty="0"/>
                  <a:t>30</a:t>
                </a:r>
              </a:p>
            </p:txBody>
          </p:sp>
        </p:grpSp>
        <p:grpSp>
          <p:nvGrpSpPr>
            <p:cNvPr id="11" name="Group 10"/>
            <p:cNvGrpSpPr/>
            <p:nvPr/>
          </p:nvGrpSpPr>
          <p:grpSpPr>
            <a:xfrm>
              <a:off x="3578743" y="3452098"/>
              <a:ext cx="1014301" cy="510302"/>
              <a:chOff x="2667000" y="2819400"/>
              <a:chExt cx="1014301" cy="510302"/>
            </a:xfrm>
          </p:grpSpPr>
          <p:sp>
            <p:nvSpPr>
              <p:cNvPr id="109" name="TextBox 108"/>
              <p:cNvSpPr txBox="1"/>
              <p:nvPr/>
            </p:nvSpPr>
            <p:spPr>
              <a:xfrm>
                <a:off x="2849022" y="2819400"/>
                <a:ext cx="832279" cy="400110"/>
              </a:xfrm>
              <a:prstGeom prst="rect">
                <a:avLst/>
              </a:prstGeom>
              <a:noFill/>
            </p:spPr>
            <p:txBody>
              <a:bodyPr wrap="none" rtlCol="0">
                <a:spAutoFit/>
              </a:bodyPr>
              <a:lstStyle/>
              <a:p>
                <a:r>
                  <a:rPr lang="en-US" sz="2000" dirty="0"/>
                  <a:t>P</a:t>
                </a:r>
                <a:r>
                  <a:rPr lang="en-US" sz="2000" baseline="-25000" dirty="0"/>
                  <a:t>2 U.S.</a:t>
                </a:r>
              </a:p>
            </p:txBody>
          </p:sp>
          <p:sp>
            <p:nvSpPr>
              <p:cNvPr id="110" name="Flowchart: Connector 109"/>
              <p:cNvSpPr/>
              <p:nvPr/>
            </p:nvSpPr>
            <p:spPr bwMode="auto">
              <a:xfrm>
                <a:off x="2667000" y="3177302"/>
                <a:ext cx="152400" cy="152400"/>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spTree>
    <p:extLst>
      <p:ext uri="{BB962C8B-B14F-4D97-AF65-F5344CB8AC3E}">
        <p14:creationId xmlns:p14="http://schemas.microsoft.com/office/powerpoint/2010/main" val="2180245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ipe(left)">
                                      <p:cBhvr>
                                        <p:cTn id="11" dur="500"/>
                                        <p:tgtEl>
                                          <p:spTgt spid="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ipe(left)">
                                      <p:cBhvr>
                                        <p:cTn id="16" dur="500"/>
                                        <p:tgtEl>
                                          <p:spTgt spid="8">
                                            <p:txEl>
                                              <p:pRg st="3" end="3"/>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8">
                                            <p:txEl>
                                              <p:pRg st="4" end="4"/>
                                            </p:txEl>
                                          </p:spTgt>
                                        </p:tgtEl>
                                        <p:attrNameLst>
                                          <p:attrName>style.visibility</p:attrName>
                                        </p:attrNameLst>
                                      </p:cBhvr>
                                      <p:to>
                                        <p:strVal val="visible"/>
                                      </p:to>
                                    </p:set>
                                    <p:animEffect transition="in" filter="wipe(left)">
                                      <p:cBhvr>
                                        <p:cTn id="20" dur="500"/>
                                        <p:tgtEl>
                                          <p:spTgt spid="8">
                                            <p:txEl>
                                              <p:pRg st="4" end="4"/>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left)">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Active Learning 2</a:t>
            </a:r>
            <a:r>
              <a:rPr lang="en-US" sz="3000" b="1" dirty="0"/>
              <a:t>B</a:t>
            </a:r>
            <a:r>
              <a:rPr lang="en-US" sz="3000" dirty="0"/>
              <a:t>: </a:t>
            </a:r>
            <a:r>
              <a:rPr lang="en-US" sz="3000" dirty="0">
                <a:solidFill>
                  <a:schemeClr val="tx1"/>
                </a:solidFill>
              </a:rPr>
              <a:t>Japan’s production </a:t>
            </a:r>
            <a:r>
              <a:rPr lang="en-US" sz="3000" b="1" dirty="0">
                <a:solidFill>
                  <a:schemeClr val="tx1"/>
                </a:solidFill>
              </a:rPr>
              <a:t>with</a:t>
            </a:r>
            <a:r>
              <a:rPr lang="en-US" sz="3000" dirty="0">
                <a:solidFill>
                  <a:schemeClr val="tx1"/>
                </a:solidFill>
              </a:rPr>
              <a:t>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16</a:t>
            </a:fld>
            <a:endParaRPr lang="en-US" dirty="0"/>
          </a:p>
        </p:txBody>
      </p:sp>
      <p:sp>
        <p:nvSpPr>
          <p:cNvPr id="8" name="Content Placeholder 7"/>
          <p:cNvSpPr>
            <a:spLocks noGrp="1"/>
          </p:cNvSpPr>
          <p:nvPr>
            <p:ph idx="12"/>
          </p:nvPr>
        </p:nvSpPr>
        <p:spPr>
          <a:xfrm>
            <a:off x="6096001" y="914400"/>
            <a:ext cx="4327947" cy="5257800"/>
          </a:xfrm>
        </p:spPr>
        <p:txBody>
          <a:bodyPr>
            <a:noAutofit/>
          </a:bodyPr>
          <a:lstStyle/>
          <a:p>
            <a:pPr marL="0" indent="0">
              <a:buNone/>
            </a:pPr>
            <a:r>
              <a:rPr lang="en-US" sz="2800" dirty="0"/>
              <a:t>Producing 48 airplanes requires all of Japan’s resources: </a:t>
            </a:r>
          </a:p>
          <a:p>
            <a:pPr marL="0" indent="0">
              <a:buNone/>
            </a:pPr>
            <a:r>
              <a:rPr lang="en-US" sz="2800" dirty="0"/>
              <a:t>48 * 625 = 30,000 labor hours. </a:t>
            </a:r>
          </a:p>
          <a:p>
            <a:endParaRPr lang="en-US" sz="2800" dirty="0"/>
          </a:p>
          <a:p>
            <a:r>
              <a:rPr lang="en-US" sz="2800" dirty="0">
                <a:solidFill>
                  <a:srgbClr val="4E519E"/>
                </a:solidFill>
                <a:cs typeface="Arial"/>
              </a:rPr>
              <a:t>So, Japan would produce 0 tons of soybeans. </a:t>
            </a:r>
            <a:endParaRPr lang="en-US" sz="2800" dirty="0">
              <a:solidFill>
                <a:srgbClr val="4E519E"/>
              </a:solidFill>
            </a:endParaRPr>
          </a:p>
          <a:p>
            <a:pPr marL="0" indent="0">
              <a:buNone/>
            </a:pPr>
            <a:endParaRPr lang="en-US" sz="2800" dirty="0">
              <a:solidFill>
                <a:srgbClr val="002060"/>
              </a:solidFill>
            </a:endParaRPr>
          </a:p>
        </p:txBody>
      </p:sp>
      <p:sp>
        <p:nvSpPr>
          <p:cNvPr id="3" name="Footer Placeholder 2">
            <a:extLst>
              <a:ext uri="{FF2B5EF4-FFF2-40B4-BE49-F238E27FC236}">
                <a16:creationId xmlns:a16="http://schemas.microsoft.com/office/drawing/2014/main" id="{F305EB40-D8A1-5881-7460-BED6EEC8BF1C}"/>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pSp>
        <p:nvGrpSpPr>
          <p:cNvPr id="9" name="Group 8"/>
          <p:cNvGrpSpPr/>
          <p:nvPr/>
        </p:nvGrpSpPr>
        <p:grpSpPr>
          <a:xfrm>
            <a:off x="1524000" y="1123891"/>
            <a:ext cx="3962400" cy="4486365"/>
            <a:chOff x="0" y="1123890"/>
            <a:chExt cx="3962400" cy="4486365"/>
          </a:xfrm>
        </p:grpSpPr>
        <p:grpSp>
          <p:nvGrpSpPr>
            <p:cNvPr id="27" name="Group 26"/>
            <p:cNvGrpSpPr/>
            <p:nvPr/>
          </p:nvGrpSpPr>
          <p:grpSpPr>
            <a:xfrm>
              <a:off x="0" y="1123890"/>
              <a:ext cx="3962400" cy="4486365"/>
              <a:chOff x="36272" y="1123890"/>
              <a:chExt cx="3962400" cy="4486365"/>
            </a:xfrm>
          </p:grpSpPr>
          <p:cxnSp>
            <p:nvCxnSpPr>
              <p:cNvPr id="28" name="Straight Connector 27"/>
              <p:cNvCxnSpPr/>
              <p:nvPr/>
            </p:nvCxnSpPr>
            <p:spPr bwMode="auto">
              <a:xfrm>
                <a:off x="728911" y="3417332"/>
                <a:ext cx="1112872" cy="1211758"/>
              </a:xfrm>
              <a:prstGeom prst="line">
                <a:avLst/>
              </a:prstGeom>
              <a:noFill/>
              <a:ln w="28575" cap="flat" cmpd="sng" algn="ctr">
                <a:solidFill>
                  <a:srgbClr val="0070C0"/>
                </a:solidFill>
                <a:prstDash val="solid"/>
                <a:round/>
                <a:headEnd type="none" w="med" len="med"/>
                <a:tailEnd type="none" w="med" len="med"/>
              </a:ln>
              <a:effectLst/>
            </p:spPr>
          </p:cxnSp>
          <p:grpSp>
            <p:nvGrpSpPr>
              <p:cNvPr id="29" name="Group 28"/>
              <p:cNvGrpSpPr/>
              <p:nvPr/>
            </p:nvGrpSpPr>
            <p:grpSpPr>
              <a:xfrm>
                <a:off x="36272" y="1123890"/>
                <a:ext cx="3962400" cy="4486365"/>
                <a:chOff x="3429000" y="819090"/>
                <a:chExt cx="3962400" cy="4486365"/>
              </a:xfrm>
            </p:grpSpPr>
            <p:grpSp>
              <p:nvGrpSpPr>
                <p:cNvPr id="37" name="Group 36"/>
                <p:cNvGrpSpPr/>
                <p:nvPr/>
              </p:nvGrpSpPr>
              <p:grpSpPr>
                <a:xfrm>
                  <a:off x="3429000" y="819090"/>
                  <a:ext cx="3962400" cy="4486365"/>
                  <a:chOff x="3691148" y="621268"/>
                  <a:chExt cx="3962400" cy="4486365"/>
                </a:xfrm>
              </p:grpSpPr>
              <p:cxnSp>
                <p:nvCxnSpPr>
                  <p:cNvPr id="39" name="Straight Connector 38"/>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flipH="1">
                    <a:off x="4383787" y="4126468"/>
                    <a:ext cx="3269761" cy="0"/>
                  </a:xfrm>
                  <a:prstGeom prst="line">
                    <a:avLst/>
                  </a:prstGeom>
                  <a:noFill/>
                  <a:ln w="28575" cap="flat" cmpd="sng" algn="ctr">
                    <a:solidFill>
                      <a:schemeClr val="tx1"/>
                    </a:solidFill>
                    <a:prstDash val="solid"/>
                    <a:round/>
                    <a:headEnd type="none" w="med" len="med"/>
                    <a:tailEnd type="none" w="med" len="med"/>
                  </a:ln>
                  <a:effectLst/>
                </p:spPr>
              </p:cxnSp>
              <p:sp>
                <p:nvSpPr>
                  <p:cNvPr id="41" name="TextBox 40"/>
                  <p:cNvSpPr txBox="1"/>
                  <p:nvPr/>
                </p:nvSpPr>
                <p:spPr>
                  <a:xfrm>
                    <a:off x="5139201" y="4707523"/>
                    <a:ext cx="2050561" cy="400110"/>
                  </a:xfrm>
                  <a:prstGeom prst="rect">
                    <a:avLst/>
                  </a:prstGeom>
                  <a:noFill/>
                </p:spPr>
                <p:txBody>
                  <a:bodyPr wrap="none" rtlCol="0">
                    <a:spAutoFit/>
                  </a:bodyPr>
                  <a:lstStyle/>
                  <a:p>
                    <a:r>
                      <a:rPr lang="en-US" sz="2000" dirty="0"/>
                      <a:t>Soybeans (tons)</a:t>
                    </a:r>
                  </a:p>
                </p:txBody>
              </p:sp>
              <p:sp>
                <p:nvSpPr>
                  <p:cNvPr id="42" name="TextBox 41"/>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38" name="TextBox 37"/>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30" name="TextBox 29"/>
              <p:cNvSpPr txBox="1"/>
              <p:nvPr/>
            </p:nvSpPr>
            <p:spPr>
              <a:xfrm>
                <a:off x="36272" y="1710449"/>
                <a:ext cx="569387" cy="369332"/>
              </a:xfrm>
              <a:prstGeom prst="rect">
                <a:avLst/>
              </a:prstGeom>
              <a:noFill/>
            </p:spPr>
            <p:txBody>
              <a:bodyPr wrap="none" rtlCol="0">
                <a:spAutoFit/>
              </a:bodyPr>
              <a:lstStyle/>
              <a:p>
                <a:r>
                  <a:rPr lang="en-US" dirty="0"/>
                  <a:t>100</a:t>
                </a:r>
              </a:p>
            </p:txBody>
          </p:sp>
          <p:grpSp>
            <p:nvGrpSpPr>
              <p:cNvPr id="32" name="Group 31"/>
              <p:cNvGrpSpPr/>
              <p:nvPr/>
            </p:nvGrpSpPr>
            <p:grpSpPr>
              <a:xfrm>
                <a:off x="164513" y="3288268"/>
                <a:ext cx="2995959" cy="1740932"/>
                <a:chOff x="3557241" y="2983468"/>
                <a:chExt cx="2995959" cy="1740932"/>
              </a:xfrm>
            </p:grpSpPr>
            <p:sp>
              <p:nvSpPr>
                <p:cNvPr id="35" name="TextBox 34"/>
                <p:cNvSpPr txBox="1"/>
                <p:nvPr/>
              </p:nvSpPr>
              <p:spPr>
                <a:xfrm>
                  <a:off x="3557241" y="2983468"/>
                  <a:ext cx="441146" cy="369332"/>
                </a:xfrm>
                <a:prstGeom prst="rect">
                  <a:avLst/>
                </a:prstGeom>
                <a:noFill/>
              </p:spPr>
              <p:txBody>
                <a:bodyPr wrap="none" rtlCol="0">
                  <a:spAutoFit/>
                </a:bodyPr>
                <a:lstStyle/>
                <a:p>
                  <a:r>
                    <a:rPr lang="en-US" dirty="0"/>
                    <a:t>48</a:t>
                  </a:r>
                </a:p>
              </p:txBody>
            </p:sp>
            <p:sp>
              <p:nvSpPr>
                <p:cNvPr id="36" name="TextBox 35"/>
                <p:cNvSpPr txBox="1"/>
                <p:nvPr/>
              </p:nvSpPr>
              <p:spPr>
                <a:xfrm>
                  <a:off x="5791453" y="4355068"/>
                  <a:ext cx="761747" cy="369332"/>
                </a:xfrm>
                <a:prstGeom prst="rect">
                  <a:avLst/>
                </a:prstGeom>
                <a:noFill/>
              </p:spPr>
              <p:txBody>
                <a:bodyPr wrap="none" rtlCol="0">
                  <a:spAutoFit/>
                </a:bodyPr>
                <a:lstStyle/>
                <a:p>
                  <a:r>
                    <a:rPr lang="en-US" dirty="0"/>
                    <a:t>2,500</a:t>
                  </a:r>
                </a:p>
              </p:txBody>
            </p:sp>
          </p:grpSp>
        </p:grpSp>
        <p:sp>
          <p:nvSpPr>
            <p:cNvPr id="55" name="TextBox 54"/>
            <p:cNvSpPr txBox="1"/>
            <p:nvPr/>
          </p:nvSpPr>
          <p:spPr>
            <a:xfrm>
              <a:off x="1448053" y="4659868"/>
              <a:ext cx="761747" cy="369332"/>
            </a:xfrm>
            <a:prstGeom prst="rect">
              <a:avLst/>
            </a:prstGeom>
            <a:noFill/>
          </p:spPr>
          <p:txBody>
            <a:bodyPr wrap="none" rtlCol="0">
              <a:spAutoFit/>
            </a:bodyPr>
            <a:lstStyle/>
            <a:p>
              <a:r>
                <a:rPr lang="en-US" dirty="0"/>
                <a:t>1,200</a:t>
              </a:r>
            </a:p>
          </p:txBody>
        </p:sp>
      </p:grpSp>
      <p:grpSp>
        <p:nvGrpSpPr>
          <p:cNvPr id="47" name="Group 46"/>
          <p:cNvGrpSpPr/>
          <p:nvPr/>
        </p:nvGrpSpPr>
        <p:grpSpPr>
          <a:xfrm>
            <a:off x="2151736" y="3166664"/>
            <a:ext cx="1140276" cy="400110"/>
            <a:chOff x="2133600" y="2439558"/>
            <a:chExt cx="1140276" cy="400110"/>
          </a:xfrm>
        </p:grpSpPr>
        <p:sp>
          <p:nvSpPr>
            <p:cNvPr id="49" name="Flowchart: Connector 48"/>
            <p:cNvSpPr/>
            <p:nvPr/>
          </p:nvSpPr>
          <p:spPr bwMode="auto">
            <a:xfrm>
              <a:off x="2133600" y="2643902"/>
              <a:ext cx="152400" cy="152400"/>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sp>
          <p:nvSpPr>
            <p:cNvPr id="54" name="TextBox 53"/>
            <p:cNvSpPr txBox="1"/>
            <p:nvPr/>
          </p:nvSpPr>
          <p:spPr>
            <a:xfrm>
              <a:off x="2311753" y="2439558"/>
              <a:ext cx="962123" cy="400110"/>
            </a:xfrm>
            <a:prstGeom prst="rect">
              <a:avLst/>
            </a:prstGeom>
            <a:noFill/>
          </p:spPr>
          <p:txBody>
            <a:bodyPr wrap="none" rtlCol="0">
              <a:spAutoFit/>
            </a:bodyPr>
            <a:lstStyle/>
            <a:p>
              <a:r>
                <a:rPr lang="en-US" sz="2000" dirty="0"/>
                <a:t>P</a:t>
              </a:r>
              <a:r>
                <a:rPr lang="en-US" sz="2000" baseline="-25000" dirty="0"/>
                <a:t>2 Japan</a:t>
              </a:r>
            </a:p>
          </p:txBody>
        </p:sp>
      </p:grpSp>
    </p:spTree>
    <p:extLst>
      <p:ext uri="{BB962C8B-B14F-4D97-AF65-F5344CB8AC3E}">
        <p14:creationId xmlns:p14="http://schemas.microsoft.com/office/powerpoint/2010/main" val="2902918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Effect transition="in" filter="wipe(left)">
                                      <p:cBhvr>
                                        <p:cTn id="11" dur="500"/>
                                        <p:tgtEl>
                                          <p:spTgt spid="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ipe(left)">
                                      <p:cBhvr>
                                        <p:cTn id="16" dur="500"/>
                                        <p:tgtEl>
                                          <p:spTgt spid="8">
                                            <p:txEl>
                                              <p:pRg st="3" end="3"/>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wipe(left)">
                                      <p:cBhvr>
                                        <p:cTn id="20"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Exports and Imports</a:t>
            </a:r>
          </a:p>
        </p:txBody>
      </p:sp>
      <p:sp>
        <p:nvSpPr>
          <p:cNvPr id="26627" name="Content Placeholder 2"/>
          <p:cNvSpPr>
            <a:spLocks noGrp="1"/>
          </p:cNvSpPr>
          <p:nvPr>
            <p:ph idx="1"/>
          </p:nvPr>
        </p:nvSpPr>
        <p:spPr/>
        <p:txBody>
          <a:bodyPr/>
          <a:lstStyle/>
          <a:p>
            <a:pPr>
              <a:defRPr/>
            </a:pPr>
            <a:r>
              <a:rPr lang="en-US" dirty="0"/>
              <a:t>Imports </a:t>
            </a:r>
          </a:p>
          <a:p>
            <a:pPr lvl="1">
              <a:buFont typeface="Arial" pitchFamily="34" charset="0"/>
              <a:buChar char="–"/>
              <a:defRPr/>
            </a:pPr>
            <a:r>
              <a:rPr lang="en-US" dirty="0"/>
              <a:t>Goods produced abroad and sold domestically</a:t>
            </a:r>
          </a:p>
          <a:p>
            <a:pPr>
              <a:defRPr/>
            </a:pPr>
            <a:r>
              <a:rPr lang="en-US" dirty="0"/>
              <a:t>Exports </a:t>
            </a:r>
          </a:p>
          <a:p>
            <a:pPr lvl="1">
              <a:buFont typeface="Arial" pitchFamily="34" charset="0"/>
              <a:buChar char="–"/>
              <a:defRPr/>
            </a:pPr>
            <a:r>
              <a:rPr lang="en-US" dirty="0"/>
              <a:t>Goods produced domestically and sold abroad</a:t>
            </a:r>
          </a:p>
        </p:txBody>
      </p:sp>
      <p:sp>
        <p:nvSpPr>
          <p:cNvPr id="25605"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AE78943D-6129-48E7-8BD7-27438D5A503A}" type="slidenum">
              <a:rPr lang="en-US" altLang="en-US" sz="1200">
                <a:solidFill>
                  <a:srgbClr val="002060"/>
                </a:solidFill>
              </a:rPr>
              <a:pPr algn="ctr" eaLnBrk="1" hangingPunct="1"/>
              <a:t>17</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03A68258-C73D-5E4E-8C5C-0965248972C2}"/>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7145377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00940"/>
            <a:ext cx="9067800" cy="661061"/>
          </a:xfrm>
        </p:spPr>
        <p:txBody>
          <a:bodyPr/>
          <a:lstStyle/>
          <a:p>
            <a:r>
              <a:rPr lang="en-US" dirty="0"/>
              <a:t>Active Learning 3: </a:t>
            </a:r>
            <a:r>
              <a:rPr lang="en-US" dirty="0">
                <a:solidFill>
                  <a:schemeClr val="tx1"/>
                </a:solidFill>
              </a:rPr>
              <a:t>Consumption under trade</a:t>
            </a:r>
          </a:p>
        </p:txBody>
      </p:sp>
      <p:sp>
        <p:nvSpPr>
          <p:cNvPr id="3" name="Content Placeholder 2"/>
          <p:cNvSpPr>
            <a:spLocks noGrp="1"/>
          </p:cNvSpPr>
          <p:nvPr>
            <p:ph idx="1"/>
          </p:nvPr>
        </p:nvSpPr>
        <p:spPr>
          <a:xfrm>
            <a:off x="1752602" y="838201"/>
            <a:ext cx="8762999" cy="5610225"/>
          </a:xfrm>
        </p:spPr>
        <p:txBody>
          <a:bodyPr>
            <a:noAutofit/>
          </a:bodyPr>
          <a:lstStyle/>
          <a:p>
            <a:pPr marL="0" indent="0">
              <a:buNone/>
            </a:pPr>
            <a:r>
              <a:rPr lang="en-US" dirty="0">
                <a:solidFill>
                  <a:srgbClr val="4E519E"/>
                </a:solidFill>
              </a:rPr>
              <a:t>We continue Active Learning 2, but this time the two countries will be able to </a:t>
            </a:r>
            <a:r>
              <a:rPr lang="en-US" u="sng" dirty="0">
                <a:solidFill>
                  <a:srgbClr val="4E519E"/>
                </a:solidFill>
              </a:rPr>
              <a:t>trade: </a:t>
            </a:r>
          </a:p>
          <a:p>
            <a:pPr marL="0" indent="0" algn="ctr">
              <a:buNone/>
            </a:pPr>
            <a:r>
              <a:rPr lang="en-US" u="sng" dirty="0">
                <a:solidFill>
                  <a:srgbClr val="AE1221"/>
                </a:solidFill>
              </a:rPr>
              <a:t>22 airplanes for 880 tons of soybeans</a:t>
            </a:r>
            <a:r>
              <a:rPr lang="en-US" dirty="0">
                <a:solidFill>
                  <a:srgbClr val="AE1221"/>
                </a:solidFill>
              </a:rPr>
              <a:t>. </a:t>
            </a:r>
          </a:p>
          <a:p>
            <a:pPr marL="514350" indent="-514350">
              <a:buClr>
                <a:srgbClr val="C00000"/>
              </a:buClr>
              <a:buFont typeface="+mj-lt"/>
              <a:buAutoNum type="alphaUcPeriod"/>
            </a:pPr>
            <a:r>
              <a:rPr lang="en-US" sz="3000" dirty="0">
                <a:solidFill>
                  <a:schemeClr val="tx1"/>
                </a:solidFill>
              </a:rPr>
              <a:t>The U.S. exports 880 tons of soybeans and imports 22 airplanes. How much of each good is consumed in the U.S.?  Plot this combination on the U.S. PPF. </a:t>
            </a:r>
          </a:p>
          <a:p>
            <a:pPr marL="514350" indent="-514350">
              <a:buClr>
                <a:srgbClr val="C00000"/>
              </a:buClr>
              <a:buFont typeface="+mj-lt"/>
              <a:buAutoNum type="alphaUcPeriod"/>
            </a:pPr>
            <a:r>
              <a:rPr lang="en-US" sz="3000" dirty="0">
                <a:solidFill>
                  <a:schemeClr val="tx1"/>
                </a:solidFill>
              </a:rPr>
              <a:t>Japan exports 22 airplanes and imports 880 tons of soybeans. How much of each good is consumed in Japan?  Plot this combination on Japan’s PPF.</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18</a:t>
            </a:fld>
            <a:endParaRPr lang="en-US"/>
          </a:p>
        </p:txBody>
      </p:sp>
      <p:sp>
        <p:nvSpPr>
          <p:cNvPr id="5" name="Footer Placeholder 4">
            <a:extLst>
              <a:ext uri="{FF2B5EF4-FFF2-40B4-BE49-F238E27FC236}">
                <a16:creationId xmlns:a16="http://schemas.microsoft.com/office/drawing/2014/main" id="{F4D20473-F3D8-B093-92CB-0B5B365DE489}"/>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8473088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Active Learning 3</a:t>
            </a:r>
            <a:r>
              <a:rPr lang="en-US" sz="3000" b="1" dirty="0"/>
              <a:t>A</a:t>
            </a:r>
            <a:r>
              <a:rPr lang="en-US" sz="3000" dirty="0"/>
              <a:t>: </a:t>
            </a:r>
            <a:r>
              <a:rPr lang="en-US" sz="3000" dirty="0">
                <a:solidFill>
                  <a:schemeClr val="tx1"/>
                </a:solidFill>
              </a:rPr>
              <a:t>U.S. </a:t>
            </a:r>
            <a:r>
              <a:rPr lang="en-US" sz="3000" b="1" dirty="0">
                <a:solidFill>
                  <a:schemeClr val="tx1"/>
                </a:solidFill>
              </a:rPr>
              <a:t>consumption</a:t>
            </a:r>
            <a:r>
              <a:rPr lang="en-US" sz="3000" dirty="0">
                <a:solidFill>
                  <a:schemeClr val="tx1"/>
                </a:solidFill>
              </a:rPr>
              <a:t> with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19</a:t>
            </a:fld>
            <a:endParaRPr lang="en-US" dirty="0"/>
          </a:p>
        </p:txBody>
      </p:sp>
      <p:grpSp>
        <p:nvGrpSpPr>
          <p:cNvPr id="50" name="Group 49"/>
          <p:cNvGrpSpPr/>
          <p:nvPr/>
        </p:nvGrpSpPr>
        <p:grpSpPr>
          <a:xfrm>
            <a:off x="1524001" y="1123890"/>
            <a:ext cx="5181347" cy="4438710"/>
            <a:chOff x="36272" y="1123890"/>
            <a:chExt cx="5181347" cy="4438710"/>
          </a:xfrm>
        </p:grpSpPr>
        <p:cxnSp>
          <p:nvCxnSpPr>
            <p:cNvPr id="51" name="Straight Connector 50"/>
            <p:cNvCxnSpPr/>
            <p:nvPr/>
          </p:nvCxnSpPr>
          <p:spPr bwMode="auto">
            <a:xfrm>
              <a:off x="728911" y="1895115"/>
              <a:ext cx="4107961" cy="2753085"/>
            </a:xfrm>
            <a:prstGeom prst="line">
              <a:avLst/>
            </a:prstGeom>
            <a:noFill/>
            <a:ln w="28575" cap="flat" cmpd="sng" algn="ctr">
              <a:solidFill>
                <a:srgbClr val="0070C0"/>
              </a:solidFill>
              <a:prstDash val="solid"/>
              <a:round/>
              <a:headEnd type="none" w="med" len="med"/>
              <a:tailEnd type="none" w="med" len="med"/>
            </a:ln>
            <a:effectLst/>
          </p:spPr>
        </p:cxnSp>
        <p:grpSp>
          <p:nvGrpSpPr>
            <p:cNvPr id="52" name="Group 51"/>
            <p:cNvGrpSpPr/>
            <p:nvPr/>
          </p:nvGrpSpPr>
          <p:grpSpPr>
            <a:xfrm>
              <a:off x="36272" y="1123890"/>
              <a:ext cx="5174761" cy="4438710"/>
              <a:chOff x="3429000" y="819090"/>
              <a:chExt cx="5174761" cy="4438710"/>
            </a:xfrm>
          </p:grpSpPr>
          <p:grpSp>
            <p:nvGrpSpPr>
              <p:cNvPr id="83" name="Group 82"/>
              <p:cNvGrpSpPr/>
              <p:nvPr/>
            </p:nvGrpSpPr>
            <p:grpSpPr>
              <a:xfrm>
                <a:off x="3429000" y="819090"/>
                <a:ext cx="5174761" cy="4438710"/>
                <a:chOff x="3691148" y="621268"/>
                <a:chExt cx="5174761" cy="4438710"/>
              </a:xfrm>
            </p:grpSpPr>
            <p:cxnSp>
              <p:nvCxnSpPr>
                <p:cNvPr id="101" name="Straight Connector 100"/>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03" name="TextBox 102"/>
                <p:cNvSpPr txBox="1"/>
                <p:nvPr/>
              </p:nvSpPr>
              <p:spPr>
                <a:xfrm>
                  <a:off x="6815348" y="4659868"/>
                  <a:ext cx="2050561" cy="400110"/>
                </a:xfrm>
                <a:prstGeom prst="rect">
                  <a:avLst/>
                </a:prstGeom>
                <a:noFill/>
              </p:spPr>
              <p:txBody>
                <a:bodyPr wrap="none" rtlCol="0">
                  <a:spAutoFit/>
                </a:bodyPr>
                <a:lstStyle/>
                <a:p>
                  <a:r>
                    <a:rPr lang="en-US" sz="2000" dirty="0"/>
                    <a:t>Soybeans (tons)</a:t>
                  </a:r>
                </a:p>
              </p:txBody>
            </p:sp>
            <p:sp>
              <p:nvSpPr>
                <p:cNvPr id="104" name="TextBox 103"/>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100" name="TextBox 99"/>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53" name="TextBox 52"/>
            <p:cNvSpPr txBox="1"/>
            <p:nvPr/>
          </p:nvSpPr>
          <p:spPr>
            <a:xfrm>
              <a:off x="36272" y="1710449"/>
              <a:ext cx="569387" cy="369332"/>
            </a:xfrm>
            <a:prstGeom prst="rect">
              <a:avLst/>
            </a:prstGeom>
            <a:noFill/>
          </p:spPr>
          <p:txBody>
            <a:bodyPr wrap="none" rtlCol="0">
              <a:spAutoFit/>
            </a:bodyPr>
            <a:lstStyle/>
            <a:p>
              <a:r>
                <a:rPr lang="en-US" dirty="0"/>
                <a:t>100</a:t>
              </a:r>
            </a:p>
          </p:txBody>
        </p:sp>
        <p:sp>
          <p:nvSpPr>
            <p:cNvPr id="66" name="TextBox 65"/>
            <p:cNvSpPr txBox="1"/>
            <p:nvPr/>
          </p:nvSpPr>
          <p:spPr>
            <a:xfrm>
              <a:off x="4455872" y="4659868"/>
              <a:ext cx="761747" cy="369332"/>
            </a:xfrm>
            <a:prstGeom prst="rect">
              <a:avLst/>
            </a:prstGeom>
            <a:noFill/>
          </p:spPr>
          <p:txBody>
            <a:bodyPr wrap="none" rtlCol="0">
              <a:spAutoFit/>
            </a:bodyPr>
            <a:lstStyle/>
            <a:p>
              <a:r>
                <a:rPr lang="en-US" dirty="0"/>
                <a:t>5,000</a:t>
              </a:r>
            </a:p>
          </p:txBody>
        </p:sp>
      </p:grpSp>
      <p:grpSp>
        <p:nvGrpSpPr>
          <p:cNvPr id="14" name="Group 13"/>
          <p:cNvGrpSpPr/>
          <p:nvPr/>
        </p:nvGrpSpPr>
        <p:grpSpPr>
          <a:xfrm>
            <a:off x="1652242" y="3581400"/>
            <a:ext cx="4443759" cy="1447800"/>
            <a:chOff x="128241" y="3581400"/>
            <a:chExt cx="4443759" cy="1447800"/>
          </a:xfrm>
        </p:grpSpPr>
        <p:grpSp>
          <p:nvGrpSpPr>
            <p:cNvPr id="6" name="Group 5"/>
            <p:cNvGrpSpPr/>
            <p:nvPr/>
          </p:nvGrpSpPr>
          <p:grpSpPr>
            <a:xfrm>
              <a:off x="3276853" y="3885605"/>
              <a:ext cx="761747" cy="1143595"/>
              <a:chOff x="2362453" y="3885605"/>
              <a:chExt cx="761747" cy="1143595"/>
            </a:xfrm>
          </p:grpSpPr>
          <p:cxnSp>
            <p:nvCxnSpPr>
              <p:cNvPr id="105" name="Straight Connector 104"/>
              <p:cNvCxnSpPr/>
              <p:nvPr/>
            </p:nvCxnSpPr>
            <p:spPr bwMode="auto">
              <a:xfrm>
                <a:off x="2743200" y="3885605"/>
                <a:ext cx="0" cy="762595"/>
              </a:xfrm>
              <a:prstGeom prst="line">
                <a:avLst/>
              </a:prstGeom>
              <a:noFill/>
              <a:ln w="9525" cap="flat" cmpd="sng" algn="ctr">
                <a:solidFill>
                  <a:schemeClr val="tx1"/>
                </a:solidFill>
                <a:prstDash val="lgDash"/>
                <a:round/>
                <a:headEnd type="none" w="med" len="med"/>
                <a:tailEnd type="none" w="med" len="med"/>
              </a:ln>
              <a:effectLst/>
            </p:spPr>
          </p:cxnSp>
          <p:sp>
            <p:nvSpPr>
              <p:cNvPr id="106" name="TextBox 105"/>
              <p:cNvSpPr txBox="1"/>
              <p:nvPr/>
            </p:nvSpPr>
            <p:spPr>
              <a:xfrm>
                <a:off x="2362453" y="4659868"/>
                <a:ext cx="761747" cy="369332"/>
              </a:xfrm>
              <a:prstGeom prst="rect">
                <a:avLst/>
              </a:prstGeom>
              <a:noFill/>
            </p:spPr>
            <p:txBody>
              <a:bodyPr wrap="none" rtlCol="0">
                <a:spAutoFit/>
              </a:bodyPr>
              <a:lstStyle/>
              <a:p>
                <a:r>
                  <a:rPr lang="en-US" dirty="0"/>
                  <a:t>3,500</a:t>
                </a:r>
              </a:p>
            </p:txBody>
          </p:sp>
        </p:grpSp>
        <p:grpSp>
          <p:nvGrpSpPr>
            <p:cNvPr id="7" name="Group 6"/>
            <p:cNvGrpSpPr/>
            <p:nvPr/>
          </p:nvGrpSpPr>
          <p:grpSpPr>
            <a:xfrm>
              <a:off x="128241" y="3745468"/>
              <a:ext cx="3529359" cy="369332"/>
              <a:chOff x="128241" y="3124200"/>
              <a:chExt cx="3529359" cy="369332"/>
            </a:xfrm>
          </p:grpSpPr>
          <p:cxnSp>
            <p:nvCxnSpPr>
              <p:cNvPr id="107" name="Straight Connector 106"/>
              <p:cNvCxnSpPr/>
              <p:nvPr/>
            </p:nvCxnSpPr>
            <p:spPr bwMode="auto">
              <a:xfrm>
                <a:off x="692639" y="3264337"/>
                <a:ext cx="2964961" cy="0"/>
              </a:xfrm>
              <a:prstGeom prst="line">
                <a:avLst/>
              </a:prstGeom>
              <a:noFill/>
              <a:ln w="9525" cap="flat" cmpd="sng" algn="ctr">
                <a:solidFill>
                  <a:schemeClr val="tx1"/>
                </a:solidFill>
                <a:prstDash val="lgDash"/>
                <a:round/>
                <a:headEnd type="none" w="med" len="med"/>
                <a:tailEnd type="none" w="med" len="med"/>
              </a:ln>
              <a:effectLst/>
            </p:spPr>
          </p:cxnSp>
          <p:sp>
            <p:nvSpPr>
              <p:cNvPr id="108" name="TextBox 107"/>
              <p:cNvSpPr txBox="1"/>
              <p:nvPr/>
            </p:nvSpPr>
            <p:spPr>
              <a:xfrm>
                <a:off x="128241" y="3124200"/>
                <a:ext cx="441146" cy="369332"/>
              </a:xfrm>
              <a:prstGeom prst="rect">
                <a:avLst/>
              </a:prstGeom>
              <a:noFill/>
            </p:spPr>
            <p:txBody>
              <a:bodyPr wrap="none" rtlCol="0">
                <a:spAutoFit/>
              </a:bodyPr>
              <a:lstStyle/>
              <a:p>
                <a:r>
                  <a:rPr lang="en-US" dirty="0"/>
                  <a:t>30</a:t>
                </a:r>
              </a:p>
            </p:txBody>
          </p:sp>
        </p:grpSp>
        <p:grpSp>
          <p:nvGrpSpPr>
            <p:cNvPr id="11" name="Group 10"/>
            <p:cNvGrpSpPr/>
            <p:nvPr/>
          </p:nvGrpSpPr>
          <p:grpSpPr>
            <a:xfrm>
              <a:off x="3578743" y="3581400"/>
              <a:ext cx="993257" cy="400110"/>
              <a:chOff x="2667000" y="2948702"/>
              <a:chExt cx="993257" cy="400110"/>
            </a:xfrm>
          </p:grpSpPr>
          <p:sp>
            <p:nvSpPr>
              <p:cNvPr id="109" name="TextBox 108"/>
              <p:cNvSpPr txBox="1"/>
              <p:nvPr/>
            </p:nvSpPr>
            <p:spPr>
              <a:xfrm>
                <a:off x="2805536" y="2948702"/>
                <a:ext cx="854721" cy="400110"/>
              </a:xfrm>
              <a:prstGeom prst="rect">
                <a:avLst/>
              </a:prstGeom>
              <a:noFill/>
            </p:spPr>
            <p:txBody>
              <a:bodyPr wrap="none" rtlCol="0">
                <a:spAutoFit/>
              </a:bodyPr>
              <a:lstStyle/>
              <a:p>
                <a:r>
                  <a:rPr lang="en-US" sz="2000" dirty="0"/>
                  <a:t>P</a:t>
                </a:r>
                <a:r>
                  <a:rPr lang="en-US" sz="2000" baseline="-25000" dirty="0"/>
                  <a:t>2 U.S.</a:t>
                </a:r>
              </a:p>
            </p:txBody>
          </p:sp>
          <p:sp>
            <p:nvSpPr>
              <p:cNvPr id="110" name="Flowchart: Connector 109"/>
              <p:cNvSpPr/>
              <p:nvPr/>
            </p:nvSpPr>
            <p:spPr bwMode="auto">
              <a:xfrm>
                <a:off x="2667000" y="3177302"/>
                <a:ext cx="152400" cy="152400"/>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grpSp>
        <p:nvGrpSpPr>
          <p:cNvPr id="28" name="Group 90"/>
          <p:cNvGrpSpPr>
            <a:grpSpLocks/>
          </p:cNvGrpSpPr>
          <p:nvPr/>
        </p:nvGrpSpPr>
        <p:grpSpPr bwMode="auto">
          <a:xfrm>
            <a:off x="6096000" y="3063875"/>
            <a:ext cx="4513262" cy="820738"/>
            <a:chOff x="2657" y="1788"/>
            <a:chExt cx="2843" cy="517"/>
          </a:xfrm>
          <a:solidFill>
            <a:srgbClr val="E3F0FA"/>
          </a:solidFill>
        </p:grpSpPr>
        <p:sp>
          <p:nvSpPr>
            <p:cNvPr id="29" name="Rectangle 54"/>
            <p:cNvSpPr>
              <a:spLocks noChangeArrowheads="1"/>
            </p:cNvSpPr>
            <p:nvPr/>
          </p:nvSpPr>
          <p:spPr bwMode="auto">
            <a:xfrm>
              <a:off x="4726" y="1788"/>
              <a:ext cx="774" cy="51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2,620</a:t>
              </a:r>
            </a:p>
          </p:txBody>
        </p:sp>
        <p:sp>
          <p:nvSpPr>
            <p:cNvPr id="30" name="Rectangle 55"/>
            <p:cNvSpPr>
              <a:spLocks noChangeArrowheads="1"/>
            </p:cNvSpPr>
            <p:nvPr/>
          </p:nvSpPr>
          <p:spPr bwMode="auto">
            <a:xfrm>
              <a:off x="3703" y="1788"/>
              <a:ext cx="1023" cy="51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52</a:t>
              </a:r>
            </a:p>
          </p:txBody>
        </p:sp>
        <p:sp>
          <p:nvSpPr>
            <p:cNvPr id="31" name="Rectangle 56"/>
            <p:cNvSpPr>
              <a:spLocks noChangeArrowheads="1"/>
            </p:cNvSpPr>
            <p:nvPr/>
          </p:nvSpPr>
          <p:spPr bwMode="auto">
            <a:xfrm>
              <a:off x="2657" y="1788"/>
              <a:ext cx="1046" cy="51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amount consumed</a:t>
              </a:r>
            </a:p>
          </p:txBody>
        </p:sp>
      </p:grpSp>
      <p:grpSp>
        <p:nvGrpSpPr>
          <p:cNvPr id="32" name="Group 91"/>
          <p:cNvGrpSpPr>
            <a:grpSpLocks/>
          </p:cNvGrpSpPr>
          <p:nvPr/>
        </p:nvGrpSpPr>
        <p:grpSpPr bwMode="auto">
          <a:xfrm>
            <a:off x="6096000" y="2130426"/>
            <a:ext cx="4513262" cy="455613"/>
            <a:chOff x="2657" y="1200"/>
            <a:chExt cx="2843" cy="287"/>
          </a:xfrm>
          <a:solidFill>
            <a:srgbClr val="E3F0FA"/>
          </a:solidFill>
        </p:grpSpPr>
        <p:sp>
          <p:nvSpPr>
            <p:cNvPr id="33" name="Rectangle 51"/>
            <p:cNvSpPr>
              <a:spLocks noChangeArrowheads="1"/>
            </p:cNvSpPr>
            <p:nvPr/>
          </p:nvSpPr>
          <p:spPr bwMode="auto">
            <a:xfrm>
              <a:off x="4726" y="1200"/>
              <a:ext cx="774"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a:latin typeface="Arial"/>
                  <a:cs typeface="Arial"/>
                </a:rPr>
                <a:t>0</a:t>
              </a:r>
            </a:p>
          </p:txBody>
        </p:sp>
        <p:sp>
          <p:nvSpPr>
            <p:cNvPr id="34" name="Rectangle 52"/>
            <p:cNvSpPr>
              <a:spLocks noChangeArrowheads="1"/>
            </p:cNvSpPr>
            <p:nvPr/>
          </p:nvSpPr>
          <p:spPr bwMode="auto">
            <a:xfrm>
              <a:off x="3703" y="1200"/>
              <a:ext cx="1023"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+22</a:t>
              </a:r>
            </a:p>
          </p:txBody>
        </p:sp>
        <p:sp>
          <p:nvSpPr>
            <p:cNvPr id="35" name="Rectangle 53"/>
            <p:cNvSpPr>
              <a:spLocks noChangeArrowheads="1"/>
            </p:cNvSpPr>
            <p:nvPr/>
          </p:nvSpPr>
          <p:spPr bwMode="auto">
            <a:xfrm>
              <a:off x="2657" y="1200"/>
              <a:ext cx="1046" cy="28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imports</a:t>
              </a:r>
            </a:p>
          </p:txBody>
        </p:sp>
      </p:grpSp>
      <p:grpSp>
        <p:nvGrpSpPr>
          <p:cNvPr id="36" name="Group 92"/>
          <p:cNvGrpSpPr>
            <a:grpSpLocks/>
          </p:cNvGrpSpPr>
          <p:nvPr/>
        </p:nvGrpSpPr>
        <p:grpSpPr bwMode="auto">
          <a:xfrm>
            <a:off x="6096000" y="2586039"/>
            <a:ext cx="4513262" cy="477837"/>
            <a:chOff x="2657" y="1487"/>
            <a:chExt cx="2843" cy="301"/>
          </a:xfrm>
          <a:solidFill>
            <a:srgbClr val="E3F0FA"/>
          </a:solidFill>
        </p:grpSpPr>
        <p:sp>
          <p:nvSpPr>
            <p:cNvPr id="37" name="Rectangle 57"/>
            <p:cNvSpPr>
              <a:spLocks noChangeArrowheads="1"/>
            </p:cNvSpPr>
            <p:nvPr/>
          </p:nvSpPr>
          <p:spPr bwMode="auto">
            <a:xfrm>
              <a:off x="4726" y="1487"/>
              <a:ext cx="774" cy="301"/>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- 880</a:t>
              </a:r>
            </a:p>
          </p:txBody>
        </p:sp>
        <p:sp>
          <p:nvSpPr>
            <p:cNvPr id="38" name="Rectangle 58"/>
            <p:cNvSpPr>
              <a:spLocks noChangeArrowheads="1"/>
            </p:cNvSpPr>
            <p:nvPr/>
          </p:nvSpPr>
          <p:spPr bwMode="auto">
            <a:xfrm>
              <a:off x="3703" y="1487"/>
              <a:ext cx="1023" cy="301"/>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a:latin typeface="Arial"/>
                  <a:cs typeface="Arial"/>
                </a:rPr>
                <a:t>0</a:t>
              </a:r>
            </a:p>
          </p:txBody>
        </p:sp>
        <p:sp>
          <p:nvSpPr>
            <p:cNvPr id="39" name="Rectangle 59"/>
            <p:cNvSpPr>
              <a:spLocks noChangeArrowheads="1"/>
            </p:cNvSpPr>
            <p:nvPr/>
          </p:nvSpPr>
          <p:spPr bwMode="auto">
            <a:xfrm>
              <a:off x="2657" y="1487"/>
              <a:ext cx="1046" cy="301"/>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exports</a:t>
              </a:r>
            </a:p>
          </p:txBody>
        </p:sp>
      </p:grpSp>
      <p:grpSp>
        <p:nvGrpSpPr>
          <p:cNvPr id="40" name="Group 88"/>
          <p:cNvGrpSpPr>
            <a:grpSpLocks/>
          </p:cNvGrpSpPr>
          <p:nvPr/>
        </p:nvGrpSpPr>
        <p:grpSpPr bwMode="auto">
          <a:xfrm>
            <a:off x="6096000" y="1674813"/>
            <a:ext cx="4513262" cy="455612"/>
            <a:chOff x="2657" y="913"/>
            <a:chExt cx="2843" cy="287"/>
          </a:xfrm>
          <a:solidFill>
            <a:srgbClr val="E3F0FA"/>
          </a:solidFill>
        </p:grpSpPr>
        <p:sp>
          <p:nvSpPr>
            <p:cNvPr id="41" name="Rectangle 60"/>
            <p:cNvSpPr>
              <a:spLocks noChangeArrowheads="1"/>
            </p:cNvSpPr>
            <p:nvPr/>
          </p:nvSpPr>
          <p:spPr bwMode="auto">
            <a:xfrm>
              <a:off x="4726" y="913"/>
              <a:ext cx="774"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3,500</a:t>
              </a:r>
            </a:p>
          </p:txBody>
        </p:sp>
        <p:sp>
          <p:nvSpPr>
            <p:cNvPr id="42" name="Rectangle 61"/>
            <p:cNvSpPr>
              <a:spLocks noChangeArrowheads="1"/>
            </p:cNvSpPr>
            <p:nvPr/>
          </p:nvSpPr>
          <p:spPr bwMode="auto">
            <a:xfrm>
              <a:off x="3703" y="913"/>
              <a:ext cx="1023"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30</a:t>
              </a:r>
            </a:p>
          </p:txBody>
        </p:sp>
        <p:sp>
          <p:nvSpPr>
            <p:cNvPr id="43" name="Rectangle 62"/>
            <p:cNvSpPr>
              <a:spLocks noChangeArrowheads="1"/>
            </p:cNvSpPr>
            <p:nvPr/>
          </p:nvSpPr>
          <p:spPr bwMode="auto">
            <a:xfrm>
              <a:off x="2657" y="913"/>
              <a:ext cx="1046" cy="28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produced</a:t>
              </a:r>
            </a:p>
          </p:txBody>
        </p:sp>
      </p:grpSp>
      <p:sp>
        <p:nvSpPr>
          <p:cNvPr id="44" name="Rectangle 65"/>
          <p:cNvSpPr>
            <a:spLocks noChangeArrowheads="1"/>
          </p:cNvSpPr>
          <p:nvPr/>
        </p:nvSpPr>
        <p:spPr bwMode="auto">
          <a:xfrm>
            <a:off x="6096001" y="1219201"/>
            <a:ext cx="1660525" cy="455613"/>
          </a:xfrm>
          <a:prstGeom prst="rect">
            <a:avLst/>
          </a:prstGeom>
          <a:solidFill>
            <a:srgbClr val="E3F0FA"/>
          </a:solid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b="1" dirty="0">
                <a:solidFill>
                  <a:srgbClr val="AE1221"/>
                </a:solidFill>
                <a:latin typeface="Arial"/>
                <a:cs typeface="Arial"/>
              </a:rPr>
              <a:t>U.S.</a:t>
            </a:r>
          </a:p>
        </p:txBody>
      </p:sp>
      <p:sp>
        <p:nvSpPr>
          <p:cNvPr id="45" name="Line 66"/>
          <p:cNvSpPr>
            <a:spLocks noChangeShapeType="1"/>
          </p:cNvSpPr>
          <p:nvPr/>
        </p:nvSpPr>
        <p:spPr bwMode="auto">
          <a:xfrm>
            <a:off x="6096001" y="1219200"/>
            <a:ext cx="1660525" cy="0"/>
          </a:xfrm>
          <a:prstGeom prst="line">
            <a:avLst/>
          </a:prstGeom>
          <a:noFill/>
          <a:ln w="28575" cap="sq">
            <a:noFill/>
            <a:round/>
            <a:headEnd/>
            <a:tailEnd/>
          </a:ln>
        </p:spPr>
        <p:txBody>
          <a:bodyPr/>
          <a:lstStyle/>
          <a:p>
            <a:endParaRPr lang="en-US">
              <a:latin typeface="Arial"/>
              <a:cs typeface="Arial"/>
            </a:endParaRPr>
          </a:p>
        </p:txBody>
      </p:sp>
      <p:sp>
        <p:nvSpPr>
          <p:cNvPr id="46" name="Line 68"/>
          <p:cNvSpPr>
            <a:spLocks noChangeShapeType="1"/>
          </p:cNvSpPr>
          <p:nvPr/>
        </p:nvSpPr>
        <p:spPr bwMode="auto">
          <a:xfrm>
            <a:off x="6096000" y="3063875"/>
            <a:ext cx="4513262" cy="0"/>
          </a:xfrm>
          <a:prstGeom prst="line">
            <a:avLst/>
          </a:prstGeom>
          <a:noFill/>
          <a:ln w="12700">
            <a:solidFill>
              <a:schemeClr val="tx1"/>
            </a:solidFill>
            <a:round/>
            <a:headEnd/>
            <a:tailEnd/>
          </a:ln>
        </p:spPr>
        <p:txBody>
          <a:bodyPr/>
          <a:lstStyle/>
          <a:p>
            <a:endParaRPr lang="en-US">
              <a:latin typeface="Arial"/>
              <a:cs typeface="Arial"/>
            </a:endParaRPr>
          </a:p>
        </p:txBody>
      </p:sp>
      <p:sp>
        <p:nvSpPr>
          <p:cNvPr id="47" name="Line 69"/>
          <p:cNvSpPr>
            <a:spLocks noChangeShapeType="1"/>
          </p:cNvSpPr>
          <p:nvPr/>
        </p:nvSpPr>
        <p:spPr bwMode="auto">
          <a:xfrm>
            <a:off x="6096001" y="3884613"/>
            <a:ext cx="1660525" cy="0"/>
          </a:xfrm>
          <a:prstGeom prst="line">
            <a:avLst/>
          </a:prstGeom>
          <a:noFill/>
          <a:ln w="28575" cap="sq">
            <a:noFill/>
            <a:round/>
            <a:headEnd/>
            <a:tailEnd/>
          </a:ln>
        </p:spPr>
        <p:txBody>
          <a:bodyPr/>
          <a:lstStyle/>
          <a:p>
            <a:endParaRPr lang="en-US">
              <a:latin typeface="Arial"/>
              <a:cs typeface="Arial"/>
            </a:endParaRPr>
          </a:p>
        </p:txBody>
      </p:sp>
      <p:sp>
        <p:nvSpPr>
          <p:cNvPr id="48" name="Line 70"/>
          <p:cNvSpPr>
            <a:spLocks noChangeShapeType="1"/>
          </p:cNvSpPr>
          <p:nvPr/>
        </p:nvSpPr>
        <p:spPr bwMode="auto">
          <a:xfrm>
            <a:off x="6096000" y="1219201"/>
            <a:ext cx="0" cy="455613"/>
          </a:xfrm>
          <a:prstGeom prst="line">
            <a:avLst/>
          </a:prstGeom>
          <a:noFill/>
          <a:ln w="28575" cap="sq">
            <a:noFill/>
            <a:round/>
            <a:headEnd/>
            <a:tailEnd/>
          </a:ln>
        </p:spPr>
        <p:txBody>
          <a:bodyPr/>
          <a:lstStyle/>
          <a:p>
            <a:endParaRPr lang="en-US">
              <a:latin typeface="Arial"/>
              <a:cs typeface="Arial"/>
            </a:endParaRPr>
          </a:p>
        </p:txBody>
      </p:sp>
      <p:grpSp>
        <p:nvGrpSpPr>
          <p:cNvPr id="49" name="Group 87"/>
          <p:cNvGrpSpPr>
            <a:grpSpLocks/>
          </p:cNvGrpSpPr>
          <p:nvPr/>
        </p:nvGrpSpPr>
        <p:grpSpPr bwMode="auto">
          <a:xfrm>
            <a:off x="6096000" y="1219201"/>
            <a:ext cx="4513262" cy="2665413"/>
            <a:chOff x="2657" y="626"/>
            <a:chExt cx="2843" cy="1679"/>
          </a:xfrm>
          <a:solidFill>
            <a:srgbClr val="E3F0FA"/>
          </a:solidFill>
        </p:grpSpPr>
        <p:sp>
          <p:nvSpPr>
            <p:cNvPr id="54" name="Rectangle 63"/>
            <p:cNvSpPr>
              <a:spLocks noChangeArrowheads="1"/>
            </p:cNvSpPr>
            <p:nvPr/>
          </p:nvSpPr>
          <p:spPr bwMode="auto">
            <a:xfrm>
              <a:off x="4726" y="626"/>
              <a:ext cx="774"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soy</a:t>
              </a:r>
            </a:p>
          </p:txBody>
        </p:sp>
        <p:sp>
          <p:nvSpPr>
            <p:cNvPr id="55" name="Rectangle 64"/>
            <p:cNvSpPr>
              <a:spLocks noChangeArrowheads="1"/>
            </p:cNvSpPr>
            <p:nvPr/>
          </p:nvSpPr>
          <p:spPr bwMode="auto">
            <a:xfrm>
              <a:off x="3703" y="626"/>
              <a:ext cx="1023"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airplanes</a:t>
              </a:r>
            </a:p>
          </p:txBody>
        </p:sp>
        <p:sp>
          <p:nvSpPr>
            <p:cNvPr id="56" name="Line 67"/>
            <p:cNvSpPr>
              <a:spLocks noChangeShapeType="1"/>
            </p:cNvSpPr>
            <p:nvPr/>
          </p:nvSpPr>
          <p:spPr bwMode="auto">
            <a:xfrm>
              <a:off x="2657" y="913"/>
              <a:ext cx="2843" cy="0"/>
            </a:xfrm>
            <a:prstGeom prst="line">
              <a:avLst/>
            </a:prstGeom>
            <a:grpFill/>
            <a:ln w="12700">
              <a:solidFill>
                <a:schemeClr val="tx1"/>
              </a:solidFill>
              <a:round/>
              <a:headEnd/>
              <a:tailEnd/>
            </a:ln>
          </p:spPr>
          <p:txBody>
            <a:bodyPr/>
            <a:lstStyle/>
            <a:p>
              <a:endParaRPr lang="en-US">
                <a:latin typeface="Arial"/>
                <a:cs typeface="Arial"/>
              </a:endParaRPr>
            </a:p>
          </p:txBody>
        </p:sp>
        <p:sp>
          <p:nvSpPr>
            <p:cNvPr id="57" name="Line 71"/>
            <p:cNvSpPr>
              <a:spLocks noChangeShapeType="1"/>
            </p:cNvSpPr>
            <p:nvPr/>
          </p:nvSpPr>
          <p:spPr bwMode="auto">
            <a:xfrm>
              <a:off x="3703" y="626"/>
              <a:ext cx="0" cy="1679"/>
            </a:xfrm>
            <a:prstGeom prst="line">
              <a:avLst/>
            </a:prstGeom>
            <a:grpFill/>
            <a:ln w="12700">
              <a:solidFill>
                <a:schemeClr val="tx1"/>
              </a:solidFill>
              <a:round/>
              <a:headEnd/>
              <a:tailEnd/>
            </a:ln>
          </p:spPr>
          <p:txBody>
            <a:bodyPr/>
            <a:lstStyle/>
            <a:p>
              <a:endParaRPr lang="en-US">
                <a:latin typeface="Arial"/>
                <a:cs typeface="Arial"/>
              </a:endParaRPr>
            </a:p>
          </p:txBody>
        </p:sp>
        <p:sp>
          <p:nvSpPr>
            <p:cNvPr id="58" name="Line 72"/>
            <p:cNvSpPr>
              <a:spLocks noChangeShapeType="1"/>
            </p:cNvSpPr>
            <p:nvPr/>
          </p:nvSpPr>
          <p:spPr bwMode="auto">
            <a:xfrm>
              <a:off x="4726" y="626"/>
              <a:ext cx="0" cy="1679"/>
            </a:xfrm>
            <a:prstGeom prst="line">
              <a:avLst/>
            </a:prstGeom>
            <a:grpFill/>
            <a:ln w="12700">
              <a:solidFill>
                <a:schemeClr val="tx1"/>
              </a:solidFill>
              <a:round/>
              <a:headEnd/>
              <a:tailEnd/>
            </a:ln>
          </p:spPr>
          <p:txBody>
            <a:bodyPr/>
            <a:lstStyle/>
            <a:p>
              <a:endParaRPr lang="en-US">
                <a:latin typeface="Arial"/>
                <a:cs typeface="Arial"/>
              </a:endParaRPr>
            </a:p>
          </p:txBody>
        </p:sp>
      </p:grpSp>
      <p:sp>
        <p:nvSpPr>
          <p:cNvPr id="59" name="Line 73"/>
          <p:cNvSpPr>
            <a:spLocks noChangeShapeType="1"/>
          </p:cNvSpPr>
          <p:nvPr/>
        </p:nvSpPr>
        <p:spPr bwMode="auto">
          <a:xfrm>
            <a:off x="10609262" y="1219201"/>
            <a:ext cx="0" cy="455613"/>
          </a:xfrm>
          <a:prstGeom prst="line">
            <a:avLst/>
          </a:prstGeom>
          <a:noFill/>
          <a:ln w="28575" cap="sq">
            <a:noFill/>
            <a:round/>
            <a:headEnd/>
            <a:tailEnd/>
          </a:ln>
        </p:spPr>
        <p:txBody>
          <a:bodyPr/>
          <a:lstStyle/>
          <a:p>
            <a:endParaRPr lang="en-US">
              <a:latin typeface="Arial"/>
              <a:cs typeface="Arial"/>
            </a:endParaRPr>
          </a:p>
        </p:txBody>
      </p:sp>
      <p:sp>
        <p:nvSpPr>
          <p:cNvPr id="60" name="Line 74"/>
          <p:cNvSpPr>
            <a:spLocks noChangeShapeType="1"/>
          </p:cNvSpPr>
          <p:nvPr/>
        </p:nvSpPr>
        <p:spPr bwMode="auto">
          <a:xfrm>
            <a:off x="7756525" y="1219200"/>
            <a:ext cx="1624012" cy="0"/>
          </a:xfrm>
          <a:prstGeom prst="line">
            <a:avLst/>
          </a:prstGeom>
          <a:noFill/>
          <a:ln w="28575" cap="sq">
            <a:noFill/>
            <a:round/>
            <a:headEnd/>
            <a:tailEnd/>
          </a:ln>
        </p:spPr>
        <p:txBody>
          <a:bodyPr/>
          <a:lstStyle/>
          <a:p>
            <a:endParaRPr lang="en-US">
              <a:latin typeface="Arial"/>
              <a:cs typeface="Arial"/>
            </a:endParaRPr>
          </a:p>
        </p:txBody>
      </p:sp>
      <p:sp>
        <p:nvSpPr>
          <p:cNvPr id="61" name="Line 75"/>
          <p:cNvSpPr>
            <a:spLocks noChangeShapeType="1"/>
          </p:cNvSpPr>
          <p:nvPr/>
        </p:nvSpPr>
        <p:spPr bwMode="auto">
          <a:xfrm>
            <a:off x="6096000" y="1674813"/>
            <a:ext cx="0" cy="455612"/>
          </a:xfrm>
          <a:prstGeom prst="line">
            <a:avLst/>
          </a:prstGeom>
          <a:noFill/>
          <a:ln w="28575" cap="sq">
            <a:noFill/>
            <a:round/>
            <a:headEnd/>
            <a:tailEnd/>
          </a:ln>
        </p:spPr>
        <p:txBody>
          <a:bodyPr/>
          <a:lstStyle/>
          <a:p>
            <a:endParaRPr lang="en-US">
              <a:latin typeface="Arial"/>
              <a:cs typeface="Arial"/>
            </a:endParaRPr>
          </a:p>
        </p:txBody>
      </p:sp>
      <p:sp>
        <p:nvSpPr>
          <p:cNvPr id="62" name="Line 76"/>
          <p:cNvSpPr>
            <a:spLocks noChangeShapeType="1"/>
          </p:cNvSpPr>
          <p:nvPr/>
        </p:nvSpPr>
        <p:spPr bwMode="auto">
          <a:xfrm>
            <a:off x="9380538" y="1219200"/>
            <a:ext cx="1228725" cy="0"/>
          </a:xfrm>
          <a:prstGeom prst="line">
            <a:avLst/>
          </a:prstGeom>
          <a:noFill/>
          <a:ln w="28575" cap="sq">
            <a:noFill/>
            <a:round/>
            <a:headEnd/>
            <a:tailEnd/>
          </a:ln>
        </p:spPr>
        <p:txBody>
          <a:bodyPr/>
          <a:lstStyle/>
          <a:p>
            <a:endParaRPr lang="en-US">
              <a:latin typeface="Arial"/>
              <a:cs typeface="Arial"/>
            </a:endParaRPr>
          </a:p>
        </p:txBody>
      </p:sp>
      <p:sp>
        <p:nvSpPr>
          <p:cNvPr id="63" name="Line 77"/>
          <p:cNvSpPr>
            <a:spLocks noChangeShapeType="1"/>
          </p:cNvSpPr>
          <p:nvPr/>
        </p:nvSpPr>
        <p:spPr bwMode="auto">
          <a:xfrm>
            <a:off x="10609262" y="1674813"/>
            <a:ext cx="0" cy="455612"/>
          </a:xfrm>
          <a:prstGeom prst="line">
            <a:avLst/>
          </a:prstGeom>
          <a:noFill/>
          <a:ln w="28575" cap="sq">
            <a:noFill/>
            <a:round/>
            <a:headEnd/>
            <a:tailEnd/>
          </a:ln>
        </p:spPr>
        <p:txBody>
          <a:bodyPr/>
          <a:lstStyle/>
          <a:p>
            <a:endParaRPr lang="en-US">
              <a:latin typeface="Arial"/>
              <a:cs typeface="Arial"/>
            </a:endParaRPr>
          </a:p>
        </p:txBody>
      </p:sp>
      <p:sp>
        <p:nvSpPr>
          <p:cNvPr id="64" name="Line 78"/>
          <p:cNvSpPr>
            <a:spLocks noChangeShapeType="1"/>
          </p:cNvSpPr>
          <p:nvPr/>
        </p:nvSpPr>
        <p:spPr bwMode="auto">
          <a:xfrm>
            <a:off x="6096000" y="2130426"/>
            <a:ext cx="0" cy="455613"/>
          </a:xfrm>
          <a:prstGeom prst="line">
            <a:avLst/>
          </a:prstGeom>
          <a:noFill/>
          <a:ln w="28575" cap="sq">
            <a:noFill/>
            <a:round/>
            <a:headEnd/>
            <a:tailEnd/>
          </a:ln>
        </p:spPr>
        <p:txBody>
          <a:bodyPr/>
          <a:lstStyle/>
          <a:p>
            <a:endParaRPr lang="en-US">
              <a:latin typeface="Arial"/>
              <a:cs typeface="Arial"/>
            </a:endParaRPr>
          </a:p>
        </p:txBody>
      </p:sp>
      <p:sp>
        <p:nvSpPr>
          <p:cNvPr id="65" name="Line 79"/>
          <p:cNvSpPr>
            <a:spLocks noChangeShapeType="1"/>
          </p:cNvSpPr>
          <p:nvPr/>
        </p:nvSpPr>
        <p:spPr bwMode="auto">
          <a:xfrm>
            <a:off x="10609262" y="2130426"/>
            <a:ext cx="0" cy="455613"/>
          </a:xfrm>
          <a:prstGeom prst="line">
            <a:avLst/>
          </a:prstGeom>
          <a:noFill/>
          <a:ln w="28575" cap="sq">
            <a:noFill/>
            <a:round/>
            <a:headEnd/>
            <a:tailEnd/>
          </a:ln>
        </p:spPr>
        <p:txBody>
          <a:bodyPr/>
          <a:lstStyle/>
          <a:p>
            <a:endParaRPr lang="en-US">
              <a:latin typeface="Arial"/>
              <a:cs typeface="Arial"/>
            </a:endParaRPr>
          </a:p>
        </p:txBody>
      </p:sp>
      <p:sp>
        <p:nvSpPr>
          <p:cNvPr id="67" name="Line 80"/>
          <p:cNvSpPr>
            <a:spLocks noChangeShapeType="1"/>
          </p:cNvSpPr>
          <p:nvPr/>
        </p:nvSpPr>
        <p:spPr bwMode="auto">
          <a:xfrm>
            <a:off x="6096000" y="2586039"/>
            <a:ext cx="0" cy="477837"/>
          </a:xfrm>
          <a:prstGeom prst="line">
            <a:avLst/>
          </a:prstGeom>
          <a:noFill/>
          <a:ln w="28575" cap="sq">
            <a:noFill/>
            <a:round/>
            <a:headEnd/>
            <a:tailEnd/>
          </a:ln>
        </p:spPr>
        <p:txBody>
          <a:bodyPr/>
          <a:lstStyle/>
          <a:p>
            <a:endParaRPr lang="en-US">
              <a:latin typeface="Arial"/>
              <a:cs typeface="Arial"/>
            </a:endParaRPr>
          </a:p>
        </p:txBody>
      </p:sp>
      <p:sp>
        <p:nvSpPr>
          <p:cNvPr id="68" name="Line 81"/>
          <p:cNvSpPr>
            <a:spLocks noChangeShapeType="1"/>
          </p:cNvSpPr>
          <p:nvPr/>
        </p:nvSpPr>
        <p:spPr bwMode="auto">
          <a:xfrm>
            <a:off x="10609262" y="2586039"/>
            <a:ext cx="0" cy="477837"/>
          </a:xfrm>
          <a:prstGeom prst="line">
            <a:avLst/>
          </a:prstGeom>
          <a:noFill/>
          <a:ln w="28575" cap="sq">
            <a:noFill/>
            <a:round/>
            <a:headEnd/>
            <a:tailEnd/>
          </a:ln>
        </p:spPr>
        <p:txBody>
          <a:bodyPr/>
          <a:lstStyle/>
          <a:p>
            <a:endParaRPr lang="en-US">
              <a:latin typeface="Arial"/>
              <a:cs typeface="Arial"/>
            </a:endParaRPr>
          </a:p>
        </p:txBody>
      </p:sp>
      <p:sp>
        <p:nvSpPr>
          <p:cNvPr id="69" name="Line 82"/>
          <p:cNvSpPr>
            <a:spLocks noChangeShapeType="1"/>
          </p:cNvSpPr>
          <p:nvPr/>
        </p:nvSpPr>
        <p:spPr bwMode="auto">
          <a:xfrm>
            <a:off x="6096000" y="3063875"/>
            <a:ext cx="0" cy="820738"/>
          </a:xfrm>
          <a:prstGeom prst="line">
            <a:avLst/>
          </a:prstGeom>
          <a:noFill/>
          <a:ln w="28575" cap="sq">
            <a:noFill/>
            <a:round/>
            <a:headEnd/>
            <a:tailEnd/>
          </a:ln>
        </p:spPr>
        <p:txBody>
          <a:bodyPr/>
          <a:lstStyle/>
          <a:p>
            <a:endParaRPr lang="en-US">
              <a:latin typeface="Arial"/>
              <a:cs typeface="Arial"/>
            </a:endParaRPr>
          </a:p>
        </p:txBody>
      </p:sp>
      <p:sp>
        <p:nvSpPr>
          <p:cNvPr id="70" name="Line 83"/>
          <p:cNvSpPr>
            <a:spLocks noChangeShapeType="1"/>
          </p:cNvSpPr>
          <p:nvPr/>
        </p:nvSpPr>
        <p:spPr bwMode="auto">
          <a:xfrm>
            <a:off x="10609262" y="3063875"/>
            <a:ext cx="0" cy="820738"/>
          </a:xfrm>
          <a:prstGeom prst="line">
            <a:avLst/>
          </a:prstGeom>
          <a:noFill/>
          <a:ln w="28575" cap="sq">
            <a:noFill/>
            <a:round/>
            <a:headEnd/>
            <a:tailEnd/>
          </a:ln>
        </p:spPr>
        <p:txBody>
          <a:bodyPr/>
          <a:lstStyle/>
          <a:p>
            <a:endParaRPr lang="en-US">
              <a:latin typeface="Arial"/>
              <a:cs typeface="Arial"/>
            </a:endParaRPr>
          </a:p>
        </p:txBody>
      </p:sp>
      <p:sp>
        <p:nvSpPr>
          <p:cNvPr id="71" name="Line 84"/>
          <p:cNvSpPr>
            <a:spLocks noChangeShapeType="1"/>
          </p:cNvSpPr>
          <p:nvPr/>
        </p:nvSpPr>
        <p:spPr bwMode="auto">
          <a:xfrm>
            <a:off x="7756525" y="3884613"/>
            <a:ext cx="1624012" cy="0"/>
          </a:xfrm>
          <a:prstGeom prst="line">
            <a:avLst/>
          </a:prstGeom>
          <a:noFill/>
          <a:ln w="28575" cap="sq">
            <a:noFill/>
            <a:round/>
            <a:headEnd/>
            <a:tailEnd/>
          </a:ln>
        </p:spPr>
        <p:txBody>
          <a:bodyPr/>
          <a:lstStyle/>
          <a:p>
            <a:endParaRPr lang="en-US">
              <a:latin typeface="Arial"/>
              <a:cs typeface="Arial"/>
            </a:endParaRPr>
          </a:p>
        </p:txBody>
      </p:sp>
      <p:sp>
        <p:nvSpPr>
          <p:cNvPr id="72" name="Line 85"/>
          <p:cNvSpPr>
            <a:spLocks noChangeShapeType="1"/>
          </p:cNvSpPr>
          <p:nvPr/>
        </p:nvSpPr>
        <p:spPr bwMode="auto">
          <a:xfrm>
            <a:off x="9380538" y="3884613"/>
            <a:ext cx="1228725" cy="0"/>
          </a:xfrm>
          <a:prstGeom prst="line">
            <a:avLst/>
          </a:prstGeom>
          <a:noFill/>
          <a:ln w="28575" cap="sq">
            <a:noFill/>
            <a:round/>
            <a:headEnd/>
            <a:tailEnd/>
          </a:ln>
        </p:spPr>
        <p:txBody>
          <a:bodyPr/>
          <a:lstStyle/>
          <a:p>
            <a:endParaRPr lang="en-US">
              <a:latin typeface="Arial"/>
              <a:cs typeface="Arial"/>
            </a:endParaRPr>
          </a:p>
        </p:txBody>
      </p:sp>
      <p:grpSp>
        <p:nvGrpSpPr>
          <p:cNvPr id="73" name="Group 72"/>
          <p:cNvGrpSpPr/>
          <p:nvPr/>
        </p:nvGrpSpPr>
        <p:grpSpPr>
          <a:xfrm>
            <a:off x="1652242" y="3135868"/>
            <a:ext cx="2995959" cy="1893332"/>
            <a:chOff x="128241" y="3135868"/>
            <a:chExt cx="2995959" cy="1893332"/>
          </a:xfrm>
        </p:grpSpPr>
        <p:cxnSp>
          <p:nvCxnSpPr>
            <p:cNvPr id="74" name="Straight Connector 73"/>
            <p:cNvCxnSpPr/>
            <p:nvPr/>
          </p:nvCxnSpPr>
          <p:spPr bwMode="auto">
            <a:xfrm>
              <a:off x="2743200" y="3264337"/>
              <a:ext cx="0" cy="1383863"/>
            </a:xfrm>
            <a:prstGeom prst="line">
              <a:avLst/>
            </a:prstGeom>
            <a:noFill/>
            <a:ln w="9525" cap="flat" cmpd="sng" algn="ctr">
              <a:solidFill>
                <a:schemeClr val="tx1"/>
              </a:solidFill>
              <a:prstDash val="lgDash"/>
              <a:round/>
              <a:headEnd type="none" w="med" len="med"/>
              <a:tailEnd type="none" w="med" len="med"/>
            </a:ln>
            <a:effectLst/>
          </p:spPr>
        </p:cxnSp>
        <p:cxnSp>
          <p:nvCxnSpPr>
            <p:cNvPr id="75" name="Straight Connector 74"/>
            <p:cNvCxnSpPr/>
            <p:nvPr/>
          </p:nvCxnSpPr>
          <p:spPr bwMode="auto">
            <a:xfrm>
              <a:off x="692639" y="3264337"/>
              <a:ext cx="2053980" cy="0"/>
            </a:xfrm>
            <a:prstGeom prst="line">
              <a:avLst/>
            </a:prstGeom>
            <a:noFill/>
            <a:ln w="9525" cap="flat" cmpd="sng" algn="ctr">
              <a:solidFill>
                <a:schemeClr val="tx1"/>
              </a:solidFill>
              <a:prstDash val="lgDash"/>
              <a:round/>
              <a:headEnd type="none" w="med" len="med"/>
              <a:tailEnd type="none" w="med" len="med"/>
            </a:ln>
            <a:effectLst/>
          </p:spPr>
        </p:cxnSp>
        <p:sp>
          <p:nvSpPr>
            <p:cNvPr id="76" name="TextBox 75"/>
            <p:cNvSpPr txBox="1"/>
            <p:nvPr/>
          </p:nvSpPr>
          <p:spPr>
            <a:xfrm>
              <a:off x="1670397" y="3295092"/>
              <a:ext cx="846707" cy="400110"/>
            </a:xfrm>
            <a:prstGeom prst="rect">
              <a:avLst/>
            </a:prstGeom>
            <a:noFill/>
          </p:spPr>
          <p:txBody>
            <a:bodyPr wrap="none" rtlCol="0">
              <a:spAutoFit/>
            </a:bodyPr>
            <a:lstStyle/>
            <a:p>
              <a:r>
                <a:rPr lang="en-US" sz="2000" dirty="0"/>
                <a:t>C</a:t>
              </a:r>
              <a:r>
                <a:rPr lang="en-US" sz="2000" baseline="-25000" dirty="0"/>
                <a:t>1 U.S.</a:t>
              </a:r>
            </a:p>
          </p:txBody>
        </p:sp>
        <p:sp>
          <p:nvSpPr>
            <p:cNvPr id="77" name="TextBox 76"/>
            <p:cNvSpPr txBox="1"/>
            <p:nvPr/>
          </p:nvSpPr>
          <p:spPr>
            <a:xfrm>
              <a:off x="128241" y="3135868"/>
              <a:ext cx="441146" cy="369332"/>
            </a:xfrm>
            <a:prstGeom prst="rect">
              <a:avLst/>
            </a:prstGeom>
            <a:noFill/>
          </p:spPr>
          <p:txBody>
            <a:bodyPr wrap="none" rtlCol="0">
              <a:spAutoFit/>
            </a:bodyPr>
            <a:lstStyle/>
            <a:p>
              <a:r>
                <a:rPr lang="en-US" dirty="0"/>
                <a:t>50</a:t>
              </a:r>
            </a:p>
          </p:txBody>
        </p:sp>
        <p:sp>
          <p:nvSpPr>
            <p:cNvPr id="78" name="TextBox 77"/>
            <p:cNvSpPr txBox="1"/>
            <p:nvPr/>
          </p:nvSpPr>
          <p:spPr>
            <a:xfrm>
              <a:off x="2362453" y="4659868"/>
              <a:ext cx="761747" cy="369332"/>
            </a:xfrm>
            <a:prstGeom prst="rect">
              <a:avLst/>
            </a:prstGeom>
            <a:noFill/>
          </p:spPr>
          <p:txBody>
            <a:bodyPr wrap="none" rtlCol="0">
              <a:spAutoFit/>
            </a:bodyPr>
            <a:lstStyle/>
            <a:p>
              <a:r>
                <a:rPr lang="en-US" dirty="0"/>
                <a:t>2,500</a:t>
              </a:r>
            </a:p>
          </p:txBody>
        </p:sp>
        <p:sp>
          <p:nvSpPr>
            <p:cNvPr id="79" name="Flowchart: Connector 78"/>
            <p:cNvSpPr/>
            <p:nvPr/>
          </p:nvSpPr>
          <p:spPr bwMode="auto">
            <a:xfrm>
              <a:off x="2667000" y="3177302"/>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80" name="Group 79"/>
          <p:cNvGrpSpPr/>
          <p:nvPr/>
        </p:nvGrpSpPr>
        <p:grpSpPr>
          <a:xfrm>
            <a:off x="1692454" y="2514600"/>
            <a:ext cx="3565346" cy="2743200"/>
            <a:chOff x="187976" y="2209800"/>
            <a:chExt cx="3565346" cy="2743200"/>
          </a:xfrm>
        </p:grpSpPr>
        <p:cxnSp>
          <p:nvCxnSpPr>
            <p:cNvPr id="81" name="Straight Connector 80"/>
            <p:cNvCxnSpPr/>
            <p:nvPr/>
          </p:nvCxnSpPr>
          <p:spPr bwMode="auto">
            <a:xfrm>
              <a:off x="3143722" y="2667000"/>
              <a:ext cx="0" cy="1851898"/>
            </a:xfrm>
            <a:prstGeom prst="line">
              <a:avLst/>
            </a:prstGeom>
            <a:noFill/>
            <a:ln w="9525" cap="flat" cmpd="sng" algn="ctr">
              <a:solidFill>
                <a:schemeClr val="tx1"/>
              </a:solidFill>
              <a:prstDash val="lgDash"/>
              <a:round/>
              <a:headEnd type="none" w="med" len="med"/>
              <a:tailEnd type="none" w="med" len="med"/>
            </a:ln>
            <a:effectLst/>
          </p:spPr>
        </p:cxnSp>
        <p:cxnSp>
          <p:nvCxnSpPr>
            <p:cNvPr id="82" name="Straight Connector 81"/>
            <p:cNvCxnSpPr/>
            <p:nvPr/>
          </p:nvCxnSpPr>
          <p:spPr bwMode="auto">
            <a:xfrm>
              <a:off x="712161" y="2643069"/>
              <a:ext cx="2431561" cy="833"/>
            </a:xfrm>
            <a:prstGeom prst="line">
              <a:avLst/>
            </a:prstGeom>
            <a:noFill/>
            <a:ln w="9525" cap="flat" cmpd="sng" algn="ctr">
              <a:solidFill>
                <a:schemeClr val="tx1"/>
              </a:solidFill>
              <a:prstDash val="lgDash"/>
              <a:round/>
              <a:headEnd type="none" w="med" len="med"/>
              <a:tailEnd type="none" w="med" len="med"/>
            </a:ln>
            <a:effectLst/>
          </p:spPr>
        </p:cxnSp>
        <p:sp>
          <p:nvSpPr>
            <p:cNvPr id="84" name="TextBox 83"/>
            <p:cNvSpPr txBox="1"/>
            <p:nvPr/>
          </p:nvSpPr>
          <p:spPr>
            <a:xfrm>
              <a:off x="2906615" y="2209800"/>
              <a:ext cx="846707" cy="400110"/>
            </a:xfrm>
            <a:prstGeom prst="rect">
              <a:avLst/>
            </a:prstGeom>
            <a:noFill/>
          </p:spPr>
          <p:txBody>
            <a:bodyPr wrap="none" rtlCol="0">
              <a:spAutoFit/>
            </a:bodyPr>
            <a:lstStyle/>
            <a:p>
              <a:r>
                <a:rPr lang="en-US" sz="2000" b="1" dirty="0">
                  <a:solidFill>
                    <a:srgbClr val="006600"/>
                  </a:solidFill>
                </a:rPr>
                <a:t>C</a:t>
              </a:r>
              <a:r>
                <a:rPr lang="en-US" sz="2000" b="1" baseline="-25000" dirty="0">
                  <a:solidFill>
                    <a:srgbClr val="006600"/>
                  </a:solidFill>
                </a:rPr>
                <a:t>2 U.S.</a:t>
              </a:r>
            </a:p>
          </p:txBody>
        </p:sp>
        <p:sp>
          <p:nvSpPr>
            <p:cNvPr id="85" name="TextBox 84"/>
            <p:cNvSpPr txBox="1"/>
            <p:nvPr/>
          </p:nvSpPr>
          <p:spPr>
            <a:xfrm>
              <a:off x="187976" y="2438400"/>
              <a:ext cx="441146" cy="369332"/>
            </a:xfrm>
            <a:prstGeom prst="rect">
              <a:avLst/>
            </a:prstGeom>
            <a:noFill/>
          </p:spPr>
          <p:txBody>
            <a:bodyPr wrap="none" rtlCol="0">
              <a:spAutoFit/>
            </a:bodyPr>
            <a:lstStyle/>
            <a:p>
              <a:r>
                <a:rPr lang="en-US" b="1" dirty="0">
                  <a:solidFill>
                    <a:srgbClr val="006600"/>
                  </a:solidFill>
                </a:rPr>
                <a:t>52</a:t>
              </a:r>
            </a:p>
          </p:txBody>
        </p:sp>
        <p:sp>
          <p:nvSpPr>
            <p:cNvPr id="86" name="TextBox 85"/>
            <p:cNvSpPr txBox="1"/>
            <p:nvPr/>
          </p:nvSpPr>
          <p:spPr>
            <a:xfrm>
              <a:off x="2762975" y="4583668"/>
              <a:ext cx="761747" cy="369332"/>
            </a:xfrm>
            <a:prstGeom prst="rect">
              <a:avLst/>
            </a:prstGeom>
            <a:noFill/>
          </p:spPr>
          <p:txBody>
            <a:bodyPr wrap="none" rtlCol="0">
              <a:spAutoFit/>
            </a:bodyPr>
            <a:lstStyle/>
            <a:p>
              <a:r>
                <a:rPr lang="en-US" b="1" dirty="0">
                  <a:solidFill>
                    <a:srgbClr val="006600"/>
                  </a:solidFill>
                </a:rPr>
                <a:t>2,620</a:t>
              </a:r>
            </a:p>
          </p:txBody>
        </p:sp>
        <p:sp>
          <p:nvSpPr>
            <p:cNvPr id="87" name="Flowchart: Connector 86"/>
            <p:cNvSpPr/>
            <p:nvPr/>
          </p:nvSpPr>
          <p:spPr bwMode="auto">
            <a:xfrm>
              <a:off x="3067522" y="2567702"/>
              <a:ext cx="152400" cy="152400"/>
            </a:xfrm>
            <a:prstGeom prst="flowChartConnector">
              <a:avLst/>
            </a:prstGeom>
            <a:solidFill>
              <a:srgbClr val="006600"/>
            </a:solidFill>
            <a:ln w="9525" cap="flat" cmpd="sng" algn="ctr">
              <a:solidFill>
                <a:srgbClr val="00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sp>
        <p:nvSpPr>
          <p:cNvPr id="3" name="Footer Placeholder 2">
            <a:extLst>
              <a:ext uri="{FF2B5EF4-FFF2-40B4-BE49-F238E27FC236}">
                <a16:creationId xmlns:a16="http://schemas.microsoft.com/office/drawing/2014/main" id="{B44F9B9C-CD62-E63D-0F48-F482A6098869}"/>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3636438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ipe(left)">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wipe(left)">
                                      <p:cBhvr>
                                        <p:cTn id="16" dur="500"/>
                                        <p:tgtEl>
                                          <p:spTgt spid="3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wipe(left)">
                                      <p:cBhvr>
                                        <p:cTn id="21" dur="500"/>
                                        <p:tgtEl>
                                          <p:spTgt spid="3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wipe(left)">
                                      <p:cBhvr>
                                        <p:cTn id="26" dur="500"/>
                                        <p:tgtEl>
                                          <p:spTgt spid="46"/>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80"/>
                                        </p:tgtEl>
                                        <p:attrNameLst>
                                          <p:attrName>style.visibility</p:attrName>
                                        </p:attrNameLst>
                                      </p:cBhvr>
                                      <p:to>
                                        <p:strVal val="visible"/>
                                      </p:to>
                                    </p:set>
                                    <p:animEffect transition="in" filter="wipe(left)">
                                      <p:cBhvr>
                                        <p:cTn id="35" dur="500"/>
                                        <p:tgtEl>
                                          <p:spTgt spid="8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73"/>
                                        </p:tgtEl>
                                        <p:attrNameLst>
                                          <p:attrName>style.visibility</p:attrName>
                                        </p:attrNameLst>
                                      </p:cBhvr>
                                      <p:to>
                                        <p:strVal val="visible"/>
                                      </p:to>
                                    </p:set>
                                    <p:animEffect transition="in" filter="wipe(left)">
                                      <p:cBhvr>
                                        <p:cTn id="40"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143000"/>
            <a:ext cx="8382000" cy="5334000"/>
          </a:xfrm>
        </p:spPr>
        <p:txBody>
          <a:bodyPr>
            <a:noAutofit/>
          </a:bodyPr>
          <a:lstStyle/>
          <a:p>
            <a:r>
              <a:rPr lang="en-US" sz="3200" dirty="0"/>
              <a:t>Why do people – and nations – choose to be economically interdependent?</a:t>
            </a:r>
          </a:p>
          <a:p>
            <a:r>
              <a:rPr lang="en-US" sz="3200" dirty="0"/>
              <a:t>How can trade make everyone better off?</a:t>
            </a:r>
          </a:p>
          <a:p>
            <a:r>
              <a:rPr lang="en-US" sz="3200" dirty="0"/>
              <a:t>What is absolute advantage?  </a:t>
            </a:r>
          </a:p>
          <a:p>
            <a:r>
              <a:rPr lang="en-US" sz="3200" dirty="0"/>
              <a:t>What is comparative advantage? </a:t>
            </a:r>
          </a:p>
          <a:p>
            <a:r>
              <a:rPr lang="en-US" sz="3200" dirty="0"/>
              <a:t>How are these concepts similar?  </a:t>
            </a:r>
          </a:p>
          <a:p>
            <a:r>
              <a:rPr lang="en-US" sz="3200" dirty="0"/>
              <a:t>How are they different? </a:t>
            </a:r>
          </a:p>
          <a:p>
            <a:endParaRPr lang="en-US" sz="2800"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a:t>
            </a:fld>
            <a:endParaRPr lang="en-US" dirty="0"/>
          </a:p>
        </p:txBody>
      </p:sp>
      <p:sp>
        <p:nvSpPr>
          <p:cNvPr id="2" name="Title 1"/>
          <p:cNvSpPr>
            <a:spLocks noGrp="1"/>
          </p:cNvSpPr>
          <p:nvPr>
            <p:ph type="title"/>
          </p:nvPr>
        </p:nvSpPr>
        <p:spPr/>
        <p:txBody>
          <a:bodyPr/>
          <a:lstStyle/>
          <a:p>
            <a:r>
              <a:rPr lang="en-US" dirty="0"/>
              <a:t>IN THIS CHAPTER</a:t>
            </a:r>
          </a:p>
        </p:txBody>
      </p:sp>
      <p:sp>
        <p:nvSpPr>
          <p:cNvPr id="5" name="Footer Placeholder 4">
            <a:extLst>
              <a:ext uri="{FF2B5EF4-FFF2-40B4-BE49-F238E27FC236}">
                <a16:creationId xmlns:a16="http://schemas.microsoft.com/office/drawing/2014/main" id="{B49FC208-F8E3-6263-673C-53807826DF3C}"/>
              </a:ext>
            </a:extLst>
          </p:cNvPr>
          <p:cNvSpPr>
            <a:spLocks noGrp="1"/>
          </p:cNvSpPr>
          <p:nvPr>
            <p:ph type="ftr" sz="quarter" idx="3"/>
          </p:nvPr>
        </p:nvSpPr>
        <p:spPr/>
        <p:txBody>
          <a:bodyPr/>
          <a:lstStyle/>
          <a:p>
            <a:pPr fontAlgn="base">
              <a:spcAft>
                <a:spcPct val="0"/>
              </a:spcAft>
              <a:defRPr/>
            </a:pPr>
            <a:r>
              <a:rPr lang="en-US" dirty="0"/>
              <a:t>Mankiw, </a:t>
            </a:r>
            <a:r>
              <a:rPr lang="en-US" i="1" dirty="0"/>
              <a:t>Principles of Microeconomics</a:t>
            </a:r>
            <a:r>
              <a:rPr lang="en-US" dirty="0"/>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73833117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Active Learning 3</a:t>
            </a:r>
            <a:r>
              <a:rPr lang="en-US" sz="3000" b="1" dirty="0"/>
              <a:t>B</a:t>
            </a:r>
            <a:r>
              <a:rPr lang="en-US" sz="3000" dirty="0"/>
              <a:t>: </a:t>
            </a:r>
            <a:r>
              <a:rPr lang="en-US" sz="3000" dirty="0">
                <a:solidFill>
                  <a:schemeClr val="tx1"/>
                </a:solidFill>
              </a:rPr>
              <a:t>Japan’s </a:t>
            </a:r>
            <a:r>
              <a:rPr lang="en-US" sz="3000" b="1" dirty="0">
                <a:solidFill>
                  <a:schemeClr val="tx1"/>
                </a:solidFill>
              </a:rPr>
              <a:t>consumption</a:t>
            </a:r>
            <a:r>
              <a:rPr lang="en-US" sz="3000" dirty="0">
                <a:solidFill>
                  <a:schemeClr val="tx1"/>
                </a:solidFill>
              </a:rPr>
              <a:t> with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20</a:t>
            </a:fld>
            <a:endParaRPr lang="en-US" dirty="0"/>
          </a:p>
        </p:txBody>
      </p:sp>
      <p:grpSp>
        <p:nvGrpSpPr>
          <p:cNvPr id="9" name="Group 8"/>
          <p:cNvGrpSpPr/>
          <p:nvPr/>
        </p:nvGrpSpPr>
        <p:grpSpPr>
          <a:xfrm>
            <a:off x="1708150" y="1123891"/>
            <a:ext cx="3962400" cy="4486365"/>
            <a:chOff x="0" y="1123890"/>
            <a:chExt cx="3962400" cy="4486365"/>
          </a:xfrm>
        </p:grpSpPr>
        <p:grpSp>
          <p:nvGrpSpPr>
            <p:cNvPr id="27" name="Group 26"/>
            <p:cNvGrpSpPr/>
            <p:nvPr/>
          </p:nvGrpSpPr>
          <p:grpSpPr>
            <a:xfrm>
              <a:off x="0" y="1123890"/>
              <a:ext cx="3962400" cy="4486365"/>
              <a:chOff x="36272" y="1123890"/>
              <a:chExt cx="3962400" cy="4486365"/>
            </a:xfrm>
          </p:grpSpPr>
          <p:cxnSp>
            <p:nvCxnSpPr>
              <p:cNvPr id="28" name="Straight Connector 27"/>
              <p:cNvCxnSpPr/>
              <p:nvPr/>
            </p:nvCxnSpPr>
            <p:spPr bwMode="auto">
              <a:xfrm>
                <a:off x="728911" y="3417332"/>
                <a:ext cx="1112872" cy="1211758"/>
              </a:xfrm>
              <a:prstGeom prst="line">
                <a:avLst/>
              </a:prstGeom>
              <a:noFill/>
              <a:ln w="28575" cap="flat" cmpd="sng" algn="ctr">
                <a:solidFill>
                  <a:srgbClr val="0070C0"/>
                </a:solidFill>
                <a:prstDash val="solid"/>
                <a:round/>
                <a:headEnd type="none" w="med" len="med"/>
                <a:tailEnd type="none" w="med" len="med"/>
              </a:ln>
              <a:effectLst/>
            </p:spPr>
          </p:cxnSp>
          <p:grpSp>
            <p:nvGrpSpPr>
              <p:cNvPr id="29" name="Group 28"/>
              <p:cNvGrpSpPr/>
              <p:nvPr/>
            </p:nvGrpSpPr>
            <p:grpSpPr>
              <a:xfrm>
                <a:off x="36272" y="1123890"/>
                <a:ext cx="3962400" cy="4486365"/>
                <a:chOff x="3429000" y="819090"/>
                <a:chExt cx="3962400" cy="4486365"/>
              </a:xfrm>
            </p:grpSpPr>
            <p:grpSp>
              <p:nvGrpSpPr>
                <p:cNvPr id="37" name="Group 36"/>
                <p:cNvGrpSpPr/>
                <p:nvPr/>
              </p:nvGrpSpPr>
              <p:grpSpPr>
                <a:xfrm>
                  <a:off x="3429000" y="819090"/>
                  <a:ext cx="3962400" cy="4486365"/>
                  <a:chOff x="3691148" y="621268"/>
                  <a:chExt cx="3962400" cy="4486365"/>
                </a:xfrm>
              </p:grpSpPr>
              <p:cxnSp>
                <p:nvCxnSpPr>
                  <p:cNvPr id="39" name="Straight Connector 38"/>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flipH="1">
                    <a:off x="4383787" y="4126468"/>
                    <a:ext cx="3269761" cy="0"/>
                  </a:xfrm>
                  <a:prstGeom prst="line">
                    <a:avLst/>
                  </a:prstGeom>
                  <a:noFill/>
                  <a:ln w="28575" cap="flat" cmpd="sng" algn="ctr">
                    <a:solidFill>
                      <a:schemeClr val="tx1"/>
                    </a:solidFill>
                    <a:prstDash val="solid"/>
                    <a:round/>
                    <a:headEnd type="none" w="med" len="med"/>
                    <a:tailEnd type="none" w="med" len="med"/>
                  </a:ln>
                  <a:effectLst/>
                </p:spPr>
              </p:cxnSp>
              <p:sp>
                <p:nvSpPr>
                  <p:cNvPr id="41" name="TextBox 40"/>
                  <p:cNvSpPr txBox="1"/>
                  <p:nvPr/>
                </p:nvSpPr>
                <p:spPr>
                  <a:xfrm>
                    <a:off x="5139201" y="4707523"/>
                    <a:ext cx="2050561" cy="400110"/>
                  </a:xfrm>
                  <a:prstGeom prst="rect">
                    <a:avLst/>
                  </a:prstGeom>
                  <a:noFill/>
                </p:spPr>
                <p:txBody>
                  <a:bodyPr wrap="none" rtlCol="0">
                    <a:spAutoFit/>
                  </a:bodyPr>
                  <a:lstStyle/>
                  <a:p>
                    <a:r>
                      <a:rPr lang="en-US" sz="2000" dirty="0"/>
                      <a:t>Soybeans (tons)</a:t>
                    </a:r>
                  </a:p>
                </p:txBody>
              </p:sp>
              <p:sp>
                <p:nvSpPr>
                  <p:cNvPr id="42" name="TextBox 41"/>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38" name="TextBox 37"/>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30" name="TextBox 29"/>
              <p:cNvSpPr txBox="1"/>
              <p:nvPr/>
            </p:nvSpPr>
            <p:spPr>
              <a:xfrm>
                <a:off x="36272" y="1710449"/>
                <a:ext cx="569387" cy="369332"/>
              </a:xfrm>
              <a:prstGeom prst="rect">
                <a:avLst/>
              </a:prstGeom>
              <a:noFill/>
            </p:spPr>
            <p:txBody>
              <a:bodyPr wrap="none" rtlCol="0">
                <a:spAutoFit/>
              </a:bodyPr>
              <a:lstStyle/>
              <a:p>
                <a:r>
                  <a:rPr lang="en-US" dirty="0"/>
                  <a:t>100</a:t>
                </a:r>
              </a:p>
            </p:txBody>
          </p:sp>
          <p:grpSp>
            <p:nvGrpSpPr>
              <p:cNvPr id="32" name="Group 31"/>
              <p:cNvGrpSpPr/>
              <p:nvPr/>
            </p:nvGrpSpPr>
            <p:grpSpPr>
              <a:xfrm>
                <a:off x="164513" y="3288268"/>
                <a:ext cx="2995959" cy="1740932"/>
                <a:chOff x="3557241" y="2983468"/>
                <a:chExt cx="2995959" cy="1740932"/>
              </a:xfrm>
            </p:grpSpPr>
            <p:sp>
              <p:nvSpPr>
                <p:cNvPr id="35" name="TextBox 34"/>
                <p:cNvSpPr txBox="1"/>
                <p:nvPr/>
              </p:nvSpPr>
              <p:spPr>
                <a:xfrm>
                  <a:off x="3557241" y="2983468"/>
                  <a:ext cx="441146" cy="369332"/>
                </a:xfrm>
                <a:prstGeom prst="rect">
                  <a:avLst/>
                </a:prstGeom>
                <a:noFill/>
              </p:spPr>
              <p:txBody>
                <a:bodyPr wrap="none" rtlCol="0">
                  <a:spAutoFit/>
                </a:bodyPr>
                <a:lstStyle/>
                <a:p>
                  <a:r>
                    <a:rPr lang="en-US" dirty="0"/>
                    <a:t>48</a:t>
                  </a:r>
                </a:p>
              </p:txBody>
            </p:sp>
            <p:sp>
              <p:nvSpPr>
                <p:cNvPr id="36" name="TextBox 35"/>
                <p:cNvSpPr txBox="1"/>
                <p:nvPr/>
              </p:nvSpPr>
              <p:spPr>
                <a:xfrm>
                  <a:off x="5791453" y="4355068"/>
                  <a:ext cx="761747" cy="369332"/>
                </a:xfrm>
                <a:prstGeom prst="rect">
                  <a:avLst/>
                </a:prstGeom>
                <a:noFill/>
              </p:spPr>
              <p:txBody>
                <a:bodyPr wrap="none" rtlCol="0">
                  <a:spAutoFit/>
                </a:bodyPr>
                <a:lstStyle/>
                <a:p>
                  <a:r>
                    <a:rPr lang="en-US" dirty="0"/>
                    <a:t>2,500</a:t>
                  </a:r>
                </a:p>
              </p:txBody>
            </p:sp>
          </p:grpSp>
        </p:grpSp>
        <p:sp>
          <p:nvSpPr>
            <p:cNvPr id="55" name="TextBox 54"/>
            <p:cNvSpPr txBox="1"/>
            <p:nvPr/>
          </p:nvSpPr>
          <p:spPr>
            <a:xfrm>
              <a:off x="1448053" y="4659868"/>
              <a:ext cx="761747" cy="369332"/>
            </a:xfrm>
            <a:prstGeom prst="rect">
              <a:avLst/>
            </a:prstGeom>
            <a:noFill/>
          </p:spPr>
          <p:txBody>
            <a:bodyPr wrap="none" rtlCol="0">
              <a:spAutoFit/>
            </a:bodyPr>
            <a:lstStyle/>
            <a:p>
              <a:r>
                <a:rPr lang="en-US" dirty="0"/>
                <a:t>1,200</a:t>
              </a:r>
            </a:p>
          </p:txBody>
        </p:sp>
      </p:grpSp>
      <p:grpSp>
        <p:nvGrpSpPr>
          <p:cNvPr id="47" name="Group 46"/>
          <p:cNvGrpSpPr/>
          <p:nvPr/>
        </p:nvGrpSpPr>
        <p:grpSpPr>
          <a:xfrm>
            <a:off x="2335887" y="3166664"/>
            <a:ext cx="628917" cy="400110"/>
            <a:chOff x="2133600" y="2439558"/>
            <a:chExt cx="628917" cy="400110"/>
          </a:xfrm>
        </p:grpSpPr>
        <p:sp>
          <p:nvSpPr>
            <p:cNvPr id="49" name="Flowchart: Connector 48"/>
            <p:cNvSpPr/>
            <p:nvPr/>
          </p:nvSpPr>
          <p:spPr bwMode="auto">
            <a:xfrm>
              <a:off x="2133600" y="2643902"/>
              <a:ext cx="152400" cy="152400"/>
            </a:xfrm>
            <a:prstGeom prst="flowChartConnector">
              <a:avLst/>
            </a:prstGeom>
            <a:solidFill>
              <a:srgbClr val="C00000"/>
            </a:solidFill>
            <a:ln w="9525" cap="flat" cmpd="sng" algn="ctr">
              <a:solidFill>
                <a:srgbClr val="C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sp>
          <p:nvSpPr>
            <p:cNvPr id="54" name="TextBox 53"/>
            <p:cNvSpPr txBox="1"/>
            <p:nvPr/>
          </p:nvSpPr>
          <p:spPr>
            <a:xfrm>
              <a:off x="2311753" y="2439558"/>
              <a:ext cx="450764" cy="400110"/>
            </a:xfrm>
            <a:prstGeom prst="rect">
              <a:avLst/>
            </a:prstGeom>
            <a:noFill/>
          </p:spPr>
          <p:txBody>
            <a:bodyPr wrap="none" rtlCol="0">
              <a:spAutoFit/>
            </a:bodyPr>
            <a:lstStyle/>
            <a:p>
              <a:r>
                <a:rPr lang="en-US" sz="2000" dirty="0"/>
                <a:t>P</a:t>
              </a:r>
              <a:r>
                <a:rPr lang="en-US" sz="2000" baseline="-25000" dirty="0"/>
                <a:t>2</a:t>
              </a:r>
            </a:p>
          </p:txBody>
        </p:sp>
      </p:grpSp>
      <p:grpSp>
        <p:nvGrpSpPr>
          <p:cNvPr id="25" name="Group 24"/>
          <p:cNvGrpSpPr/>
          <p:nvPr/>
        </p:nvGrpSpPr>
        <p:grpSpPr>
          <a:xfrm>
            <a:off x="1836391" y="3810000"/>
            <a:ext cx="1371600" cy="1219200"/>
            <a:chOff x="128241" y="3810000"/>
            <a:chExt cx="1371600" cy="1219200"/>
          </a:xfrm>
        </p:grpSpPr>
        <p:cxnSp>
          <p:nvCxnSpPr>
            <p:cNvPr id="26" name="Straight Connector 25"/>
            <p:cNvCxnSpPr/>
            <p:nvPr/>
          </p:nvCxnSpPr>
          <p:spPr bwMode="auto">
            <a:xfrm>
              <a:off x="692639" y="3962400"/>
              <a:ext cx="526561" cy="0"/>
            </a:xfrm>
            <a:prstGeom prst="line">
              <a:avLst/>
            </a:prstGeom>
            <a:noFill/>
            <a:ln w="9525" cap="flat" cmpd="sng" algn="ctr">
              <a:solidFill>
                <a:schemeClr val="tx1"/>
              </a:solidFill>
              <a:prstDash val="lgDash"/>
              <a:round/>
              <a:headEnd type="none" w="med" len="med"/>
              <a:tailEnd type="none" w="med" len="med"/>
            </a:ln>
            <a:effectLst/>
          </p:spPr>
        </p:cxnSp>
        <p:sp>
          <p:nvSpPr>
            <p:cNvPr id="31" name="TextBox 30"/>
            <p:cNvSpPr txBox="1"/>
            <p:nvPr/>
          </p:nvSpPr>
          <p:spPr>
            <a:xfrm>
              <a:off x="128241" y="3810000"/>
              <a:ext cx="441146" cy="369332"/>
            </a:xfrm>
            <a:prstGeom prst="rect">
              <a:avLst/>
            </a:prstGeom>
            <a:noFill/>
          </p:spPr>
          <p:txBody>
            <a:bodyPr wrap="none" rtlCol="0">
              <a:spAutoFit/>
            </a:bodyPr>
            <a:lstStyle/>
            <a:p>
              <a:r>
                <a:rPr lang="en-US" dirty="0"/>
                <a:t>24</a:t>
              </a:r>
            </a:p>
          </p:txBody>
        </p:sp>
        <p:cxnSp>
          <p:nvCxnSpPr>
            <p:cNvPr id="33" name="Straight Connector 32"/>
            <p:cNvCxnSpPr/>
            <p:nvPr/>
          </p:nvCxnSpPr>
          <p:spPr bwMode="auto">
            <a:xfrm>
              <a:off x="1219200" y="3994666"/>
              <a:ext cx="0" cy="634424"/>
            </a:xfrm>
            <a:prstGeom prst="line">
              <a:avLst/>
            </a:prstGeom>
            <a:noFill/>
            <a:ln w="9525" cap="flat" cmpd="sng" algn="ctr">
              <a:solidFill>
                <a:schemeClr val="tx1"/>
              </a:solidFill>
              <a:prstDash val="lgDash"/>
              <a:round/>
              <a:headEnd type="none" w="med" len="med"/>
              <a:tailEnd type="none" w="med" len="med"/>
            </a:ln>
            <a:effectLst/>
          </p:spPr>
        </p:cxnSp>
        <p:grpSp>
          <p:nvGrpSpPr>
            <p:cNvPr id="34" name="Group 33"/>
            <p:cNvGrpSpPr/>
            <p:nvPr/>
          </p:nvGrpSpPr>
          <p:grpSpPr>
            <a:xfrm>
              <a:off x="754008" y="3886200"/>
              <a:ext cx="541392" cy="476310"/>
              <a:chOff x="2278008" y="3177302"/>
              <a:chExt cx="541392" cy="476310"/>
            </a:xfrm>
          </p:grpSpPr>
          <p:sp>
            <p:nvSpPr>
              <p:cNvPr id="44" name="Flowchart: Connector 43"/>
              <p:cNvSpPr/>
              <p:nvPr/>
            </p:nvSpPr>
            <p:spPr bwMode="auto">
              <a:xfrm>
                <a:off x="2667000" y="3177302"/>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sp>
            <p:nvSpPr>
              <p:cNvPr id="45" name="TextBox 44"/>
              <p:cNvSpPr txBox="1"/>
              <p:nvPr/>
            </p:nvSpPr>
            <p:spPr>
              <a:xfrm>
                <a:off x="2278008" y="3253502"/>
                <a:ext cx="465192" cy="400110"/>
              </a:xfrm>
              <a:prstGeom prst="rect">
                <a:avLst/>
              </a:prstGeom>
              <a:noFill/>
            </p:spPr>
            <p:txBody>
              <a:bodyPr wrap="none" rtlCol="0">
                <a:spAutoFit/>
              </a:bodyPr>
              <a:lstStyle/>
              <a:p>
                <a:r>
                  <a:rPr lang="en-US" sz="2000" dirty="0"/>
                  <a:t>C</a:t>
                </a:r>
                <a:r>
                  <a:rPr lang="en-US" sz="2000" baseline="-25000" dirty="0"/>
                  <a:t>1</a:t>
                </a:r>
              </a:p>
            </p:txBody>
          </p:sp>
        </p:grpSp>
        <p:sp>
          <p:nvSpPr>
            <p:cNvPr id="43" name="TextBox 42"/>
            <p:cNvSpPr txBox="1"/>
            <p:nvPr/>
          </p:nvSpPr>
          <p:spPr>
            <a:xfrm>
              <a:off x="930454" y="4659868"/>
              <a:ext cx="569387" cy="369332"/>
            </a:xfrm>
            <a:prstGeom prst="rect">
              <a:avLst/>
            </a:prstGeom>
            <a:noFill/>
          </p:spPr>
          <p:txBody>
            <a:bodyPr wrap="none" rtlCol="0">
              <a:spAutoFit/>
            </a:bodyPr>
            <a:lstStyle/>
            <a:p>
              <a:r>
                <a:rPr lang="en-US" dirty="0"/>
                <a:t>600</a:t>
              </a:r>
            </a:p>
          </p:txBody>
        </p:sp>
      </p:grpSp>
      <p:grpSp>
        <p:nvGrpSpPr>
          <p:cNvPr id="46" name="Group 75"/>
          <p:cNvGrpSpPr>
            <a:grpSpLocks/>
          </p:cNvGrpSpPr>
          <p:nvPr/>
        </p:nvGrpSpPr>
        <p:grpSpPr bwMode="auto">
          <a:xfrm>
            <a:off x="5386388" y="2836862"/>
            <a:ext cx="4672012" cy="820738"/>
            <a:chOff x="2401" y="1920"/>
            <a:chExt cx="2943" cy="517"/>
          </a:xfrm>
          <a:solidFill>
            <a:srgbClr val="FDF3D2"/>
          </a:solidFill>
        </p:grpSpPr>
        <p:sp>
          <p:nvSpPr>
            <p:cNvPr id="48" name="Rectangle 40"/>
            <p:cNvSpPr>
              <a:spLocks noChangeArrowheads="1"/>
            </p:cNvSpPr>
            <p:nvPr/>
          </p:nvSpPr>
          <p:spPr bwMode="auto">
            <a:xfrm>
              <a:off x="4543" y="1920"/>
              <a:ext cx="801" cy="51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880</a:t>
              </a:r>
            </a:p>
          </p:txBody>
        </p:sp>
        <p:sp>
          <p:nvSpPr>
            <p:cNvPr id="50" name="Rectangle 41"/>
            <p:cNvSpPr>
              <a:spLocks noChangeArrowheads="1"/>
            </p:cNvSpPr>
            <p:nvPr/>
          </p:nvSpPr>
          <p:spPr bwMode="auto">
            <a:xfrm>
              <a:off x="3484" y="1920"/>
              <a:ext cx="1059" cy="51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26</a:t>
              </a:r>
            </a:p>
          </p:txBody>
        </p:sp>
        <p:sp>
          <p:nvSpPr>
            <p:cNvPr id="51" name="Rectangle 42"/>
            <p:cNvSpPr>
              <a:spLocks noChangeArrowheads="1"/>
            </p:cNvSpPr>
            <p:nvPr/>
          </p:nvSpPr>
          <p:spPr bwMode="auto">
            <a:xfrm>
              <a:off x="2401" y="1920"/>
              <a:ext cx="1083" cy="51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amount consumed</a:t>
              </a:r>
            </a:p>
          </p:txBody>
        </p:sp>
      </p:grpSp>
      <p:grpSp>
        <p:nvGrpSpPr>
          <p:cNvPr id="52" name="Group 76"/>
          <p:cNvGrpSpPr>
            <a:grpSpLocks/>
          </p:cNvGrpSpPr>
          <p:nvPr/>
        </p:nvGrpSpPr>
        <p:grpSpPr bwMode="auto">
          <a:xfrm>
            <a:off x="5386388" y="1925638"/>
            <a:ext cx="4672012" cy="455613"/>
            <a:chOff x="2401" y="1346"/>
            <a:chExt cx="2943" cy="287"/>
          </a:xfrm>
          <a:solidFill>
            <a:srgbClr val="FDF3D2"/>
          </a:solidFill>
        </p:grpSpPr>
        <p:sp>
          <p:nvSpPr>
            <p:cNvPr id="53" name="Rectangle 37"/>
            <p:cNvSpPr>
              <a:spLocks noChangeArrowheads="1"/>
            </p:cNvSpPr>
            <p:nvPr/>
          </p:nvSpPr>
          <p:spPr bwMode="auto">
            <a:xfrm>
              <a:off x="4543" y="1346"/>
              <a:ext cx="801"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+ 880</a:t>
              </a:r>
            </a:p>
          </p:txBody>
        </p:sp>
        <p:sp>
          <p:nvSpPr>
            <p:cNvPr id="56" name="Rectangle 38"/>
            <p:cNvSpPr>
              <a:spLocks noChangeArrowheads="1"/>
            </p:cNvSpPr>
            <p:nvPr/>
          </p:nvSpPr>
          <p:spPr bwMode="auto">
            <a:xfrm>
              <a:off x="3484" y="1346"/>
              <a:ext cx="1059"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a:latin typeface="Arial"/>
                  <a:cs typeface="Arial"/>
                </a:rPr>
                <a:t>0</a:t>
              </a:r>
            </a:p>
          </p:txBody>
        </p:sp>
        <p:sp>
          <p:nvSpPr>
            <p:cNvPr id="57" name="Rectangle 39"/>
            <p:cNvSpPr>
              <a:spLocks noChangeArrowheads="1"/>
            </p:cNvSpPr>
            <p:nvPr/>
          </p:nvSpPr>
          <p:spPr bwMode="auto">
            <a:xfrm>
              <a:off x="2401" y="1346"/>
              <a:ext cx="1083" cy="28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imports</a:t>
              </a:r>
            </a:p>
          </p:txBody>
        </p:sp>
      </p:grpSp>
      <p:grpSp>
        <p:nvGrpSpPr>
          <p:cNvPr id="58" name="Group 77"/>
          <p:cNvGrpSpPr>
            <a:grpSpLocks/>
          </p:cNvGrpSpPr>
          <p:nvPr/>
        </p:nvGrpSpPr>
        <p:grpSpPr bwMode="auto">
          <a:xfrm>
            <a:off x="5386388" y="2381250"/>
            <a:ext cx="4672012" cy="455612"/>
            <a:chOff x="2401" y="1633"/>
            <a:chExt cx="2943" cy="287"/>
          </a:xfrm>
          <a:solidFill>
            <a:srgbClr val="FDF3D2"/>
          </a:solidFill>
        </p:grpSpPr>
        <p:sp>
          <p:nvSpPr>
            <p:cNvPr id="59" name="Rectangle 43"/>
            <p:cNvSpPr>
              <a:spLocks noChangeArrowheads="1"/>
            </p:cNvSpPr>
            <p:nvPr/>
          </p:nvSpPr>
          <p:spPr bwMode="auto">
            <a:xfrm>
              <a:off x="4543" y="1633"/>
              <a:ext cx="801"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a:latin typeface="Arial"/>
                  <a:cs typeface="Arial"/>
                </a:rPr>
                <a:t>0</a:t>
              </a:r>
            </a:p>
          </p:txBody>
        </p:sp>
        <p:sp>
          <p:nvSpPr>
            <p:cNvPr id="60" name="Rectangle 44"/>
            <p:cNvSpPr>
              <a:spLocks noChangeArrowheads="1"/>
            </p:cNvSpPr>
            <p:nvPr/>
          </p:nvSpPr>
          <p:spPr bwMode="auto">
            <a:xfrm>
              <a:off x="3484" y="1633"/>
              <a:ext cx="1059"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- 22</a:t>
              </a:r>
            </a:p>
          </p:txBody>
        </p:sp>
        <p:sp>
          <p:nvSpPr>
            <p:cNvPr id="61" name="Rectangle 45"/>
            <p:cNvSpPr>
              <a:spLocks noChangeArrowheads="1"/>
            </p:cNvSpPr>
            <p:nvPr/>
          </p:nvSpPr>
          <p:spPr bwMode="auto">
            <a:xfrm>
              <a:off x="2401" y="1633"/>
              <a:ext cx="1083" cy="28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 exports</a:t>
              </a:r>
            </a:p>
          </p:txBody>
        </p:sp>
      </p:grpSp>
      <p:grpSp>
        <p:nvGrpSpPr>
          <p:cNvPr id="62" name="Group 73"/>
          <p:cNvGrpSpPr>
            <a:grpSpLocks/>
          </p:cNvGrpSpPr>
          <p:nvPr/>
        </p:nvGrpSpPr>
        <p:grpSpPr bwMode="auto">
          <a:xfrm>
            <a:off x="5386388" y="1470025"/>
            <a:ext cx="4672012" cy="455612"/>
            <a:chOff x="2401" y="1059"/>
            <a:chExt cx="2943" cy="287"/>
          </a:xfrm>
          <a:solidFill>
            <a:srgbClr val="FDF3D2"/>
          </a:solidFill>
        </p:grpSpPr>
        <p:sp>
          <p:nvSpPr>
            <p:cNvPr id="63" name="Rectangle 46"/>
            <p:cNvSpPr>
              <a:spLocks noChangeArrowheads="1"/>
            </p:cNvSpPr>
            <p:nvPr/>
          </p:nvSpPr>
          <p:spPr bwMode="auto">
            <a:xfrm>
              <a:off x="4543" y="1059"/>
              <a:ext cx="801"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a:latin typeface="Arial"/>
                  <a:cs typeface="Arial"/>
                </a:rPr>
                <a:t>0</a:t>
              </a:r>
            </a:p>
          </p:txBody>
        </p:sp>
        <p:sp>
          <p:nvSpPr>
            <p:cNvPr id="64" name="Rectangle 47"/>
            <p:cNvSpPr>
              <a:spLocks noChangeArrowheads="1"/>
            </p:cNvSpPr>
            <p:nvPr/>
          </p:nvSpPr>
          <p:spPr bwMode="auto">
            <a:xfrm>
              <a:off x="3484" y="1059"/>
              <a:ext cx="1059"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48</a:t>
              </a:r>
            </a:p>
          </p:txBody>
        </p:sp>
        <p:sp>
          <p:nvSpPr>
            <p:cNvPr id="65" name="Rectangle 48"/>
            <p:cNvSpPr>
              <a:spLocks noChangeArrowheads="1"/>
            </p:cNvSpPr>
            <p:nvPr/>
          </p:nvSpPr>
          <p:spPr bwMode="auto">
            <a:xfrm>
              <a:off x="2401" y="1059"/>
              <a:ext cx="1083" cy="287"/>
            </a:xfrm>
            <a:prstGeom prst="rect">
              <a:avLst/>
            </a:prstGeom>
            <a:grpFill/>
            <a:ln w="9525">
              <a:noFill/>
              <a:miter lim="800000"/>
              <a:headEnd/>
              <a:tailEnd/>
            </a:ln>
          </p:spPr>
          <p:txBody>
            <a:bodyPr anchor="ctr"/>
            <a:lstStyle/>
            <a:p>
              <a:pPr>
                <a:spcBef>
                  <a:spcPct val="45000"/>
                </a:spcBef>
                <a:buClr>
                  <a:srgbClr val="00B85C"/>
                </a:buClr>
                <a:buSzPct val="120000"/>
                <a:buFont typeface="Wingdings" pitchFamily="2" charset="2"/>
                <a:buNone/>
              </a:pPr>
              <a:r>
                <a:rPr lang="en-US" sz="2400" dirty="0">
                  <a:latin typeface="Arial"/>
                  <a:cs typeface="Arial"/>
                </a:rPr>
                <a:t>produced</a:t>
              </a:r>
            </a:p>
          </p:txBody>
        </p:sp>
      </p:grpSp>
      <p:sp>
        <p:nvSpPr>
          <p:cNvPr id="66" name="Rectangle 51"/>
          <p:cNvSpPr>
            <a:spLocks noChangeArrowheads="1"/>
          </p:cNvSpPr>
          <p:nvPr/>
        </p:nvSpPr>
        <p:spPr bwMode="auto">
          <a:xfrm>
            <a:off x="5386388" y="1014413"/>
            <a:ext cx="1719262" cy="455613"/>
          </a:xfrm>
          <a:prstGeom prst="rect">
            <a:avLst/>
          </a:prstGeom>
          <a:solidFill>
            <a:srgbClr val="FDF3D2"/>
          </a:solid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b="1" dirty="0">
                <a:solidFill>
                  <a:srgbClr val="AE1221"/>
                </a:solidFill>
                <a:latin typeface="Arial"/>
                <a:cs typeface="Arial"/>
              </a:rPr>
              <a:t>Japan</a:t>
            </a:r>
          </a:p>
        </p:txBody>
      </p:sp>
      <p:sp>
        <p:nvSpPr>
          <p:cNvPr id="67" name="Line 52"/>
          <p:cNvSpPr>
            <a:spLocks noChangeShapeType="1"/>
          </p:cNvSpPr>
          <p:nvPr/>
        </p:nvSpPr>
        <p:spPr bwMode="auto">
          <a:xfrm>
            <a:off x="5570538" y="1014412"/>
            <a:ext cx="1719262" cy="0"/>
          </a:xfrm>
          <a:prstGeom prst="line">
            <a:avLst/>
          </a:prstGeom>
          <a:noFill/>
          <a:ln w="28575" cap="sq">
            <a:noFill/>
            <a:round/>
            <a:headEnd/>
            <a:tailEnd/>
          </a:ln>
        </p:spPr>
        <p:txBody>
          <a:bodyPr/>
          <a:lstStyle/>
          <a:p>
            <a:endParaRPr lang="en-US">
              <a:latin typeface="Arial"/>
              <a:cs typeface="Arial"/>
            </a:endParaRPr>
          </a:p>
        </p:txBody>
      </p:sp>
      <p:sp>
        <p:nvSpPr>
          <p:cNvPr id="68" name="Line 54"/>
          <p:cNvSpPr>
            <a:spLocks noChangeShapeType="1"/>
          </p:cNvSpPr>
          <p:nvPr/>
        </p:nvSpPr>
        <p:spPr bwMode="auto">
          <a:xfrm>
            <a:off x="5386388" y="2836862"/>
            <a:ext cx="4672012" cy="0"/>
          </a:xfrm>
          <a:prstGeom prst="line">
            <a:avLst/>
          </a:prstGeom>
          <a:noFill/>
          <a:ln w="12700">
            <a:solidFill>
              <a:schemeClr val="tx1"/>
            </a:solidFill>
            <a:round/>
            <a:headEnd/>
            <a:tailEnd/>
          </a:ln>
        </p:spPr>
        <p:txBody>
          <a:bodyPr/>
          <a:lstStyle/>
          <a:p>
            <a:endParaRPr lang="en-US">
              <a:latin typeface="Arial"/>
              <a:cs typeface="Arial"/>
            </a:endParaRPr>
          </a:p>
        </p:txBody>
      </p:sp>
      <p:sp>
        <p:nvSpPr>
          <p:cNvPr id="69" name="Line 55"/>
          <p:cNvSpPr>
            <a:spLocks noChangeShapeType="1"/>
          </p:cNvSpPr>
          <p:nvPr/>
        </p:nvSpPr>
        <p:spPr bwMode="auto">
          <a:xfrm>
            <a:off x="5570538" y="3657600"/>
            <a:ext cx="1719262" cy="0"/>
          </a:xfrm>
          <a:prstGeom prst="line">
            <a:avLst/>
          </a:prstGeom>
          <a:noFill/>
          <a:ln w="28575" cap="sq">
            <a:noFill/>
            <a:round/>
            <a:headEnd/>
            <a:tailEnd/>
          </a:ln>
        </p:spPr>
        <p:txBody>
          <a:bodyPr/>
          <a:lstStyle/>
          <a:p>
            <a:endParaRPr lang="en-US">
              <a:latin typeface="Arial"/>
              <a:cs typeface="Arial"/>
            </a:endParaRPr>
          </a:p>
        </p:txBody>
      </p:sp>
      <p:sp>
        <p:nvSpPr>
          <p:cNvPr id="70" name="Line 56"/>
          <p:cNvSpPr>
            <a:spLocks noChangeShapeType="1"/>
          </p:cNvSpPr>
          <p:nvPr/>
        </p:nvSpPr>
        <p:spPr bwMode="auto">
          <a:xfrm>
            <a:off x="5570538" y="1014413"/>
            <a:ext cx="0" cy="455613"/>
          </a:xfrm>
          <a:prstGeom prst="line">
            <a:avLst/>
          </a:prstGeom>
          <a:noFill/>
          <a:ln w="28575" cap="sq">
            <a:noFill/>
            <a:round/>
            <a:headEnd/>
            <a:tailEnd/>
          </a:ln>
        </p:spPr>
        <p:txBody>
          <a:bodyPr/>
          <a:lstStyle/>
          <a:p>
            <a:endParaRPr lang="en-US">
              <a:latin typeface="Arial"/>
              <a:cs typeface="Arial"/>
            </a:endParaRPr>
          </a:p>
        </p:txBody>
      </p:sp>
      <p:grpSp>
        <p:nvGrpSpPr>
          <p:cNvPr id="71" name="Group 72"/>
          <p:cNvGrpSpPr>
            <a:grpSpLocks/>
          </p:cNvGrpSpPr>
          <p:nvPr/>
        </p:nvGrpSpPr>
        <p:grpSpPr bwMode="auto">
          <a:xfrm>
            <a:off x="5386388" y="1014412"/>
            <a:ext cx="4672012" cy="2643188"/>
            <a:chOff x="2401" y="772"/>
            <a:chExt cx="2943" cy="1665"/>
          </a:xfrm>
          <a:solidFill>
            <a:srgbClr val="FDF3D2"/>
          </a:solidFill>
        </p:grpSpPr>
        <p:sp>
          <p:nvSpPr>
            <p:cNvPr id="72" name="Rectangle 49"/>
            <p:cNvSpPr>
              <a:spLocks noChangeArrowheads="1"/>
            </p:cNvSpPr>
            <p:nvPr/>
          </p:nvSpPr>
          <p:spPr bwMode="auto">
            <a:xfrm>
              <a:off x="4543" y="772"/>
              <a:ext cx="801"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soy</a:t>
              </a:r>
            </a:p>
          </p:txBody>
        </p:sp>
        <p:sp>
          <p:nvSpPr>
            <p:cNvPr id="73" name="Rectangle 50"/>
            <p:cNvSpPr>
              <a:spLocks noChangeArrowheads="1"/>
            </p:cNvSpPr>
            <p:nvPr/>
          </p:nvSpPr>
          <p:spPr bwMode="auto">
            <a:xfrm>
              <a:off x="3484" y="772"/>
              <a:ext cx="1059" cy="287"/>
            </a:xfrm>
            <a:prstGeom prst="rect">
              <a:avLst/>
            </a:prstGeom>
            <a:grpFill/>
            <a:ln w="9525">
              <a:noFill/>
              <a:miter lim="800000"/>
              <a:headEnd/>
              <a:tailEnd/>
            </a:ln>
          </p:spPr>
          <p:txBody>
            <a:bodyPr anchor="ctr" anchorCtr="1"/>
            <a:lstStyle/>
            <a:p>
              <a:pPr algn="ctr">
                <a:spcBef>
                  <a:spcPct val="45000"/>
                </a:spcBef>
                <a:buClr>
                  <a:srgbClr val="00B85C"/>
                </a:buClr>
                <a:buSzPct val="120000"/>
                <a:buFont typeface="Wingdings" pitchFamily="2" charset="2"/>
                <a:buNone/>
              </a:pPr>
              <a:r>
                <a:rPr lang="en-US" sz="2400" dirty="0">
                  <a:latin typeface="Arial"/>
                  <a:cs typeface="Arial"/>
                </a:rPr>
                <a:t>airplanes</a:t>
              </a:r>
            </a:p>
          </p:txBody>
        </p:sp>
        <p:sp>
          <p:nvSpPr>
            <p:cNvPr id="74" name="Line 53"/>
            <p:cNvSpPr>
              <a:spLocks noChangeShapeType="1"/>
            </p:cNvSpPr>
            <p:nvPr/>
          </p:nvSpPr>
          <p:spPr bwMode="auto">
            <a:xfrm>
              <a:off x="2401" y="1059"/>
              <a:ext cx="2943" cy="0"/>
            </a:xfrm>
            <a:prstGeom prst="line">
              <a:avLst/>
            </a:prstGeom>
            <a:grpFill/>
            <a:ln w="12700">
              <a:solidFill>
                <a:schemeClr val="tx1"/>
              </a:solidFill>
              <a:round/>
              <a:headEnd/>
              <a:tailEnd/>
            </a:ln>
          </p:spPr>
          <p:txBody>
            <a:bodyPr/>
            <a:lstStyle/>
            <a:p>
              <a:endParaRPr lang="en-US">
                <a:latin typeface="Arial"/>
                <a:cs typeface="Arial"/>
              </a:endParaRPr>
            </a:p>
          </p:txBody>
        </p:sp>
        <p:sp>
          <p:nvSpPr>
            <p:cNvPr id="75" name="Line 57"/>
            <p:cNvSpPr>
              <a:spLocks noChangeShapeType="1"/>
            </p:cNvSpPr>
            <p:nvPr/>
          </p:nvSpPr>
          <p:spPr bwMode="auto">
            <a:xfrm>
              <a:off x="3484" y="772"/>
              <a:ext cx="0" cy="1665"/>
            </a:xfrm>
            <a:prstGeom prst="line">
              <a:avLst/>
            </a:prstGeom>
            <a:grpFill/>
            <a:ln w="12700">
              <a:solidFill>
                <a:schemeClr val="tx1"/>
              </a:solidFill>
              <a:round/>
              <a:headEnd/>
              <a:tailEnd/>
            </a:ln>
          </p:spPr>
          <p:txBody>
            <a:bodyPr/>
            <a:lstStyle/>
            <a:p>
              <a:endParaRPr lang="en-US">
                <a:latin typeface="Arial"/>
                <a:cs typeface="Arial"/>
              </a:endParaRPr>
            </a:p>
          </p:txBody>
        </p:sp>
        <p:sp>
          <p:nvSpPr>
            <p:cNvPr id="76" name="Line 58"/>
            <p:cNvSpPr>
              <a:spLocks noChangeShapeType="1"/>
            </p:cNvSpPr>
            <p:nvPr/>
          </p:nvSpPr>
          <p:spPr bwMode="auto">
            <a:xfrm>
              <a:off x="4543" y="772"/>
              <a:ext cx="0" cy="1665"/>
            </a:xfrm>
            <a:prstGeom prst="line">
              <a:avLst/>
            </a:prstGeom>
            <a:grpFill/>
            <a:ln w="12700">
              <a:solidFill>
                <a:schemeClr val="tx1"/>
              </a:solidFill>
              <a:round/>
              <a:headEnd/>
              <a:tailEnd/>
            </a:ln>
          </p:spPr>
          <p:txBody>
            <a:bodyPr/>
            <a:lstStyle/>
            <a:p>
              <a:endParaRPr lang="en-US">
                <a:latin typeface="Arial"/>
                <a:cs typeface="Arial"/>
              </a:endParaRPr>
            </a:p>
          </p:txBody>
        </p:sp>
      </p:grpSp>
      <p:sp>
        <p:nvSpPr>
          <p:cNvPr id="77" name="Line 59"/>
          <p:cNvSpPr>
            <a:spLocks noChangeShapeType="1"/>
          </p:cNvSpPr>
          <p:nvPr/>
        </p:nvSpPr>
        <p:spPr bwMode="auto">
          <a:xfrm>
            <a:off x="10058400" y="1014413"/>
            <a:ext cx="0" cy="455613"/>
          </a:xfrm>
          <a:prstGeom prst="line">
            <a:avLst/>
          </a:prstGeom>
          <a:noFill/>
          <a:ln w="28575" cap="sq">
            <a:noFill/>
            <a:round/>
            <a:headEnd/>
            <a:tailEnd/>
          </a:ln>
        </p:spPr>
        <p:txBody>
          <a:bodyPr/>
          <a:lstStyle/>
          <a:p>
            <a:endParaRPr lang="en-US">
              <a:latin typeface="Arial"/>
              <a:cs typeface="Arial"/>
            </a:endParaRPr>
          </a:p>
        </p:txBody>
      </p:sp>
      <p:sp>
        <p:nvSpPr>
          <p:cNvPr id="78" name="Line 60"/>
          <p:cNvSpPr>
            <a:spLocks noChangeShapeType="1"/>
          </p:cNvSpPr>
          <p:nvPr/>
        </p:nvSpPr>
        <p:spPr bwMode="auto">
          <a:xfrm>
            <a:off x="7105651" y="1014412"/>
            <a:ext cx="1681163" cy="0"/>
          </a:xfrm>
          <a:prstGeom prst="line">
            <a:avLst/>
          </a:prstGeom>
          <a:noFill/>
          <a:ln w="28575" cap="sq">
            <a:noFill/>
            <a:round/>
            <a:headEnd/>
            <a:tailEnd/>
          </a:ln>
        </p:spPr>
        <p:txBody>
          <a:bodyPr/>
          <a:lstStyle/>
          <a:p>
            <a:endParaRPr lang="en-US">
              <a:latin typeface="Arial"/>
              <a:cs typeface="Arial"/>
            </a:endParaRPr>
          </a:p>
        </p:txBody>
      </p:sp>
      <p:sp>
        <p:nvSpPr>
          <p:cNvPr id="79" name="Line 61"/>
          <p:cNvSpPr>
            <a:spLocks noChangeShapeType="1"/>
          </p:cNvSpPr>
          <p:nvPr/>
        </p:nvSpPr>
        <p:spPr bwMode="auto">
          <a:xfrm>
            <a:off x="5570538" y="1470025"/>
            <a:ext cx="0" cy="455612"/>
          </a:xfrm>
          <a:prstGeom prst="line">
            <a:avLst/>
          </a:prstGeom>
          <a:noFill/>
          <a:ln w="28575" cap="sq">
            <a:noFill/>
            <a:round/>
            <a:headEnd/>
            <a:tailEnd/>
          </a:ln>
        </p:spPr>
        <p:txBody>
          <a:bodyPr/>
          <a:lstStyle/>
          <a:p>
            <a:endParaRPr lang="en-US">
              <a:latin typeface="Arial"/>
              <a:cs typeface="Arial"/>
            </a:endParaRPr>
          </a:p>
        </p:txBody>
      </p:sp>
      <p:sp>
        <p:nvSpPr>
          <p:cNvPr id="80" name="Line 62"/>
          <p:cNvSpPr>
            <a:spLocks noChangeShapeType="1"/>
          </p:cNvSpPr>
          <p:nvPr/>
        </p:nvSpPr>
        <p:spPr bwMode="auto">
          <a:xfrm>
            <a:off x="8786814" y="1014412"/>
            <a:ext cx="1271587" cy="0"/>
          </a:xfrm>
          <a:prstGeom prst="line">
            <a:avLst/>
          </a:prstGeom>
          <a:noFill/>
          <a:ln w="28575" cap="sq">
            <a:noFill/>
            <a:round/>
            <a:headEnd/>
            <a:tailEnd/>
          </a:ln>
        </p:spPr>
        <p:txBody>
          <a:bodyPr/>
          <a:lstStyle/>
          <a:p>
            <a:endParaRPr lang="en-US">
              <a:latin typeface="Arial"/>
              <a:cs typeface="Arial"/>
            </a:endParaRPr>
          </a:p>
        </p:txBody>
      </p:sp>
      <p:sp>
        <p:nvSpPr>
          <p:cNvPr id="81" name="Line 63"/>
          <p:cNvSpPr>
            <a:spLocks noChangeShapeType="1"/>
          </p:cNvSpPr>
          <p:nvPr/>
        </p:nvSpPr>
        <p:spPr bwMode="auto">
          <a:xfrm>
            <a:off x="10058400" y="1470025"/>
            <a:ext cx="0" cy="455612"/>
          </a:xfrm>
          <a:prstGeom prst="line">
            <a:avLst/>
          </a:prstGeom>
          <a:noFill/>
          <a:ln w="28575" cap="sq">
            <a:noFill/>
            <a:round/>
            <a:headEnd/>
            <a:tailEnd/>
          </a:ln>
        </p:spPr>
        <p:txBody>
          <a:bodyPr/>
          <a:lstStyle/>
          <a:p>
            <a:endParaRPr lang="en-US">
              <a:latin typeface="Arial"/>
              <a:cs typeface="Arial"/>
            </a:endParaRPr>
          </a:p>
        </p:txBody>
      </p:sp>
      <p:sp>
        <p:nvSpPr>
          <p:cNvPr id="82" name="Line 64"/>
          <p:cNvSpPr>
            <a:spLocks noChangeShapeType="1"/>
          </p:cNvSpPr>
          <p:nvPr/>
        </p:nvSpPr>
        <p:spPr bwMode="auto">
          <a:xfrm>
            <a:off x="5570538" y="1925638"/>
            <a:ext cx="0" cy="455613"/>
          </a:xfrm>
          <a:prstGeom prst="line">
            <a:avLst/>
          </a:prstGeom>
          <a:noFill/>
          <a:ln w="28575" cap="sq">
            <a:noFill/>
            <a:round/>
            <a:headEnd/>
            <a:tailEnd/>
          </a:ln>
        </p:spPr>
        <p:txBody>
          <a:bodyPr/>
          <a:lstStyle/>
          <a:p>
            <a:endParaRPr lang="en-US">
              <a:latin typeface="Arial"/>
              <a:cs typeface="Arial"/>
            </a:endParaRPr>
          </a:p>
        </p:txBody>
      </p:sp>
      <p:sp>
        <p:nvSpPr>
          <p:cNvPr id="83" name="Line 65"/>
          <p:cNvSpPr>
            <a:spLocks noChangeShapeType="1"/>
          </p:cNvSpPr>
          <p:nvPr/>
        </p:nvSpPr>
        <p:spPr bwMode="auto">
          <a:xfrm>
            <a:off x="10058400" y="1925638"/>
            <a:ext cx="0" cy="455613"/>
          </a:xfrm>
          <a:prstGeom prst="line">
            <a:avLst/>
          </a:prstGeom>
          <a:noFill/>
          <a:ln w="28575" cap="sq">
            <a:noFill/>
            <a:round/>
            <a:headEnd/>
            <a:tailEnd/>
          </a:ln>
        </p:spPr>
        <p:txBody>
          <a:bodyPr/>
          <a:lstStyle/>
          <a:p>
            <a:endParaRPr lang="en-US">
              <a:latin typeface="Arial"/>
              <a:cs typeface="Arial"/>
            </a:endParaRPr>
          </a:p>
        </p:txBody>
      </p:sp>
      <p:sp>
        <p:nvSpPr>
          <p:cNvPr id="84" name="Line 66"/>
          <p:cNvSpPr>
            <a:spLocks noChangeShapeType="1"/>
          </p:cNvSpPr>
          <p:nvPr/>
        </p:nvSpPr>
        <p:spPr bwMode="auto">
          <a:xfrm>
            <a:off x="5570538" y="2381250"/>
            <a:ext cx="0" cy="455612"/>
          </a:xfrm>
          <a:prstGeom prst="line">
            <a:avLst/>
          </a:prstGeom>
          <a:noFill/>
          <a:ln w="28575" cap="sq">
            <a:noFill/>
            <a:round/>
            <a:headEnd/>
            <a:tailEnd/>
          </a:ln>
        </p:spPr>
        <p:txBody>
          <a:bodyPr/>
          <a:lstStyle/>
          <a:p>
            <a:endParaRPr lang="en-US">
              <a:latin typeface="Arial"/>
              <a:cs typeface="Arial"/>
            </a:endParaRPr>
          </a:p>
        </p:txBody>
      </p:sp>
      <p:sp>
        <p:nvSpPr>
          <p:cNvPr id="85" name="Line 67"/>
          <p:cNvSpPr>
            <a:spLocks noChangeShapeType="1"/>
          </p:cNvSpPr>
          <p:nvPr/>
        </p:nvSpPr>
        <p:spPr bwMode="auto">
          <a:xfrm>
            <a:off x="10058400" y="2381250"/>
            <a:ext cx="0" cy="455612"/>
          </a:xfrm>
          <a:prstGeom prst="line">
            <a:avLst/>
          </a:prstGeom>
          <a:noFill/>
          <a:ln w="28575" cap="sq">
            <a:noFill/>
            <a:round/>
            <a:headEnd/>
            <a:tailEnd/>
          </a:ln>
        </p:spPr>
        <p:txBody>
          <a:bodyPr/>
          <a:lstStyle/>
          <a:p>
            <a:endParaRPr lang="en-US">
              <a:latin typeface="Arial"/>
              <a:cs typeface="Arial"/>
            </a:endParaRPr>
          </a:p>
        </p:txBody>
      </p:sp>
      <p:sp>
        <p:nvSpPr>
          <p:cNvPr id="86" name="Line 68"/>
          <p:cNvSpPr>
            <a:spLocks noChangeShapeType="1"/>
          </p:cNvSpPr>
          <p:nvPr/>
        </p:nvSpPr>
        <p:spPr bwMode="auto">
          <a:xfrm>
            <a:off x="5570538" y="2836862"/>
            <a:ext cx="0" cy="820738"/>
          </a:xfrm>
          <a:prstGeom prst="line">
            <a:avLst/>
          </a:prstGeom>
          <a:noFill/>
          <a:ln w="28575" cap="sq">
            <a:noFill/>
            <a:round/>
            <a:headEnd/>
            <a:tailEnd/>
          </a:ln>
        </p:spPr>
        <p:txBody>
          <a:bodyPr/>
          <a:lstStyle/>
          <a:p>
            <a:endParaRPr lang="en-US">
              <a:latin typeface="Arial"/>
              <a:cs typeface="Arial"/>
            </a:endParaRPr>
          </a:p>
        </p:txBody>
      </p:sp>
      <p:sp>
        <p:nvSpPr>
          <p:cNvPr id="87" name="Line 69"/>
          <p:cNvSpPr>
            <a:spLocks noChangeShapeType="1"/>
          </p:cNvSpPr>
          <p:nvPr/>
        </p:nvSpPr>
        <p:spPr bwMode="auto">
          <a:xfrm>
            <a:off x="10058400" y="2836862"/>
            <a:ext cx="0" cy="820738"/>
          </a:xfrm>
          <a:prstGeom prst="line">
            <a:avLst/>
          </a:prstGeom>
          <a:noFill/>
          <a:ln w="28575" cap="sq">
            <a:noFill/>
            <a:round/>
            <a:headEnd/>
            <a:tailEnd/>
          </a:ln>
        </p:spPr>
        <p:txBody>
          <a:bodyPr/>
          <a:lstStyle/>
          <a:p>
            <a:endParaRPr lang="en-US">
              <a:latin typeface="Arial"/>
              <a:cs typeface="Arial"/>
            </a:endParaRPr>
          </a:p>
        </p:txBody>
      </p:sp>
      <p:sp>
        <p:nvSpPr>
          <p:cNvPr id="88" name="Line 70"/>
          <p:cNvSpPr>
            <a:spLocks noChangeShapeType="1"/>
          </p:cNvSpPr>
          <p:nvPr/>
        </p:nvSpPr>
        <p:spPr bwMode="auto">
          <a:xfrm>
            <a:off x="7105651" y="3657600"/>
            <a:ext cx="1681163" cy="0"/>
          </a:xfrm>
          <a:prstGeom prst="line">
            <a:avLst/>
          </a:prstGeom>
          <a:noFill/>
          <a:ln w="28575" cap="sq">
            <a:noFill/>
            <a:round/>
            <a:headEnd/>
            <a:tailEnd/>
          </a:ln>
        </p:spPr>
        <p:txBody>
          <a:bodyPr/>
          <a:lstStyle/>
          <a:p>
            <a:endParaRPr lang="en-US">
              <a:latin typeface="Arial"/>
              <a:cs typeface="Arial"/>
            </a:endParaRPr>
          </a:p>
        </p:txBody>
      </p:sp>
      <p:sp>
        <p:nvSpPr>
          <p:cNvPr id="89" name="Line 71"/>
          <p:cNvSpPr>
            <a:spLocks noChangeShapeType="1"/>
          </p:cNvSpPr>
          <p:nvPr/>
        </p:nvSpPr>
        <p:spPr bwMode="auto">
          <a:xfrm>
            <a:off x="8786814" y="3657600"/>
            <a:ext cx="1271587" cy="0"/>
          </a:xfrm>
          <a:prstGeom prst="line">
            <a:avLst/>
          </a:prstGeom>
          <a:noFill/>
          <a:ln w="28575" cap="sq">
            <a:noFill/>
            <a:round/>
            <a:headEnd/>
            <a:tailEnd/>
          </a:ln>
        </p:spPr>
        <p:txBody>
          <a:bodyPr/>
          <a:lstStyle/>
          <a:p>
            <a:endParaRPr lang="en-US">
              <a:latin typeface="Arial"/>
              <a:cs typeface="Arial"/>
            </a:endParaRPr>
          </a:p>
        </p:txBody>
      </p:sp>
      <p:grpSp>
        <p:nvGrpSpPr>
          <p:cNvPr id="90" name="Group 89"/>
          <p:cNvGrpSpPr/>
          <p:nvPr/>
        </p:nvGrpSpPr>
        <p:grpSpPr>
          <a:xfrm>
            <a:off x="1800405" y="3481388"/>
            <a:ext cx="1906579" cy="1776412"/>
            <a:chOff x="-160505" y="3252788"/>
            <a:chExt cx="1906579" cy="1776412"/>
          </a:xfrm>
        </p:grpSpPr>
        <p:cxnSp>
          <p:nvCxnSpPr>
            <p:cNvPr id="91" name="Straight Connector 90"/>
            <p:cNvCxnSpPr/>
            <p:nvPr/>
          </p:nvCxnSpPr>
          <p:spPr bwMode="auto">
            <a:xfrm>
              <a:off x="439880" y="3581400"/>
              <a:ext cx="779320" cy="0"/>
            </a:xfrm>
            <a:prstGeom prst="line">
              <a:avLst/>
            </a:prstGeom>
            <a:noFill/>
            <a:ln w="9525" cap="flat" cmpd="sng" algn="ctr">
              <a:solidFill>
                <a:schemeClr val="tx1"/>
              </a:solidFill>
              <a:prstDash val="lgDash"/>
              <a:round/>
              <a:headEnd type="none" w="med" len="med"/>
              <a:tailEnd type="none" w="med" len="med"/>
            </a:ln>
            <a:effectLst/>
          </p:spPr>
        </p:cxnSp>
        <p:sp>
          <p:nvSpPr>
            <p:cNvPr id="92" name="TextBox 91"/>
            <p:cNvSpPr txBox="1"/>
            <p:nvPr/>
          </p:nvSpPr>
          <p:spPr>
            <a:xfrm>
              <a:off x="-160505" y="3352800"/>
              <a:ext cx="441146" cy="369332"/>
            </a:xfrm>
            <a:prstGeom prst="rect">
              <a:avLst/>
            </a:prstGeom>
            <a:noFill/>
          </p:spPr>
          <p:txBody>
            <a:bodyPr wrap="none" rtlCol="0">
              <a:spAutoFit/>
            </a:bodyPr>
            <a:lstStyle/>
            <a:p>
              <a:r>
                <a:rPr lang="en-US" b="1" dirty="0">
                  <a:solidFill>
                    <a:srgbClr val="006600"/>
                  </a:solidFill>
                </a:rPr>
                <a:t>26</a:t>
              </a:r>
            </a:p>
          </p:txBody>
        </p:sp>
        <p:cxnSp>
          <p:nvCxnSpPr>
            <p:cNvPr id="93" name="Straight Connector 92"/>
            <p:cNvCxnSpPr/>
            <p:nvPr/>
          </p:nvCxnSpPr>
          <p:spPr bwMode="auto">
            <a:xfrm>
              <a:off x="1215147" y="3581400"/>
              <a:ext cx="4053" cy="1047690"/>
            </a:xfrm>
            <a:prstGeom prst="line">
              <a:avLst/>
            </a:prstGeom>
            <a:noFill/>
            <a:ln w="9525" cap="flat" cmpd="sng" algn="ctr">
              <a:solidFill>
                <a:schemeClr val="tx1"/>
              </a:solidFill>
              <a:prstDash val="lgDash"/>
              <a:round/>
              <a:headEnd type="none" w="med" len="med"/>
              <a:tailEnd type="none" w="med" len="med"/>
            </a:ln>
            <a:effectLst/>
          </p:spPr>
        </p:cxnSp>
        <p:grpSp>
          <p:nvGrpSpPr>
            <p:cNvPr id="94" name="Group 93"/>
            <p:cNvGrpSpPr/>
            <p:nvPr/>
          </p:nvGrpSpPr>
          <p:grpSpPr>
            <a:xfrm>
              <a:off x="1138947" y="3252788"/>
              <a:ext cx="607127" cy="404812"/>
              <a:chOff x="2662947" y="2543890"/>
              <a:chExt cx="607127" cy="404812"/>
            </a:xfrm>
          </p:grpSpPr>
          <p:sp>
            <p:nvSpPr>
              <p:cNvPr id="96" name="Flowchart: Connector 95"/>
              <p:cNvSpPr/>
              <p:nvPr/>
            </p:nvSpPr>
            <p:spPr bwMode="auto">
              <a:xfrm>
                <a:off x="2662947" y="2796302"/>
                <a:ext cx="152400" cy="152400"/>
              </a:xfrm>
              <a:prstGeom prst="flowChartConnector">
                <a:avLst/>
              </a:prstGeom>
              <a:solidFill>
                <a:srgbClr val="006600"/>
              </a:solidFill>
              <a:ln w="9525" cap="flat" cmpd="sng" algn="ctr">
                <a:solidFill>
                  <a:srgbClr val="00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sp>
            <p:nvSpPr>
              <p:cNvPr id="97" name="TextBox 96"/>
              <p:cNvSpPr txBox="1"/>
              <p:nvPr/>
            </p:nvSpPr>
            <p:spPr>
              <a:xfrm>
                <a:off x="2804882" y="2543890"/>
                <a:ext cx="465192" cy="400110"/>
              </a:xfrm>
              <a:prstGeom prst="rect">
                <a:avLst/>
              </a:prstGeom>
              <a:noFill/>
            </p:spPr>
            <p:txBody>
              <a:bodyPr wrap="none" rtlCol="0">
                <a:spAutoFit/>
              </a:bodyPr>
              <a:lstStyle/>
              <a:p>
                <a:r>
                  <a:rPr lang="en-US" sz="2000" b="1" dirty="0">
                    <a:solidFill>
                      <a:srgbClr val="006600"/>
                    </a:solidFill>
                  </a:rPr>
                  <a:t>C</a:t>
                </a:r>
                <a:r>
                  <a:rPr lang="en-US" sz="2000" b="1" baseline="-25000" dirty="0">
                    <a:solidFill>
                      <a:srgbClr val="006600"/>
                    </a:solidFill>
                  </a:rPr>
                  <a:t>2</a:t>
                </a:r>
              </a:p>
            </p:txBody>
          </p:sp>
        </p:grpSp>
        <p:sp>
          <p:nvSpPr>
            <p:cNvPr id="95" name="TextBox 94"/>
            <p:cNvSpPr txBox="1"/>
            <p:nvPr/>
          </p:nvSpPr>
          <p:spPr>
            <a:xfrm>
              <a:off x="930454" y="4659868"/>
              <a:ext cx="569387" cy="369332"/>
            </a:xfrm>
            <a:prstGeom prst="rect">
              <a:avLst/>
            </a:prstGeom>
            <a:noFill/>
          </p:spPr>
          <p:txBody>
            <a:bodyPr wrap="none" rtlCol="0">
              <a:spAutoFit/>
            </a:bodyPr>
            <a:lstStyle/>
            <a:p>
              <a:r>
                <a:rPr lang="en-US" b="1" dirty="0">
                  <a:solidFill>
                    <a:srgbClr val="006600"/>
                  </a:solidFill>
                </a:rPr>
                <a:t>880</a:t>
              </a:r>
            </a:p>
          </p:txBody>
        </p:sp>
      </p:grpSp>
      <p:sp>
        <p:nvSpPr>
          <p:cNvPr id="3" name="Footer Placeholder 2">
            <a:extLst>
              <a:ext uri="{FF2B5EF4-FFF2-40B4-BE49-F238E27FC236}">
                <a16:creationId xmlns:a16="http://schemas.microsoft.com/office/drawing/2014/main" id="{E4F4C997-2F57-96DB-724A-D80AAE4F95E8}"/>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3053801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wipe(left)">
                                      <p:cBhvr>
                                        <p:cTn id="11" dur="500"/>
                                        <p:tgtEl>
                                          <p:spTgt spid="4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wipe(left)">
                                      <p:cBhvr>
                                        <p:cTn id="16" dur="500"/>
                                        <p:tgtEl>
                                          <p:spTgt spid="5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wipe(left)">
                                      <p:cBhvr>
                                        <p:cTn id="21" dur="500"/>
                                        <p:tgtEl>
                                          <p:spTgt spid="5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8"/>
                                        </p:tgtEl>
                                        <p:attrNameLst>
                                          <p:attrName>style.visibility</p:attrName>
                                        </p:attrNameLst>
                                      </p:cBhvr>
                                      <p:to>
                                        <p:strVal val="visible"/>
                                      </p:to>
                                    </p:set>
                                    <p:animEffect transition="in" filter="wipe(left)">
                                      <p:cBhvr>
                                        <p:cTn id="26" dur="500"/>
                                        <p:tgtEl>
                                          <p:spTgt spid="68"/>
                                        </p:tgtEl>
                                      </p:cBhvr>
                                    </p:animEffect>
                                  </p:childTnLst>
                                </p:cTn>
                              </p:par>
                            </p:childTnLst>
                          </p:cTn>
                        </p:par>
                        <p:par>
                          <p:cTn id="27" fill="hold">
                            <p:stCondLst>
                              <p:cond delay="500"/>
                            </p:stCondLst>
                            <p:childTnLst>
                              <p:par>
                                <p:cTn id="28" presetID="22" presetClass="entr" presetSubtype="8"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left)">
                                      <p:cBhvr>
                                        <p:cTn id="30" dur="500"/>
                                        <p:tgtEl>
                                          <p:spTgt spid="4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0"/>
                                        </p:tgtEl>
                                        <p:attrNameLst>
                                          <p:attrName>style.visibility</p:attrName>
                                        </p:attrNameLst>
                                      </p:cBhvr>
                                      <p:to>
                                        <p:strVal val="visible"/>
                                      </p:to>
                                    </p:set>
                                    <p:animEffect transition="in" filter="wipe(left)">
                                      <p:cBhvr>
                                        <p:cTn id="35" dur="500"/>
                                        <p:tgtEl>
                                          <p:spTgt spid="9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ipe(left)">
                                      <p:cBhvr>
                                        <p:cTn id="4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Trade makes both countries better off</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21</a:t>
            </a:fld>
            <a:endParaRPr lang="en-US" dirty="0"/>
          </a:p>
        </p:txBody>
      </p:sp>
      <p:sp>
        <p:nvSpPr>
          <p:cNvPr id="6" name="Rectangle 59"/>
          <p:cNvSpPr>
            <a:spLocks noChangeArrowheads="1"/>
          </p:cNvSpPr>
          <p:nvPr/>
        </p:nvSpPr>
        <p:spPr bwMode="auto">
          <a:xfrm>
            <a:off x="2139951" y="3686175"/>
            <a:ext cx="7904163" cy="2570162"/>
          </a:xfrm>
          <a:prstGeom prst="rect">
            <a:avLst/>
          </a:prstGeom>
          <a:solidFill>
            <a:srgbClr val="FDF3D2"/>
          </a:solidFill>
          <a:ln w="9525">
            <a:noFill/>
            <a:miter lim="800000"/>
            <a:headEnd/>
            <a:tailEnd/>
          </a:ln>
        </p:spPr>
        <p:txBody>
          <a:bodyPr wrap="none" anchor="ctr"/>
          <a:lstStyle/>
          <a:p>
            <a:endParaRPr lang="en-US">
              <a:latin typeface="Arial"/>
              <a:cs typeface="Arial"/>
            </a:endParaRPr>
          </a:p>
        </p:txBody>
      </p:sp>
      <p:sp>
        <p:nvSpPr>
          <p:cNvPr id="7" name="Rectangle 58"/>
          <p:cNvSpPr>
            <a:spLocks noChangeArrowheads="1"/>
          </p:cNvSpPr>
          <p:nvPr/>
        </p:nvSpPr>
        <p:spPr bwMode="auto">
          <a:xfrm>
            <a:off x="2128838" y="1068387"/>
            <a:ext cx="7904162" cy="2617788"/>
          </a:xfrm>
          <a:prstGeom prst="rect">
            <a:avLst/>
          </a:prstGeom>
          <a:solidFill>
            <a:srgbClr val="E3F0FA"/>
          </a:solidFill>
          <a:ln w="9525">
            <a:noFill/>
            <a:miter lim="800000"/>
            <a:headEnd/>
            <a:tailEnd/>
          </a:ln>
        </p:spPr>
        <p:txBody>
          <a:bodyPr wrap="none" anchor="ctr"/>
          <a:lstStyle/>
          <a:p>
            <a:endParaRPr lang="en-US">
              <a:latin typeface="Arial"/>
              <a:cs typeface="Arial"/>
            </a:endParaRPr>
          </a:p>
        </p:txBody>
      </p:sp>
      <p:grpSp>
        <p:nvGrpSpPr>
          <p:cNvPr id="8" name="Group 52"/>
          <p:cNvGrpSpPr>
            <a:grpSpLocks/>
          </p:cNvGrpSpPr>
          <p:nvPr/>
        </p:nvGrpSpPr>
        <p:grpSpPr bwMode="auto">
          <a:xfrm>
            <a:off x="2124075" y="3132137"/>
            <a:ext cx="7913688" cy="552450"/>
            <a:chOff x="378" y="1986"/>
            <a:chExt cx="4985" cy="348"/>
          </a:xfrm>
          <a:solidFill>
            <a:srgbClr val="E3F0FA"/>
          </a:solidFill>
        </p:grpSpPr>
        <p:sp>
          <p:nvSpPr>
            <p:cNvPr id="9" name="Rectangle 4"/>
            <p:cNvSpPr>
              <a:spLocks noChangeArrowheads="1"/>
            </p:cNvSpPr>
            <p:nvPr/>
          </p:nvSpPr>
          <p:spPr bwMode="auto">
            <a:xfrm>
              <a:off x="4231" y="1986"/>
              <a:ext cx="1132"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b="1" dirty="0">
                  <a:solidFill>
                    <a:srgbClr val="4E519E"/>
                  </a:solidFill>
                  <a:latin typeface="Arial"/>
                  <a:cs typeface="Arial"/>
                </a:rPr>
                <a:t>120</a:t>
              </a:r>
            </a:p>
          </p:txBody>
        </p:sp>
        <p:sp>
          <p:nvSpPr>
            <p:cNvPr id="10" name="Rectangle 5"/>
            <p:cNvSpPr>
              <a:spLocks noChangeArrowheads="1"/>
            </p:cNvSpPr>
            <p:nvPr/>
          </p:nvSpPr>
          <p:spPr bwMode="auto">
            <a:xfrm>
              <a:off x="2910" y="1986"/>
              <a:ext cx="1321"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2,620</a:t>
              </a:r>
            </a:p>
          </p:txBody>
        </p:sp>
        <p:sp>
          <p:nvSpPr>
            <p:cNvPr id="11" name="Rectangle 6"/>
            <p:cNvSpPr>
              <a:spLocks noChangeArrowheads="1"/>
            </p:cNvSpPr>
            <p:nvPr/>
          </p:nvSpPr>
          <p:spPr bwMode="auto">
            <a:xfrm>
              <a:off x="1534" y="1986"/>
              <a:ext cx="1376"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2,500</a:t>
              </a:r>
            </a:p>
          </p:txBody>
        </p:sp>
        <p:sp>
          <p:nvSpPr>
            <p:cNvPr id="12" name="Rectangle 7"/>
            <p:cNvSpPr>
              <a:spLocks noChangeArrowheads="1"/>
            </p:cNvSpPr>
            <p:nvPr/>
          </p:nvSpPr>
          <p:spPr bwMode="auto">
            <a:xfrm>
              <a:off x="378" y="1986"/>
              <a:ext cx="1156"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soybeans</a:t>
              </a:r>
            </a:p>
          </p:txBody>
        </p:sp>
      </p:grpSp>
      <p:grpSp>
        <p:nvGrpSpPr>
          <p:cNvPr id="13" name="Group 53"/>
          <p:cNvGrpSpPr>
            <a:grpSpLocks/>
          </p:cNvGrpSpPr>
          <p:nvPr/>
        </p:nvGrpSpPr>
        <p:grpSpPr bwMode="auto">
          <a:xfrm>
            <a:off x="2124075" y="2571751"/>
            <a:ext cx="7913688" cy="560387"/>
            <a:chOff x="378" y="1633"/>
            <a:chExt cx="4985" cy="353"/>
          </a:xfrm>
          <a:solidFill>
            <a:srgbClr val="E3F0FA"/>
          </a:solidFill>
        </p:grpSpPr>
        <p:sp>
          <p:nvSpPr>
            <p:cNvPr id="14" name="Rectangle 8"/>
            <p:cNvSpPr>
              <a:spLocks noChangeArrowheads="1"/>
            </p:cNvSpPr>
            <p:nvPr/>
          </p:nvSpPr>
          <p:spPr bwMode="auto">
            <a:xfrm>
              <a:off x="4231" y="1633"/>
              <a:ext cx="1132"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b="1" dirty="0">
                  <a:solidFill>
                    <a:srgbClr val="4E519E"/>
                  </a:solidFill>
                  <a:latin typeface="Arial"/>
                  <a:cs typeface="Arial"/>
                </a:rPr>
                <a:t>2</a:t>
              </a:r>
            </a:p>
          </p:txBody>
        </p:sp>
        <p:sp>
          <p:nvSpPr>
            <p:cNvPr id="15" name="Rectangle 9"/>
            <p:cNvSpPr>
              <a:spLocks noChangeArrowheads="1"/>
            </p:cNvSpPr>
            <p:nvPr/>
          </p:nvSpPr>
          <p:spPr bwMode="auto">
            <a:xfrm>
              <a:off x="2910" y="1633"/>
              <a:ext cx="1321"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52</a:t>
              </a:r>
            </a:p>
          </p:txBody>
        </p:sp>
        <p:sp>
          <p:nvSpPr>
            <p:cNvPr id="16" name="Rectangle 10"/>
            <p:cNvSpPr>
              <a:spLocks noChangeArrowheads="1"/>
            </p:cNvSpPr>
            <p:nvPr/>
          </p:nvSpPr>
          <p:spPr bwMode="auto">
            <a:xfrm>
              <a:off x="1534" y="1633"/>
              <a:ext cx="1376"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50</a:t>
              </a:r>
            </a:p>
          </p:txBody>
        </p:sp>
        <p:sp>
          <p:nvSpPr>
            <p:cNvPr id="17" name="Rectangle 11"/>
            <p:cNvSpPr>
              <a:spLocks noChangeArrowheads="1"/>
            </p:cNvSpPr>
            <p:nvPr/>
          </p:nvSpPr>
          <p:spPr bwMode="auto">
            <a:xfrm>
              <a:off x="378" y="1633"/>
              <a:ext cx="1156"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airplanes</a:t>
              </a:r>
            </a:p>
          </p:txBody>
        </p:sp>
      </p:grpSp>
      <p:sp>
        <p:nvSpPr>
          <p:cNvPr id="18" name="Rectangle 12"/>
          <p:cNvSpPr>
            <a:spLocks noChangeArrowheads="1"/>
          </p:cNvSpPr>
          <p:nvPr/>
        </p:nvSpPr>
        <p:spPr bwMode="auto">
          <a:xfrm>
            <a:off x="8240713" y="1681162"/>
            <a:ext cx="1797050" cy="890588"/>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gains from trade</a:t>
            </a:r>
          </a:p>
        </p:txBody>
      </p:sp>
      <p:sp>
        <p:nvSpPr>
          <p:cNvPr id="19" name="Rectangle 13"/>
          <p:cNvSpPr>
            <a:spLocks noChangeArrowheads="1"/>
          </p:cNvSpPr>
          <p:nvPr/>
        </p:nvSpPr>
        <p:spPr bwMode="auto">
          <a:xfrm>
            <a:off x="6143625" y="1681162"/>
            <a:ext cx="2097088" cy="890588"/>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consumption with trade</a:t>
            </a:r>
          </a:p>
        </p:txBody>
      </p:sp>
      <p:sp>
        <p:nvSpPr>
          <p:cNvPr id="20" name="Rectangle 14"/>
          <p:cNvSpPr>
            <a:spLocks noChangeArrowheads="1"/>
          </p:cNvSpPr>
          <p:nvPr/>
        </p:nvSpPr>
        <p:spPr bwMode="auto">
          <a:xfrm>
            <a:off x="3959225" y="1681162"/>
            <a:ext cx="2184400" cy="890588"/>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consumption without trade</a:t>
            </a:r>
          </a:p>
        </p:txBody>
      </p:sp>
      <p:sp>
        <p:nvSpPr>
          <p:cNvPr id="21" name="Rectangle 15"/>
          <p:cNvSpPr>
            <a:spLocks noChangeArrowheads="1"/>
          </p:cNvSpPr>
          <p:nvPr/>
        </p:nvSpPr>
        <p:spPr bwMode="auto">
          <a:xfrm>
            <a:off x="2127250" y="1681162"/>
            <a:ext cx="1835150" cy="890588"/>
          </a:xfrm>
          <a:prstGeom prst="rect">
            <a:avLst/>
          </a:prstGeom>
          <a:solidFill>
            <a:srgbClr val="E3F0FA"/>
          </a:solid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endParaRPr lang="en-US" sz="2500">
              <a:latin typeface="Arial"/>
              <a:cs typeface="Arial"/>
            </a:endParaRPr>
          </a:p>
        </p:txBody>
      </p:sp>
      <p:sp>
        <p:nvSpPr>
          <p:cNvPr id="22" name="Rectangle 16"/>
          <p:cNvSpPr>
            <a:spLocks noChangeArrowheads="1"/>
          </p:cNvSpPr>
          <p:nvPr/>
        </p:nvSpPr>
        <p:spPr bwMode="auto">
          <a:xfrm>
            <a:off x="2124075" y="1066800"/>
            <a:ext cx="7913688" cy="614362"/>
          </a:xfrm>
          <a:prstGeom prst="rect">
            <a:avLst/>
          </a:prstGeom>
          <a:solidFill>
            <a:srgbClr val="E3F0FA"/>
          </a:solid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800" b="1" dirty="0">
                <a:solidFill>
                  <a:srgbClr val="AE1221"/>
                </a:solidFill>
                <a:latin typeface="Arial"/>
                <a:cs typeface="Arial"/>
              </a:rPr>
              <a:t>U.S.</a:t>
            </a:r>
          </a:p>
        </p:txBody>
      </p:sp>
      <p:sp>
        <p:nvSpPr>
          <p:cNvPr id="23" name="Line 17"/>
          <p:cNvSpPr>
            <a:spLocks noChangeShapeType="1"/>
          </p:cNvSpPr>
          <p:nvPr/>
        </p:nvSpPr>
        <p:spPr bwMode="auto">
          <a:xfrm>
            <a:off x="2124075" y="1066800"/>
            <a:ext cx="7913688"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24" name="Line 18"/>
          <p:cNvSpPr>
            <a:spLocks noChangeShapeType="1"/>
          </p:cNvSpPr>
          <p:nvPr/>
        </p:nvSpPr>
        <p:spPr bwMode="auto">
          <a:xfrm>
            <a:off x="2124075" y="1681162"/>
            <a:ext cx="7913688" cy="0"/>
          </a:xfrm>
          <a:prstGeom prst="line">
            <a:avLst/>
          </a:prstGeom>
          <a:noFill/>
          <a:ln w="12700">
            <a:solidFill>
              <a:schemeClr val="tx1"/>
            </a:solidFill>
            <a:round/>
            <a:headEnd/>
            <a:tailEnd/>
          </a:ln>
        </p:spPr>
        <p:txBody>
          <a:bodyPr/>
          <a:lstStyle/>
          <a:p>
            <a:endParaRPr lang="en-US">
              <a:latin typeface="Arial"/>
              <a:cs typeface="Arial"/>
            </a:endParaRPr>
          </a:p>
        </p:txBody>
      </p:sp>
      <p:sp>
        <p:nvSpPr>
          <p:cNvPr id="25" name="Line 19"/>
          <p:cNvSpPr>
            <a:spLocks noChangeShapeType="1"/>
          </p:cNvSpPr>
          <p:nvPr/>
        </p:nvSpPr>
        <p:spPr bwMode="auto">
          <a:xfrm>
            <a:off x="2124075" y="2571750"/>
            <a:ext cx="7913688" cy="0"/>
          </a:xfrm>
          <a:prstGeom prst="line">
            <a:avLst/>
          </a:prstGeom>
          <a:noFill/>
          <a:ln w="12700">
            <a:solidFill>
              <a:schemeClr val="tx1"/>
            </a:solidFill>
            <a:round/>
            <a:headEnd/>
            <a:tailEnd/>
          </a:ln>
        </p:spPr>
        <p:txBody>
          <a:bodyPr/>
          <a:lstStyle/>
          <a:p>
            <a:endParaRPr lang="en-US">
              <a:latin typeface="Arial"/>
              <a:cs typeface="Arial"/>
            </a:endParaRPr>
          </a:p>
        </p:txBody>
      </p:sp>
      <p:sp>
        <p:nvSpPr>
          <p:cNvPr id="26" name="Line 20"/>
          <p:cNvSpPr>
            <a:spLocks noChangeShapeType="1"/>
          </p:cNvSpPr>
          <p:nvPr/>
        </p:nvSpPr>
        <p:spPr bwMode="auto">
          <a:xfrm>
            <a:off x="2124075" y="3132137"/>
            <a:ext cx="7913688" cy="0"/>
          </a:xfrm>
          <a:prstGeom prst="line">
            <a:avLst/>
          </a:prstGeom>
          <a:noFill/>
          <a:ln w="12700">
            <a:solidFill>
              <a:schemeClr val="tx1"/>
            </a:solidFill>
            <a:round/>
            <a:headEnd/>
            <a:tailEnd/>
          </a:ln>
        </p:spPr>
        <p:txBody>
          <a:bodyPr/>
          <a:lstStyle/>
          <a:p>
            <a:endParaRPr lang="en-US">
              <a:latin typeface="Arial"/>
              <a:cs typeface="Arial"/>
            </a:endParaRPr>
          </a:p>
        </p:txBody>
      </p:sp>
      <p:sp>
        <p:nvSpPr>
          <p:cNvPr id="27" name="Line 21"/>
          <p:cNvSpPr>
            <a:spLocks noChangeShapeType="1"/>
          </p:cNvSpPr>
          <p:nvPr/>
        </p:nvSpPr>
        <p:spPr bwMode="auto">
          <a:xfrm>
            <a:off x="2124075" y="3684587"/>
            <a:ext cx="7913688" cy="0"/>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28" name="Line 22"/>
          <p:cNvSpPr>
            <a:spLocks noChangeShapeType="1"/>
          </p:cNvSpPr>
          <p:nvPr/>
        </p:nvSpPr>
        <p:spPr bwMode="auto">
          <a:xfrm>
            <a:off x="2124075" y="1066801"/>
            <a:ext cx="0" cy="2617787"/>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29" name="Line 23"/>
          <p:cNvSpPr>
            <a:spLocks noChangeShapeType="1"/>
          </p:cNvSpPr>
          <p:nvPr/>
        </p:nvSpPr>
        <p:spPr bwMode="auto">
          <a:xfrm>
            <a:off x="10037763" y="1066801"/>
            <a:ext cx="0" cy="2617787"/>
          </a:xfrm>
          <a:prstGeom prst="line">
            <a:avLst/>
          </a:prstGeom>
          <a:noFill/>
          <a:ln w="28575" cap="sq">
            <a:solidFill>
              <a:schemeClr val="tx1"/>
            </a:solidFill>
            <a:round/>
            <a:headEnd/>
            <a:tailEnd/>
          </a:ln>
        </p:spPr>
        <p:txBody>
          <a:bodyPr/>
          <a:lstStyle/>
          <a:p>
            <a:endParaRPr lang="en-US">
              <a:latin typeface="Arial"/>
              <a:cs typeface="Arial"/>
            </a:endParaRPr>
          </a:p>
        </p:txBody>
      </p:sp>
      <p:sp>
        <p:nvSpPr>
          <p:cNvPr id="30" name="Line 24"/>
          <p:cNvSpPr>
            <a:spLocks noChangeShapeType="1"/>
          </p:cNvSpPr>
          <p:nvPr/>
        </p:nvSpPr>
        <p:spPr bwMode="auto">
          <a:xfrm>
            <a:off x="3959225" y="1681163"/>
            <a:ext cx="0" cy="2003425"/>
          </a:xfrm>
          <a:prstGeom prst="line">
            <a:avLst/>
          </a:prstGeom>
          <a:noFill/>
          <a:ln w="12700">
            <a:solidFill>
              <a:schemeClr val="tx1"/>
            </a:solidFill>
            <a:round/>
            <a:headEnd/>
            <a:tailEnd/>
          </a:ln>
        </p:spPr>
        <p:txBody>
          <a:bodyPr/>
          <a:lstStyle/>
          <a:p>
            <a:endParaRPr lang="en-US">
              <a:latin typeface="Arial"/>
              <a:cs typeface="Arial"/>
            </a:endParaRPr>
          </a:p>
        </p:txBody>
      </p:sp>
      <p:sp>
        <p:nvSpPr>
          <p:cNvPr id="31" name="Line 25"/>
          <p:cNvSpPr>
            <a:spLocks noChangeShapeType="1"/>
          </p:cNvSpPr>
          <p:nvPr/>
        </p:nvSpPr>
        <p:spPr bwMode="auto">
          <a:xfrm>
            <a:off x="6143625" y="1681163"/>
            <a:ext cx="0" cy="2003425"/>
          </a:xfrm>
          <a:prstGeom prst="line">
            <a:avLst/>
          </a:prstGeom>
          <a:noFill/>
          <a:ln w="12700">
            <a:solidFill>
              <a:schemeClr val="tx1"/>
            </a:solidFill>
            <a:round/>
            <a:headEnd/>
            <a:tailEnd/>
          </a:ln>
        </p:spPr>
        <p:txBody>
          <a:bodyPr/>
          <a:lstStyle/>
          <a:p>
            <a:endParaRPr lang="en-US">
              <a:latin typeface="Arial"/>
              <a:cs typeface="Arial"/>
            </a:endParaRPr>
          </a:p>
        </p:txBody>
      </p:sp>
      <p:sp>
        <p:nvSpPr>
          <p:cNvPr id="32" name="Line 26"/>
          <p:cNvSpPr>
            <a:spLocks noChangeShapeType="1"/>
          </p:cNvSpPr>
          <p:nvPr/>
        </p:nvSpPr>
        <p:spPr bwMode="auto">
          <a:xfrm>
            <a:off x="8240713" y="1681163"/>
            <a:ext cx="0" cy="2003425"/>
          </a:xfrm>
          <a:prstGeom prst="line">
            <a:avLst/>
          </a:prstGeom>
          <a:noFill/>
          <a:ln w="12700">
            <a:solidFill>
              <a:schemeClr val="tx1"/>
            </a:solidFill>
            <a:round/>
            <a:headEnd/>
            <a:tailEnd/>
          </a:ln>
        </p:spPr>
        <p:txBody>
          <a:bodyPr/>
          <a:lstStyle/>
          <a:p>
            <a:endParaRPr lang="en-US">
              <a:latin typeface="Arial"/>
              <a:cs typeface="Arial"/>
            </a:endParaRPr>
          </a:p>
        </p:txBody>
      </p:sp>
      <p:grpSp>
        <p:nvGrpSpPr>
          <p:cNvPr id="33" name="Group 57"/>
          <p:cNvGrpSpPr>
            <a:grpSpLocks/>
          </p:cNvGrpSpPr>
          <p:nvPr/>
        </p:nvGrpSpPr>
        <p:grpSpPr bwMode="auto">
          <a:xfrm>
            <a:off x="2128839" y="5718175"/>
            <a:ext cx="7913687" cy="552450"/>
            <a:chOff x="381" y="3615"/>
            <a:chExt cx="4985" cy="348"/>
          </a:xfrm>
          <a:solidFill>
            <a:srgbClr val="FDF3D2"/>
          </a:solidFill>
        </p:grpSpPr>
        <p:sp>
          <p:nvSpPr>
            <p:cNvPr id="34" name="Rectangle 28"/>
            <p:cNvSpPr>
              <a:spLocks noChangeArrowheads="1"/>
            </p:cNvSpPr>
            <p:nvPr/>
          </p:nvSpPr>
          <p:spPr bwMode="auto">
            <a:xfrm>
              <a:off x="4234" y="3615"/>
              <a:ext cx="1132"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b="1" dirty="0">
                  <a:solidFill>
                    <a:srgbClr val="4E519E"/>
                  </a:solidFill>
                  <a:latin typeface="Arial"/>
                  <a:cs typeface="Arial"/>
                </a:rPr>
                <a:t>280</a:t>
              </a:r>
            </a:p>
          </p:txBody>
        </p:sp>
        <p:sp>
          <p:nvSpPr>
            <p:cNvPr id="35" name="Rectangle 29"/>
            <p:cNvSpPr>
              <a:spLocks noChangeArrowheads="1"/>
            </p:cNvSpPr>
            <p:nvPr/>
          </p:nvSpPr>
          <p:spPr bwMode="auto">
            <a:xfrm>
              <a:off x="2913" y="3615"/>
              <a:ext cx="1321"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880</a:t>
              </a:r>
            </a:p>
          </p:txBody>
        </p:sp>
        <p:sp>
          <p:nvSpPr>
            <p:cNvPr id="36" name="Rectangle 30"/>
            <p:cNvSpPr>
              <a:spLocks noChangeArrowheads="1"/>
            </p:cNvSpPr>
            <p:nvPr/>
          </p:nvSpPr>
          <p:spPr bwMode="auto">
            <a:xfrm>
              <a:off x="1537" y="3615"/>
              <a:ext cx="1376"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600</a:t>
              </a:r>
            </a:p>
          </p:txBody>
        </p:sp>
        <p:sp>
          <p:nvSpPr>
            <p:cNvPr id="37" name="Rectangle 31"/>
            <p:cNvSpPr>
              <a:spLocks noChangeArrowheads="1"/>
            </p:cNvSpPr>
            <p:nvPr/>
          </p:nvSpPr>
          <p:spPr bwMode="auto">
            <a:xfrm>
              <a:off x="381" y="3615"/>
              <a:ext cx="1156" cy="348"/>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soybeans</a:t>
              </a:r>
            </a:p>
          </p:txBody>
        </p:sp>
      </p:grpSp>
      <p:grpSp>
        <p:nvGrpSpPr>
          <p:cNvPr id="38" name="Group 56"/>
          <p:cNvGrpSpPr>
            <a:grpSpLocks/>
          </p:cNvGrpSpPr>
          <p:nvPr/>
        </p:nvGrpSpPr>
        <p:grpSpPr bwMode="auto">
          <a:xfrm>
            <a:off x="2128839" y="5157787"/>
            <a:ext cx="7913687" cy="560388"/>
            <a:chOff x="381" y="3262"/>
            <a:chExt cx="4985" cy="353"/>
          </a:xfrm>
          <a:solidFill>
            <a:srgbClr val="FDF3D2"/>
          </a:solidFill>
        </p:grpSpPr>
        <p:sp>
          <p:nvSpPr>
            <p:cNvPr id="39" name="Rectangle 32"/>
            <p:cNvSpPr>
              <a:spLocks noChangeArrowheads="1"/>
            </p:cNvSpPr>
            <p:nvPr/>
          </p:nvSpPr>
          <p:spPr bwMode="auto">
            <a:xfrm>
              <a:off x="4234" y="3262"/>
              <a:ext cx="1132"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b="1" dirty="0">
                  <a:solidFill>
                    <a:srgbClr val="4E519E"/>
                  </a:solidFill>
                  <a:latin typeface="Arial"/>
                  <a:cs typeface="Arial"/>
                </a:rPr>
                <a:t>2</a:t>
              </a:r>
            </a:p>
          </p:txBody>
        </p:sp>
        <p:sp>
          <p:nvSpPr>
            <p:cNvPr id="40" name="Rectangle 33"/>
            <p:cNvSpPr>
              <a:spLocks noChangeArrowheads="1"/>
            </p:cNvSpPr>
            <p:nvPr/>
          </p:nvSpPr>
          <p:spPr bwMode="auto">
            <a:xfrm>
              <a:off x="2913" y="3262"/>
              <a:ext cx="1321"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26</a:t>
              </a:r>
            </a:p>
          </p:txBody>
        </p:sp>
        <p:sp>
          <p:nvSpPr>
            <p:cNvPr id="41" name="Rectangle 34"/>
            <p:cNvSpPr>
              <a:spLocks noChangeArrowheads="1"/>
            </p:cNvSpPr>
            <p:nvPr/>
          </p:nvSpPr>
          <p:spPr bwMode="auto">
            <a:xfrm>
              <a:off x="1537" y="3262"/>
              <a:ext cx="1376"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24</a:t>
              </a:r>
            </a:p>
          </p:txBody>
        </p:sp>
        <p:sp>
          <p:nvSpPr>
            <p:cNvPr id="42" name="Rectangle 35"/>
            <p:cNvSpPr>
              <a:spLocks noChangeArrowheads="1"/>
            </p:cNvSpPr>
            <p:nvPr/>
          </p:nvSpPr>
          <p:spPr bwMode="auto">
            <a:xfrm>
              <a:off x="381" y="3262"/>
              <a:ext cx="1156" cy="353"/>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dirty="0">
                  <a:latin typeface="Arial"/>
                  <a:cs typeface="Arial"/>
                </a:rPr>
                <a:t>airplanes</a:t>
              </a:r>
            </a:p>
          </p:txBody>
        </p:sp>
      </p:grpSp>
      <p:sp>
        <p:nvSpPr>
          <p:cNvPr id="43" name="Rectangle 39"/>
          <p:cNvSpPr>
            <a:spLocks noChangeArrowheads="1"/>
          </p:cNvSpPr>
          <p:nvPr/>
        </p:nvSpPr>
        <p:spPr bwMode="auto">
          <a:xfrm>
            <a:off x="2127250" y="4267201"/>
            <a:ext cx="1835150" cy="890587"/>
          </a:xfrm>
          <a:prstGeom prst="rect">
            <a:avLst/>
          </a:prstGeom>
          <a:solidFill>
            <a:srgbClr val="FDF3D2"/>
          </a:solid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endParaRPr lang="en-US" sz="2500">
              <a:latin typeface="Arial"/>
              <a:cs typeface="Arial"/>
            </a:endParaRPr>
          </a:p>
        </p:txBody>
      </p:sp>
      <p:sp>
        <p:nvSpPr>
          <p:cNvPr id="44" name="Line 41"/>
          <p:cNvSpPr>
            <a:spLocks noChangeShapeType="1"/>
          </p:cNvSpPr>
          <p:nvPr/>
        </p:nvSpPr>
        <p:spPr bwMode="auto">
          <a:xfrm>
            <a:off x="2128839" y="3683000"/>
            <a:ext cx="7913687" cy="0"/>
          </a:xfrm>
          <a:prstGeom prst="line">
            <a:avLst/>
          </a:prstGeom>
          <a:noFill/>
          <a:ln w="28575" cap="sq">
            <a:solidFill>
              <a:schemeClr val="tx1"/>
            </a:solidFill>
            <a:round/>
            <a:headEnd/>
            <a:tailEnd/>
          </a:ln>
        </p:spPr>
        <p:txBody>
          <a:bodyPr/>
          <a:lstStyle/>
          <a:p>
            <a:endParaRPr lang="en-US">
              <a:latin typeface="Arial"/>
              <a:cs typeface="Arial"/>
            </a:endParaRPr>
          </a:p>
        </p:txBody>
      </p:sp>
      <p:grpSp>
        <p:nvGrpSpPr>
          <p:cNvPr id="45" name="Group 55"/>
          <p:cNvGrpSpPr>
            <a:grpSpLocks/>
          </p:cNvGrpSpPr>
          <p:nvPr/>
        </p:nvGrpSpPr>
        <p:grpSpPr bwMode="auto">
          <a:xfrm>
            <a:off x="2128837" y="3683001"/>
            <a:ext cx="7918450" cy="2587625"/>
            <a:chOff x="381" y="2333"/>
            <a:chExt cx="4988" cy="1630"/>
          </a:xfrm>
          <a:solidFill>
            <a:srgbClr val="FDF3D2"/>
          </a:solidFill>
        </p:grpSpPr>
        <p:sp>
          <p:nvSpPr>
            <p:cNvPr id="46" name="Line 45"/>
            <p:cNvSpPr>
              <a:spLocks noChangeShapeType="1"/>
            </p:cNvSpPr>
            <p:nvPr/>
          </p:nvSpPr>
          <p:spPr bwMode="auto">
            <a:xfrm>
              <a:off x="381" y="3963"/>
              <a:ext cx="4985" cy="0"/>
            </a:xfrm>
            <a:prstGeom prst="line">
              <a:avLst/>
            </a:prstGeom>
            <a:grpFill/>
            <a:ln w="28575" cap="sq">
              <a:solidFill>
                <a:schemeClr val="tx1"/>
              </a:solidFill>
              <a:round/>
              <a:headEnd/>
              <a:tailEnd/>
            </a:ln>
          </p:spPr>
          <p:txBody>
            <a:bodyPr/>
            <a:lstStyle/>
            <a:p>
              <a:endParaRPr lang="en-US">
                <a:latin typeface="Arial"/>
                <a:cs typeface="Arial"/>
              </a:endParaRPr>
            </a:p>
          </p:txBody>
        </p:sp>
        <p:grpSp>
          <p:nvGrpSpPr>
            <p:cNvPr id="47" name="Group 54"/>
            <p:cNvGrpSpPr>
              <a:grpSpLocks/>
            </p:cNvGrpSpPr>
            <p:nvPr/>
          </p:nvGrpSpPr>
          <p:grpSpPr bwMode="auto">
            <a:xfrm>
              <a:off x="381" y="2333"/>
              <a:ext cx="4988" cy="1630"/>
              <a:chOff x="381" y="2333"/>
              <a:chExt cx="4988" cy="1630"/>
            </a:xfrm>
            <a:grpFill/>
          </p:grpSpPr>
          <p:sp>
            <p:nvSpPr>
              <p:cNvPr id="48" name="Rectangle 36"/>
              <p:cNvSpPr>
                <a:spLocks noChangeArrowheads="1"/>
              </p:cNvSpPr>
              <p:nvPr/>
            </p:nvSpPr>
            <p:spPr bwMode="auto">
              <a:xfrm>
                <a:off x="4234" y="2701"/>
                <a:ext cx="1132" cy="561"/>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a:latin typeface="Arial"/>
                    <a:cs typeface="Arial"/>
                  </a:rPr>
                  <a:t>gains from trade</a:t>
                </a:r>
              </a:p>
            </p:txBody>
          </p:sp>
          <p:sp>
            <p:nvSpPr>
              <p:cNvPr id="49" name="Rectangle 37"/>
              <p:cNvSpPr>
                <a:spLocks noChangeArrowheads="1"/>
              </p:cNvSpPr>
              <p:nvPr/>
            </p:nvSpPr>
            <p:spPr bwMode="auto">
              <a:xfrm>
                <a:off x="2913" y="2701"/>
                <a:ext cx="1321" cy="561"/>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a:latin typeface="Arial"/>
                    <a:cs typeface="Arial"/>
                  </a:rPr>
                  <a:t>consumption with trade</a:t>
                </a:r>
              </a:p>
            </p:txBody>
          </p:sp>
          <p:sp>
            <p:nvSpPr>
              <p:cNvPr id="50" name="Rectangle 38"/>
              <p:cNvSpPr>
                <a:spLocks noChangeArrowheads="1"/>
              </p:cNvSpPr>
              <p:nvPr/>
            </p:nvSpPr>
            <p:spPr bwMode="auto">
              <a:xfrm>
                <a:off x="1537" y="2701"/>
                <a:ext cx="1376" cy="561"/>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500">
                    <a:latin typeface="Arial"/>
                    <a:cs typeface="Arial"/>
                  </a:rPr>
                  <a:t>consumption without trade</a:t>
                </a:r>
              </a:p>
            </p:txBody>
          </p:sp>
          <p:sp>
            <p:nvSpPr>
              <p:cNvPr id="51" name="Rectangle 40"/>
              <p:cNvSpPr>
                <a:spLocks noChangeArrowheads="1"/>
              </p:cNvSpPr>
              <p:nvPr/>
            </p:nvSpPr>
            <p:spPr bwMode="auto">
              <a:xfrm>
                <a:off x="384" y="2333"/>
                <a:ext cx="4985" cy="368"/>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800" b="1" dirty="0">
                    <a:solidFill>
                      <a:srgbClr val="AE1221"/>
                    </a:solidFill>
                    <a:latin typeface="Arial"/>
                    <a:cs typeface="Arial"/>
                  </a:rPr>
                  <a:t>Japan</a:t>
                </a:r>
              </a:p>
            </p:txBody>
          </p:sp>
          <p:sp>
            <p:nvSpPr>
              <p:cNvPr id="52" name="Line 42"/>
              <p:cNvSpPr>
                <a:spLocks noChangeShapeType="1"/>
              </p:cNvSpPr>
              <p:nvPr/>
            </p:nvSpPr>
            <p:spPr bwMode="auto">
              <a:xfrm>
                <a:off x="381" y="2701"/>
                <a:ext cx="4985" cy="0"/>
              </a:xfrm>
              <a:prstGeom prst="line">
                <a:avLst/>
              </a:prstGeom>
              <a:grpFill/>
              <a:ln w="12700">
                <a:solidFill>
                  <a:schemeClr val="tx1"/>
                </a:solidFill>
                <a:round/>
                <a:headEnd/>
                <a:tailEnd/>
              </a:ln>
            </p:spPr>
            <p:txBody>
              <a:bodyPr/>
              <a:lstStyle/>
              <a:p>
                <a:endParaRPr lang="en-US">
                  <a:latin typeface="Arial"/>
                  <a:cs typeface="Arial"/>
                </a:endParaRPr>
              </a:p>
            </p:txBody>
          </p:sp>
          <p:sp>
            <p:nvSpPr>
              <p:cNvPr id="53" name="Line 43"/>
              <p:cNvSpPr>
                <a:spLocks noChangeShapeType="1"/>
              </p:cNvSpPr>
              <p:nvPr/>
            </p:nvSpPr>
            <p:spPr bwMode="auto">
              <a:xfrm>
                <a:off x="381" y="3262"/>
                <a:ext cx="4985" cy="0"/>
              </a:xfrm>
              <a:prstGeom prst="line">
                <a:avLst/>
              </a:prstGeom>
              <a:grpFill/>
              <a:ln w="12700">
                <a:solidFill>
                  <a:schemeClr val="tx1"/>
                </a:solidFill>
                <a:round/>
                <a:headEnd/>
                <a:tailEnd/>
              </a:ln>
            </p:spPr>
            <p:txBody>
              <a:bodyPr/>
              <a:lstStyle/>
              <a:p>
                <a:endParaRPr lang="en-US">
                  <a:latin typeface="Arial"/>
                  <a:cs typeface="Arial"/>
                </a:endParaRPr>
              </a:p>
            </p:txBody>
          </p:sp>
          <p:sp>
            <p:nvSpPr>
              <p:cNvPr id="54" name="Line 44"/>
              <p:cNvSpPr>
                <a:spLocks noChangeShapeType="1"/>
              </p:cNvSpPr>
              <p:nvPr/>
            </p:nvSpPr>
            <p:spPr bwMode="auto">
              <a:xfrm>
                <a:off x="381" y="3615"/>
                <a:ext cx="4985" cy="0"/>
              </a:xfrm>
              <a:prstGeom prst="line">
                <a:avLst/>
              </a:prstGeom>
              <a:grpFill/>
              <a:ln w="12700">
                <a:solidFill>
                  <a:schemeClr val="tx1"/>
                </a:solidFill>
                <a:round/>
                <a:headEnd/>
                <a:tailEnd/>
              </a:ln>
            </p:spPr>
            <p:txBody>
              <a:bodyPr/>
              <a:lstStyle/>
              <a:p>
                <a:endParaRPr lang="en-US">
                  <a:latin typeface="Arial"/>
                  <a:cs typeface="Arial"/>
                </a:endParaRPr>
              </a:p>
            </p:txBody>
          </p:sp>
          <p:sp>
            <p:nvSpPr>
              <p:cNvPr id="55" name="Line 46"/>
              <p:cNvSpPr>
                <a:spLocks noChangeShapeType="1"/>
              </p:cNvSpPr>
              <p:nvPr/>
            </p:nvSpPr>
            <p:spPr bwMode="auto">
              <a:xfrm>
                <a:off x="381" y="2333"/>
                <a:ext cx="0" cy="1630"/>
              </a:xfrm>
              <a:prstGeom prst="line">
                <a:avLst/>
              </a:prstGeom>
              <a:grpFill/>
              <a:ln w="28575" cap="sq">
                <a:solidFill>
                  <a:schemeClr val="tx1"/>
                </a:solidFill>
                <a:round/>
                <a:headEnd/>
                <a:tailEnd/>
              </a:ln>
            </p:spPr>
            <p:txBody>
              <a:bodyPr/>
              <a:lstStyle/>
              <a:p>
                <a:endParaRPr lang="en-US">
                  <a:latin typeface="Arial"/>
                  <a:cs typeface="Arial"/>
                </a:endParaRPr>
              </a:p>
            </p:txBody>
          </p:sp>
          <p:sp>
            <p:nvSpPr>
              <p:cNvPr id="56" name="Line 47"/>
              <p:cNvSpPr>
                <a:spLocks noChangeShapeType="1"/>
              </p:cNvSpPr>
              <p:nvPr/>
            </p:nvSpPr>
            <p:spPr bwMode="auto">
              <a:xfrm>
                <a:off x="5366" y="2333"/>
                <a:ext cx="0" cy="1630"/>
              </a:xfrm>
              <a:prstGeom prst="line">
                <a:avLst/>
              </a:prstGeom>
              <a:grpFill/>
              <a:ln w="28575" cap="sq">
                <a:solidFill>
                  <a:schemeClr val="tx1"/>
                </a:solidFill>
                <a:round/>
                <a:headEnd/>
                <a:tailEnd/>
              </a:ln>
            </p:spPr>
            <p:txBody>
              <a:bodyPr/>
              <a:lstStyle/>
              <a:p>
                <a:endParaRPr lang="en-US">
                  <a:latin typeface="Arial"/>
                  <a:cs typeface="Arial"/>
                </a:endParaRPr>
              </a:p>
            </p:txBody>
          </p:sp>
          <p:sp>
            <p:nvSpPr>
              <p:cNvPr id="57" name="Line 48"/>
              <p:cNvSpPr>
                <a:spLocks noChangeShapeType="1"/>
              </p:cNvSpPr>
              <p:nvPr/>
            </p:nvSpPr>
            <p:spPr bwMode="auto">
              <a:xfrm>
                <a:off x="1537" y="2701"/>
                <a:ext cx="0" cy="1262"/>
              </a:xfrm>
              <a:prstGeom prst="line">
                <a:avLst/>
              </a:prstGeom>
              <a:grpFill/>
              <a:ln w="12700">
                <a:solidFill>
                  <a:schemeClr val="tx1"/>
                </a:solidFill>
                <a:round/>
                <a:headEnd/>
                <a:tailEnd/>
              </a:ln>
            </p:spPr>
            <p:txBody>
              <a:bodyPr/>
              <a:lstStyle/>
              <a:p>
                <a:endParaRPr lang="en-US">
                  <a:latin typeface="Arial"/>
                  <a:cs typeface="Arial"/>
                </a:endParaRPr>
              </a:p>
            </p:txBody>
          </p:sp>
          <p:sp>
            <p:nvSpPr>
              <p:cNvPr id="58" name="Line 49"/>
              <p:cNvSpPr>
                <a:spLocks noChangeShapeType="1"/>
              </p:cNvSpPr>
              <p:nvPr/>
            </p:nvSpPr>
            <p:spPr bwMode="auto">
              <a:xfrm>
                <a:off x="2913" y="2701"/>
                <a:ext cx="0" cy="1262"/>
              </a:xfrm>
              <a:prstGeom prst="line">
                <a:avLst/>
              </a:prstGeom>
              <a:grpFill/>
              <a:ln w="12700">
                <a:solidFill>
                  <a:schemeClr val="tx1"/>
                </a:solidFill>
                <a:round/>
                <a:headEnd/>
                <a:tailEnd/>
              </a:ln>
            </p:spPr>
            <p:txBody>
              <a:bodyPr/>
              <a:lstStyle/>
              <a:p>
                <a:endParaRPr lang="en-US">
                  <a:latin typeface="Arial"/>
                  <a:cs typeface="Arial"/>
                </a:endParaRPr>
              </a:p>
            </p:txBody>
          </p:sp>
          <p:sp>
            <p:nvSpPr>
              <p:cNvPr id="59" name="Line 50"/>
              <p:cNvSpPr>
                <a:spLocks noChangeShapeType="1"/>
              </p:cNvSpPr>
              <p:nvPr/>
            </p:nvSpPr>
            <p:spPr bwMode="auto">
              <a:xfrm>
                <a:off x="4234" y="2701"/>
                <a:ext cx="0" cy="1262"/>
              </a:xfrm>
              <a:prstGeom prst="line">
                <a:avLst/>
              </a:prstGeom>
              <a:grpFill/>
              <a:ln w="12700">
                <a:solidFill>
                  <a:schemeClr val="tx1"/>
                </a:solidFill>
                <a:round/>
                <a:headEnd/>
                <a:tailEnd/>
              </a:ln>
            </p:spPr>
            <p:txBody>
              <a:bodyPr/>
              <a:lstStyle/>
              <a:p>
                <a:endParaRPr lang="en-US">
                  <a:latin typeface="Arial"/>
                  <a:cs typeface="Arial"/>
                </a:endParaRPr>
              </a:p>
            </p:txBody>
          </p:sp>
        </p:grpSp>
      </p:grpSp>
      <p:sp>
        <p:nvSpPr>
          <p:cNvPr id="3" name="Footer Placeholder 2">
            <a:extLst>
              <a:ext uri="{FF2B5EF4-FFF2-40B4-BE49-F238E27FC236}">
                <a16:creationId xmlns:a16="http://schemas.microsoft.com/office/drawing/2014/main" id="{3EE41EFE-0562-C9A0-2A7E-9B545C774856}"/>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8666191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fade">
                                      <p:cBhvr>
                                        <p:cTn id="17" dur="500"/>
                                        <p:tgtEl>
                                          <p:spTgt spid="4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left)">
                                      <p:cBhvr>
                                        <p:cTn id="25" dur="500"/>
                                        <p:tgtEl>
                                          <p:spTgt spid="3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left)">
                                      <p:cBhvr>
                                        <p:cTn id="30" dur="500"/>
                                        <p:tgtEl>
                                          <p:spTgt spid="33"/>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wipe(left)">
                                      <p:cBhvr>
                                        <p:cTn id="3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Where Do These Gains Come From?</a:t>
            </a:r>
          </a:p>
        </p:txBody>
      </p:sp>
      <p:sp>
        <p:nvSpPr>
          <p:cNvPr id="7" name="Content Placeholder 6"/>
          <p:cNvSpPr>
            <a:spLocks noGrp="1"/>
          </p:cNvSpPr>
          <p:nvPr>
            <p:ph idx="1"/>
          </p:nvPr>
        </p:nvSpPr>
        <p:spPr/>
        <p:txBody>
          <a:bodyPr/>
          <a:lstStyle/>
          <a:p>
            <a:r>
              <a:rPr lang="en-US" dirty="0"/>
              <a:t>Absolute advantage:  </a:t>
            </a:r>
          </a:p>
          <a:p>
            <a:pPr lvl="1"/>
            <a:r>
              <a:rPr lang="en-US" dirty="0"/>
              <a:t>The ability to produce a good using fewer inputs than another producer  </a:t>
            </a:r>
          </a:p>
          <a:p>
            <a:r>
              <a:rPr lang="en-US" dirty="0"/>
              <a:t>In our example: </a:t>
            </a:r>
          </a:p>
          <a:p>
            <a:pPr lvl="1"/>
            <a:r>
              <a:rPr lang="en-US" dirty="0">
                <a:solidFill>
                  <a:srgbClr val="4E519E"/>
                </a:solidFill>
              </a:rPr>
              <a:t>Absolute advantage in soybeans: </a:t>
            </a:r>
            <a:r>
              <a:rPr lang="en-US" u="sng" dirty="0">
                <a:solidFill>
                  <a:srgbClr val="C00000"/>
                </a:solidFill>
              </a:rPr>
              <a:t>the U.S.</a:t>
            </a:r>
          </a:p>
          <a:p>
            <a:pPr lvl="2"/>
            <a:r>
              <a:rPr lang="en-US" dirty="0">
                <a:solidFill>
                  <a:srgbClr val="4E519E"/>
                </a:solidFill>
              </a:rPr>
              <a:t>Producing 1 ton of soybeans  uses 10 labor hours in the U.S. vs. 25 in Japan</a:t>
            </a:r>
          </a:p>
          <a:p>
            <a:pPr lvl="1" eaLnBrk="1" hangingPunct="1"/>
            <a:r>
              <a:rPr lang="en-US" dirty="0">
                <a:solidFill>
                  <a:srgbClr val="4E519E"/>
                </a:solidFill>
              </a:rPr>
              <a:t>Absolute advantage in airplanes: </a:t>
            </a:r>
            <a:r>
              <a:rPr lang="en-US" u="sng" dirty="0">
                <a:solidFill>
                  <a:srgbClr val="C00000"/>
                </a:solidFill>
              </a:rPr>
              <a:t>the U.S.</a:t>
            </a:r>
          </a:p>
          <a:p>
            <a:pPr lvl="2" eaLnBrk="1" hangingPunct="1"/>
            <a:r>
              <a:rPr lang="en-US" dirty="0">
                <a:solidFill>
                  <a:srgbClr val="4E519E"/>
                </a:solidFill>
              </a:rPr>
              <a:t>Producing one airplane requires 625 labor hours in Japan, but only 500 in the U.S.</a:t>
            </a:r>
          </a:p>
          <a:p>
            <a:endParaRPr lang="en-US"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22</a:t>
            </a:fld>
            <a:endParaRPr lang="en-US"/>
          </a:p>
        </p:txBody>
      </p:sp>
      <p:sp>
        <p:nvSpPr>
          <p:cNvPr id="3" name="Footer Placeholder 2">
            <a:extLst>
              <a:ext uri="{FF2B5EF4-FFF2-40B4-BE49-F238E27FC236}">
                <a16:creationId xmlns:a16="http://schemas.microsoft.com/office/drawing/2014/main" id="{31E0B71D-BC9D-7B86-4959-2EB0E5E4E7E7}"/>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41061965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t>Where Do These Gains Come From?</a:t>
            </a:r>
          </a:p>
        </p:txBody>
      </p:sp>
      <p:sp>
        <p:nvSpPr>
          <p:cNvPr id="7" name="Content Placeholder 6"/>
          <p:cNvSpPr>
            <a:spLocks noGrp="1"/>
          </p:cNvSpPr>
          <p:nvPr>
            <p:ph idx="1"/>
          </p:nvPr>
        </p:nvSpPr>
        <p:spPr/>
        <p:txBody>
          <a:bodyPr/>
          <a:lstStyle/>
          <a:p>
            <a:pPr marL="0" indent="0" eaLnBrk="1" hangingPunct="1">
              <a:buNone/>
            </a:pPr>
            <a:r>
              <a:rPr lang="en-US" dirty="0"/>
              <a:t>The U.S. has an absolute advantage in </a:t>
            </a:r>
            <a:r>
              <a:rPr lang="en-US" u="sng" dirty="0"/>
              <a:t>both</a:t>
            </a:r>
            <a:r>
              <a:rPr lang="en-US" dirty="0"/>
              <a:t> goods! </a:t>
            </a:r>
          </a:p>
          <a:p>
            <a:pPr lvl="1" eaLnBrk="1" hangingPunct="1"/>
            <a:r>
              <a:rPr lang="en-US" dirty="0"/>
              <a:t>So why does Japan specialize in airplanes?  </a:t>
            </a:r>
          </a:p>
          <a:p>
            <a:pPr lvl="1" eaLnBrk="1" hangingPunct="1"/>
            <a:r>
              <a:rPr lang="en-US" dirty="0"/>
              <a:t>Why do both countries gain from trade?</a:t>
            </a:r>
          </a:p>
          <a:p>
            <a:pPr eaLnBrk="1" hangingPunct="1"/>
            <a:r>
              <a:rPr lang="en-US" dirty="0"/>
              <a:t>Two countries can gain from trade </a:t>
            </a:r>
          </a:p>
          <a:p>
            <a:pPr lvl="1" eaLnBrk="1" hangingPunct="1"/>
            <a:r>
              <a:rPr lang="en-US" dirty="0"/>
              <a:t>When each specializes in the good it produces at lowest cost</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23</a:t>
            </a:fld>
            <a:endParaRPr lang="en-US"/>
          </a:p>
        </p:txBody>
      </p:sp>
      <p:sp>
        <p:nvSpPr>
          <p:cNvPr id="3" name="Footer Placeholder 2">
            <a:extLst>
              <a:ext uri="{FF2B5EF4-FFF2-40B4-BE49-F238E27FC236}">
                <a16:creationId xmlns:a16="http://schemas.microsoft.com/office/drawing/2014/main" id="{F70A93B0-293B-A54B-F847-1029765CAB60}"/>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84707576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Two Measures of the Cost of a Good</a:t>
            </a:r>
            <a:endParaRPr lang="en-US" sz="3500" dirty="0"/>
          </a:p>
        </p:txBody>
      </p:sp>
      <p:sp>
        <p:nvSpPr>
          <p:cNvPr id="7" name="Content Placeholder 6"/>
          <p:cNvSpPr>
            <a:spLocks noGrp="1"/>
          </p:cNvSpPr>
          <p:nvPr>
            <p:ph idx="1"/>
          </p:nvPr>
        </p:nvSpPr>
        <p:spPr/>
        <p:txBody>
          <a:bodyPr/>
          <a:lstStyle/>
          <a:p>
            <a:pPr eaLnBrk="1" hangingPunct="1"/>
            <a:r>
              <a:rPr lang="en-US" dirty="0"/>
              <a:t>Absolute advantage </a:t>
            </a:r>
          </a:p>
          <a:p>
            <a:pPr lvl="1" eaLnBrk="1" hangingPunct="1"/>
            <a:r>
              <a:rPr lang="en-US" dirty="0"/>
              <a:t>Measures the cost of a good in terms of the inputs required to produce it </a:t>
            </a:r>
          </a:p>
          <a:p>
            <a:pPr eaLnBrk="1" hangingPunct="1"/>
            <a:r>
              <a:rPr lang="en-US" dirty="0"/>
              <a:t>Another measure of cost: opportunity cost </a:t>
            </a:r>
          </a:p>
          <a:p>
            <a:pPr lvl="1" eaLnBrk="1" hangingPunct="1"/>
            <a:r>
              <a:rPr lang="en-US" dirty="0">
                <a:solidFill>
                  <a:srgbClr val="4E519E"/>
                </a:solidFill>
              </a:rPr>
              <a:t>The opportunity cost of one airplane = amount of soybeans that could be produced using the labor needed to produce one airplane</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24</a:t>
            </a:fld>
            <a:endParaRPr lang="en-US"/>
          </a:p>
        </p:txBody>
      </p:sp>
      <p:sp>
        <p:nvSpPr>
          <p:cNvPr id="3" name="Footer Placeholder 2">
            <a:extLst>
              <a:ext uri="{FF2B5EF4-FFF2-40B4-BE49-F238E27FC236}">
                <a16:creationId xmlns:a16="http://schemas.microsoft.com/office/drawing/2014/main" id="{6289B7C0-9172-14DD-2671-30D5697B18DD}"/>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56079025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wrap="square" anchor="ctr"/>
          <a:lstStyle/>
          <a:p>
            <a:r>
              <a:rPr lang="en-US" altLang="en-US" dirty="0"/>
              <a:t>Comparative Advantage</a:t>
            </a:r>
          </a:p>
        </p:txBody>
      </p:sp>
      <p:sp>
        <p:nvSpPr>
          <p:cNvPr id="20483" name="Content Placeholder 2"/>
          <p:cNvSpPr>
            <a:spLocks noGrp="1"/>
          </p:cNvSpPr>
          <p:nvPr>
            <p:ph idx="1"/>
          </p:nvPr>
        </p:nvSpPr>
        <p:spPr/>
        <p:txBody>
          <a:bodyPr/>
          <a:lstStyle/>
          <a:p>
            <a:r>
              <a:rPr lang="en-US" altLang="en-US" dirty="0"/>
              <a:t>Comparative advantage</a:t>
            </a:r>
          </a:p>
          <a:p>
            <a:pPr lvl="1"/>
            <a:r>
              <a:rPr lang="en-US" altLang="en-US" dirty="0"/>
              <a:t>The ability to produce a good at a lower opportunity cost than another producer</a:t>
            </a:r>
          </a:p>
          <a:p>
            <a:r>
              <a:rPr lang="en-US" altLang="en-US" dirty="0"/>
              <a:t>Principle of comparative advantage</a:t>
            </a:r>
          </a:p>
          <a:p>
            <a:pPr lvl="1"/>
            <a:r>
              <a:rPr lang="en-US" altLang="en-US" dirty="0"/>
              <a:t>Each good should be produced by the individual that has the smaller opportunity cost of producing that good</a:t>
            </a:r>
          </a:p>
          <a:p>
            <a:pPr marL="57150" indent="0">
              <a:buNone/>
            </a:pPr>
            <a:r>
              <a:rPr lang="en-US" altLang="en-US" dirty="0"/>
              <a:t>Specialize according to comparative advantage</a:t>
            </a:r>
          </a:p>
          <a:p>
            <a:endParaRPr lang="en-US" altLang="en-US" dirty="0"/>
          </a:p>
        </p:txBody>
      </p:sp>
      <p:sp>
        <p:nvSpPr>
          <p:cNvPr id="20485"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17D97927-17CF-4A9C-8953-6F97F847570F}" type="slidenum">
              <a:rPr lang="en-US" altLang="en-US" sz="1200">
                <a:solidFill>
                  <a:srgbClr val="002060"/>
                </a:solidFill>
              </a:rPr>
              <a:pPr algn="ctr" eaLnBrk="1" hangingPunct="1"/>
              <a:t>25</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F82ACBB1-CA96-2D20-D6CE-67D990FDDDA4}"/>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907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wrap="square" anchor="ctr"/>
          <a:lstStyle/>
          <a:p>
            <a:r>
              <a:rPr lang="en-US" altLang="en-US" dirty="0"/>
              <a:t>EXAMPLE 2: </a:t>
            </a:r>
            <a:r>
              <a:rPr lang="en-US" altLang="en-US" dirty="0">
                <a:solidFill>
                  <a:schemeClr val="tx1"/>
                </a:solidFill>
              </a:rPr>
              <a:t>Comparative advantage</a:t>
            </a:r>
          </a:p>
        </p:txBody>
      </p:sp>
      <p:sp>
        <p:nvSpPr>
          <p:cNvPr id="18435" name="Content Placeholder 2"/>
          <p:cNvSpPr>
            <a:spLocks noGrp="1"/>
          </p:cNvSpPr>
          <p:nvPr>
            <p:ph idx="1"/>
          </p:nvPr>
        </p:nvSpPr>
        <p:spPr>
          <a:xfrm>
            <a:off x="1752601" y="914401"/>
            <a:ext cx="8839199" cy="5534025"/>
          </a:xfrm>
        </p:spPr>
        <p:txBody>
          <a:bodyPr>
            <a:noAutofit/>
          </a:bodyPr>
          <a:lstStyle/>
          <a:p>
            <a:r>
              <a:rPr lang="en-US" altLang="en-US" sz="2800" u="sng" dirty="0">
                <a:solidFill>
                  <a:srgbClr val="4E519E"/>
                </a:solidFill>
              </a:rPr>
              <a:t>The U.S.:</a:t>
            </a:r>
            <a:r>
              <a:rPr lang="en-US" altLang="en-US" sz="2800" dirty="0">
                <a:solidFill>
                  <a:srgbClr val="4E519E"/>
                </a:solidFill>
              </a:rPr>
              <a:t> produce 1 airplane using 500 labor hours; produce 1 ton of soybeans using 10 labor hours</a:t>
            </a:r>
          </a:p>
          <a:p>
            <a:r>
              <a:rPr lang="en-US" altLang="en-US" sz="2800" u="sng" dirty="0">
                <a:solidFill>
                  <a:srgbClr val="4E519E"/>
                </a:solidFill>
              </a:rPr>
              <a:t>Japan:</a:t>
            </a:r>
            <a:r>
              <a:rPr lang="en-US" altLang="en-US" sz="2800" dirty="0">
                <a:solidFill>
                  <a:srgbClr val="4E519E"/>
                </a:solidFill>
              </a:rPr>
              <a:t> produce 1 airplane using 625 labor hours; produce 1 ton of soybeans using 25 labor hours</a:t>
            </a:r>
          </a:p>
          <a:p>
            <a:pPr marL="514350" indent="-514350">
              <a:buClr>
                <a:srgbClr val="C00000"/>
              </a:buClr>
              <a:buFont typeface="+mj-lt"/>
              <a:buAutoNum type="alphaUcPeriod"/>
            </a:pPr>
            <a:r>
              <a:rPr lang="en-US" altLang="en-US" sz="2800" dirty="0">
                <a:solidFill>
                  <a:schemeClr val="tx1"/>
                </a:solidFill>
              </a:rPr>
              <a:t>For each country, calculate the opportunity cost of producing each good.</a:t>
            </a:r>
          </a:p>
          <a:p>
            <a:pPr marL="514350" indent="-514350">
              <a:buClr>
                <a:srgbClr val="C00000"/>
              </a:buClr>
              <a:buFont typeface="+mj-lt"/>
              <a:buAutoNum type="alphaUcPeriod"/>
            </a:pPr>
            <a:r>
              <a:rPr lang="en-US" altLang="en-US" sz="2800" dirty="0">
                <a:solidFill>
                  <a:schemeClr val="tx1"/>
                </a:solidFill>
              </a:rPr>
              <a:t>Which country has comparative advantage in the production of soybeans?</a:t>
            </a:r>
          </a:p>
          <a:p>
            <a:pPr marL="514350" indent="-514350">
              <a:buClr>
                <a:srgbClr val="C00000"/>
              </a:buClr>
              <a:buFont typeface="+mj-lt"/>
              <a:buAutoNum type="alphaUcPeriod"/>
            </a:pPr>
            <a:r>
              <a:rPr lang="en-US" altLang="en-US" sz="2800" dirty="0">
                <a:solidFill>
                  <a:schemeClr val="tx1"/>
                </a:solidFill>
              </a:rPr>
              <a:t>Which country has comparative advantage in the production of airplanes?</a:t>
            </a:r>
          </a:p>
        </p:txBody>
      </p:sp>
      <p:sp>
        <p:nvSpPr>
          <p:cNvPr id="18437"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F6D856F3-3F4A-4DFF-8C27-3ECE1B03F264}" type="slidenum">
              <a:rPr lang="en-US" altLang="en-US" sz="1200">
                <a:solidFill>
                  <a:srgbClr val="002060"/>
                </a:solidFill>
              </a:rPr>
              <a:pPr algn="ctr" eaLnBrk="1" hangingPunct="1"/>
              <a:t>26</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BD814CAD-6F32-3DC7-C300-60A1B891B083}"/>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78907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wrap="square" anchor="ctr"/>
          <a:lstStyle/>
          <a:p>
            <a:r>
              <a:rPr lang="en-US" altLang="en-US" dirty="0"/>
              <a:t>EXAMPLE 2</a:t>
            </a:r>
            <a:r>
              <a:rPr lang="en-US" altLang="en-US" b="1" dirty="0"/>
              <a:t>A</a:t>
            </a:r>
            <a:r>
              <a:rPr lang="en-US" altLang="en-US" dirty="0"/>
              <a:t>: </a:t>
            </a:r>
            <a:r>
              <a:rPr lang="en-US" altLang="en-US" dirty="0">
                <a:solidFill>
                  <a:schemeClr val="tx1"/>
                </a:solidFill>
              </a:rPr>
              <a:t>Calculating opportunity costs</a:t>
            </a:r>
          </a:p>
        </p:txBody>
      </p:sp>
      <p:sp>
        <p:nvSpPr>
          <p:cNvPr id="18435" name="Content Placeholder 2"/>
          <p:cNvSpPr>
            <a:spLocks noGrp="1"/>
          </p:cNvSpPr>
          <p:nvPr>
            <p:ph idx="1"/>
          </p:nvPr>
        </p:nvSpPr>
        <p:spPr>
          <a:xfrm>
            <a:off x="1871242" y="914401"/>
            <a:ext cx="8796759" cy="5534025"/>
          </a:xfrm>
        </p:spPr>
        <p:txBody>
          <a:bodyPr>
            <a:noAutofit/>
          </a:bodyPr>
          <a:lstStyle/>
          <a:p>
            <a:r>
              <a:rPr lang="en-US" altLang="en-US" sz="2800" u="sng" dirty="0">
                <a:solidFill>
                  <a:schemeClr val="tx1"/>
                </a:solidFill>
              </a:rPr>
              <a:t>The U.S. :</a:t>
            </a:r>
            <a:endParaRPr lang="en-US" altLang="en-US" sz="2800" dirty="0">
              <a:solidFill>
                <a:schemeClr val="tx1"/>
              </a:solidFill>
            </a:endParaRPr>
          </a:p>
          <a:p>
            <a:pPr lvl="1"/>
            <a:r>
              <a:rPr lang="en-US" altLang="en-US" dirty="0">
                <a:solidFill>
                  <a:schemeClr val="tx1"/>
                </a:solidFill>
              </a:rPr>
              <a:t>Produce 1 airplane using 500 labor hours, but using the 500 labor hours to produce soybeans would have produced 500/10 = 50 tons of soybeans (TS)</a:t>
            </a:r>
          </a:p>
          <a:p>
            <a:pPr lvl="1"/>
            <a:r>
              <a:rPr lang="en-US" altLang="en-US" dirty="0">
                <a:solidFill>
                  <a:srgbClr val="4E519E"/>
                </a:solidFill>
              </a:rPr>
              <a:t>Opportunity cost of 1 airplane = 50 TS</a:t>
            </a:r>
          </a:p>
          <a:p>
            <a:pPr lvl="1"/>
            <a:r>
              <a:rPr lang="en-US" altLang="en-US" dirty="0">
                <a:solidFill>
                  <a:srgbClr val="4E519E"/>
                </a:solidFill>
              </a:rPr>
              <a:t>Opportunity cost of 1 TS = 0.02 airplanes</a:t>
            </a:r>
          </a:p>
          <a:p>
            <a:r>
              <a:rPr lang="en-US" altLang="en-US" sz="2800" u="sng" dirty="0">
                <a:solidFill>
                  <a:schemeClr val="tx1"/>
                </a:solidFill>
              </a:rPr>
              <a:t>Japan: </a:t>
            </a:r>
            <a:endParaRPr lang="en-US" altLang="en-US" sz="2800" dirty="0">
              <a:solidFill>
                <a:schemeClr val="tx1"/>
              </a:solidFill>
            </a:endParaRPr>
          </a:p>
          <a:p>
            <a:pPr lvl="1"/>
            <a:r>
              <a:rPr lang="en-US" altLang="en-US" dirty="0">
                <a:solidFill>
                  <a:srgbClr val="4E519E"/>
                </a:solidFill>
              </a:rPr>
              <a:t>Opportunity cost of 1 airplane = 25 TS</a:t>
            </a:r>
          </a:p>
          <a:p>
            <a:pPr lvl="1"/>
            <a:r>
              <a:rPr lang="en-US" altLang="en-US" dirty="0">
                <a:solidFill>
                  <a:srgbClr val="4E519E"/>
                </a:solidFill>
              </a:rPr>
              <a:t>Opportunity cost of 1 TS = 0.04 airplanes</a:t>
            </a:r>
          </a:p>
        </p:txBody>
      </p:sp>
      <p:sp>
        <p:nvSpPr>
          <p:cNvPr id="18437"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F6D856F3-3F4A-4DFF-8C27-3ECE1B03F264}" type="slidenum">
              <a:rPr lang="en-US" altLang="en-US" sz="1200">
                <a:solidFill>
                  <a:srgbClr val="002060"/>
                </a:solidFill>
              </a:rPr>
              <a:pPr algn="ctr" eaLnBrk="1" hangingPunct="1"/>
              <a:t>27</a:t>
            </a:fld>
            <a:endParaRPr lang="en-US" altLang="en-US" sz="1200">
              <a:solidFill>
                <a:srgbClr val="002060"/>
              </a:solidFill>
            </a:endParaRPr>
          </a:p>
        </p:txBody>
      </p:sp>
      <p:sp>
        <p:nvSpPr>
          <p:cNvPr id="2" name="Footer Placeholder 1">
            <a:extLst>
              <a:ext uri="{FF2B5EF4-FFF2-40B4-BE49-F238E27FC236}">
                <a16:creationId xmlns:a16="http://schemas.microsoft.com/office/drawing/2014/main" id="{F6574DA2-F751-7D7A-B827-3D233A3F63B8}"/>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2064239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wrap="square" anchor="ctr"/>
          <a:lstStyle/>
          <a:p>
            <a:r>
              <a:rPr lang="en-US" altLang="en-US" dirty="0"/>
              <a:t>EXAMPLE 2</a:t>
            </a:r>
            <a:r>
              <a:rPr lang="en-US" altLang="en-US" b="1" dirty="0"/>
              <a:t>B, C</a:t>
            </a:r>
            <a:r>
              <a:rPr lang="en-US" altLang="en-US" dirty="0"/>
              <a:t>: </a:t>
            </a:r>
            <a:r>
              <a:rPr lang="en-US" altLang="en-US" dirty="0">
                <a:solidFill>
                  <a:schemeClr val="tx1"/>
                </a:solidFill>
              </a:rPr>
              <a:t>Comparative advantage</a:t>
            </a:r>
          </a:p>
        </p:txBody>
      </p:sp>
      <p:sp>
        <p:nvSpPr>
          <p:cNvPr id="18437" name="Slide Number Placeholder 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Lst>
        </p:spPr>
        <p:txBody>
          <a:bodyPr/>
          <a:lstStyle>
            <a:lvl1pPr algn="l" eaLnBrk="0" hangingPunct="0">
              <a:defRPr sz="3400">
                <a:solidFill>
                  <a:srgbClr val="005EA4"/>
                </a:solidFill>
                <a:latin typeface="Arial" charset="0"/>
              </a:defRPr>
            </a:lvl1pPr>
            <a:lvl2pPr marL="742950" indent="-285750" algn="l" eaLnBrk="0" hangingPunct="0">
              <a:buFont typeface="Arial" charset="0"/>
              <a:buChar char="–"/>
              <a:defRPr sz="3200">
                <a:solidFill>
                  <a:schemeClr val="tx1"/>
                </a:solidFill>
                <a:latin typeface="Arial" charset="0"/>
              </a:defRPr>
            </a:lvl2pPr>
            <a:lvl3pPr marL="1143000" indent="-228600" algn="l" eaLnBrk="0" hangingPunct="0">
              <a:buSzPct val="90000"/>
              <a:defRPr sz="2800">
                <a:solidFill>
                  <a:schemeClr val="tx1"/>
                </a:solidFill>
                <a:latin typeface="Arial" charset="0"/>
              </a:defRPr>
            </a:lvl3pPr>
            <a:lvl4pPr marL="1600200" indent="-228600" algn="l" eaLnBrk="0" hangingPunct="0">
              <a:buChar char="–"/>
              <a:defRPr sz="2400">
                <a:solidFill>
                  <a:schemeClr val="tx1"/>
                </a:solidFill>
                <a:latin typeface="Arial" charset="0"/>
              </a:defRPr>
            </a:lvl4pPr>
            <a:lvl5pPr marL="2057400" indent="-228600" algn="l"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fld id="{F6D856F3-3F4A-4DFF-8C27-3ECE1B03F264}" type="slidenum">
              <a:rPr lang="en-US" altLang="en-US" sz="1200">
                <a:solidFill>
                  <a:srgbClr val="002060"/>
                </a:solidFill>
              </a:rPr>
              <a:pPr algn="ctr" eaLnBrk="1" hangingPunct="1"/>
              <a:t>28</a:t>
            </a:fld>
            <a:endParaRPr lang="en-US" altLang="en-US" sz="1200">
              <a:solidFill>
                <a:srgbClr val="002060"/>
              </a:solidFill>
            </a:endParaRPr>
          </a:p>
        </p:txBody>
      </p:sp>
      <p:sp>
        <p:nvSpPr>
          <p:cNvPr id="18435" name="Content Placeholder 2"/>
          <p:cNvSpPr>
            <a:spLocks noGrp="1"/>
          </p:cNvSpPr>
          <p:nvPr>
            <p:ph idx="12"/>
          </p:nvPr>
        </p:nvSpPr>
        <p:spPr>
          <a:xfrm>
            <a:off x="1905001" y="3429000"/>
            <a:ext cx="8518947" cy="3033712"/>
          </a:xfrm>
        </p:spPr>
        <p:txBody>
          <a:bodyPr>
            <a:noAutofit/>
          </a:bodyPr>
          <a:lstStyle/>
          <a:p>
            <a:r>
              <a:rPr lang="en-US" altLang="en-US" sz="2800" dirty="0"/>
              <a:t>Comparative advantage in airplanes: Japan</a:t>
            </a:r>
          </a:p>
          <a:p>
            <a:pPr lvl="1"/>
            <a:r>
              <a:rPr lang="en-US" altLang="en-US" sz="2800" dirty="0">
                <a:solidFill>
                  <a:srgbClr val="4E519E"/>
                </a:solidFill>
              </a:rPr>
              <a:t>Because Japan only has to give up 25 tons of soybeans (less than the 50 for U.S.)</a:t>
            </a:r>
          </a:p>
          <a:p>
            <a:r>
              <a:rPr lang="en-US" altLang="en-US" sz="2800" dirty="0"/>
              <a:t>Comparative advantage in soybeans: the U.S.</a:t>
            </a:r>
          </a:p>
          <a:p>
            <a:pPr lvl="1"/>
            <a:r>
              <a:rPr lang="en-US" altLang="en-US" sz="2800" dirty="0"/>
              <a:t> </a:t>
            </a:r>
            <a:r>
              <a:rPr lang="en-US" altLang="en-US" sz="2800" dirty="0">
                <a:solidFill>
                  <a:srgbClr val="4E519E"/>
                </a:solidFill>
              </a:rPr>
              <a:t>Because the U.S. has the lowest opportunity cost of producing soybeans</a:t>
            </a:r>
          </a:p>
        </p:txBody>
      </p:sp>
      <p:sp>
        <p:nvSpPr>
          <p:cNvPr id="3" name="Footer Placeholder 2">
            <a:extLst>
              <a:ext uri="{FF2B5EF4-FFF2-40B4-BE49-F238E27FC236}">
                <a16:creationId xmlns:a16="http://schemas.microsoft.com/office/drawing/2014/main" id="{C48ED584-9E9B-63B7-1472-9CDFC0855F22}"/>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graphicFrame>
        <p:nvGraphicFramePr>
          <p:cNvPr id="2" name="Table 1"/>
          <p:cNvGraphicFramePr>
            <a:graphicFrameLocks noGrp="1"/>
          </p:cNvGraphicFramePr>
          <p:nvPr>
            <p:extLst>
              <p:ext uri="{D42A27DB-BD31-4B8C-83A1-F6EECF244321}">
                <p14:modId xmlns:p14="http://schemas.microsoft.com/office/powerpoint/2010/main" val="2791021478"/>
              </p:ext>
            </p:extLst>
          </p:nvPr>
        </p:nvGraphicFramePr>
        <p:xfrm>
          <a:off x="1905000" y="1066800"/>
          <a:ext cx="8535924" cy="2072640"/>
        </p:xfrm>
        <a:graphic>
          <a:graphicData uri="http://schemas.openxmlformats.org/drawingml/2006/table">
            <a:tbl>
              <a:tblPr firstRow="1" bandRow="1">
                <a:tableStyleId>{5C22544A-7EE6-4342-B048-85BDC9FD1C3A}</a:tableStyleId>
              </a:tblPr>
              <a:tblGrid>
                <a:gridCol w="1684655">
                  <a:extLst>
                    <a:ext uri="{9D8B030D-6E8A-4147-A177-3AD203B41FA5}">
                      <a16:colId xmlns:a16="http://schemas.microsoft.com/office/drawing/2014/main" val="20000"/>
                    </a:ext>
                  </a:extLst>
                </a:gridCol>
                <a:gridCol w="3469005">
                  <a:extLst>
                    <a:ext uri="{9D8B030D-6E8A-4147-A177-3AD203B41FA5}">
                      <a16:colId xmlns:a16="http://schemas.microsoft.com/office/drawing/2014/main" val="20001"/>
                    </a:ext>
                  </a:extLst>
                </a:gridCol>
                <a:gridCol w="3382264">
                  <a:extLst>
                    <a:ext uri="{9D8B030D-6E8A-4147-A177-3AD203B41FA5}">
                      <a16:colId xmlns:a16="http://schemas.microsoft.com/office/drawing/2014/main" val="20002"/>
                    </a:ext>
                  </a:extLst>
                </a:gridCol>
              </a:tblGrid>
              <a:tr h="370840">
                <a:tc>
                  <a:txBody>
                    <a:bodyPr/>
                    <a:lstStyle/>
                    <a:p>
                      <a:endParaRPr 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en-US" sz="2800" dirty="0">
                          <a:solidFill>
                            <a:schemeClr val="tx1"/>
                          </a:solidFill>
                        </a:rPr>
                        <a:t>Opportunity cost of producing: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endParaRPr lang="en-US" sz="2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dirty="0">
                          <a:solidFill>
                            <a:schemeClr val="tx1"/>
                          </a:solidFill>
                        </a:rPr>
                        <a:t>1 Airplane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800" b="1" dirty="0">
                          <a:solidFill>
                            <a:schemeClr val="tx1"/>
                          </a:solidFill>
                        </a:rPr>
                        <a:t>1 Ton of soybeans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r>
                        <a:rPr lang="en-US" sz="2800" dirty="0">
                          <a:solidFill>
                            <a:schemeClr val="tx1"/>
                          </a:solidFill>
                        </a:rPr>
                        <a:t>The U.S.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F0FA"/>
                    </a:solidFill>
                  </a:tcPr>
                </a:tc>
                <a:tc>
                  <a:txBody>
                    <a:bodyPr/>
                    <a:lstStyle/>
                    <a:p>
                      <a:r>
                        <a:rPr lang="en-US" sz="2800" dirty="0">
                          <a:solidFill>
                            <a:schemeClr val="tx1"/>
                          </a:solidFill>
                        </a:rPr>
                        <a:t>50 tons of soybeans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F0FA"/>
                    </a:solidFill>
                  </a:tcPr>
                </a:tc>
                <a:tc>
                  <a:txBody>
                    <a:bodyPr/>
                    <a:lstStyle/>
                    <a:p>
                      <a:pPr algn="ctr"/>
                      <a:r>
                        <a:rPr lang="en-US" sz="2800" dirty="0">
                          <a:solidFill>
                            <a:schemeClr val="tx1"/>
                          </a:solidFill>
                        </a:rPr>
                        <a:t>0.02 airplanes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3F0FA"/>
                    </a:solidFill>
                  </a:tcPr>
                </a:tc>
                <a:extLst>
                  <a:ext uri="{0D108BD9-81ED-4DB2-BD59-A6C34878D82A}">
                    <a16:rowId xmlns:a16="http://schemas.microsoft.com/office/drawing/2014/main" val="10002"/>
                  </a:ext>
                </a:extLst>
              </a:tr>
              <a:tr h="370840">
                <a:tc>
                  <a:txBody>
                    <a:bodyPr/>
                    <a:lstStyle/>
                    <a:p>
                      <a:r>
                        <a:rPr lang="en-US" sz="2800" dirty="0">
                          <a:solidFill>
                            <a:schemeClr val="tx1"/>
                          </a:solidFill>
                        </a:rPr>
                        <a:t>Japan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F3D2"/>
                    </a:solidFill>
                  </a:tcPr>
                </a:tc>
                <a:tc>
                  <a:txBody>
                    <a:bodyPr/>
                    <a:lstStyle/>
                    <a:p>
                      <a:r>
                        <a:rPr lang="en-US" sz="2800" dirty="0">
                          <a:solidFill>
                            <a:schemeClr val="tx1"/>
                          </a:solidFill>
                        </a:rPr>
                        <a:t>25 tons of soybeans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F3D2"/>
                    </a:solidFill>
                  </a:tcPr>
                </a:tc>
                <a:tc>
                  <a:txBody>
                    <a:bodyPr/>
                    <a:lstStyle/>
                    <a:p>
                      <a:pPr algn="ctr"/>
                      <a:r>
                        <a:rPr lang="en-US" sz="2800" dirty="0">
                          <a:solidFill>
                            <a:schemeClr val="tx1"/>
                          </a:solidFill>
                        </a:rPr>
                        <a:t>0.04 airplanes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DF3D2"/>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2106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Effect transition="in" filter="wipe(left)">
                                      <p:cBhvr>
                                        <p:cTn id="11" dur="500"/>
                                        <p:tgtEl>
                                          <p:spTgt spid="1843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435">
                                            <p:txEl>
                                              <p:pRg st="2" end="2"/>
                                            </p:txEl>
                                          </p:spTgt>
                                        </p:tgtEl>
                                        <p:attrNameLst>
                                          <p:attrName>style.visibility</p:attrName>
                                        </p:attrNameLst>
                                      </p:cBhvr>
                                      <p:to>
                                        <p:strVal val="visible"/>
                                      </p:to>
                                    </p:set>
                                    <p:animEffect transition="in" filter="wipe(left)">
                                      <p:cBhvr>
                                        <p:cTn id="16" dur="500"/>
                                        <p:tgtEl>
                                          <p:spTgt spid="18435">
                                            <p:txEl>
                                              <p:pRg st="2" end="2"/>
                                            </p:txEl>
                                          </p:spTgt>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8435">
                                            <p:txEl>
                                              <p:pRg st="3" end="3"/>
                                            </p:txEl>
                                          </p:spTgt>
                                        </p:tgtEl>
                                        <p:attrNameLst>
                                          <p:attrName>style.visibility</p:attrName>
                                        </p:attrNameLst>
                                      </p:cBhvr>
                                      <p:to>
                                        <p:strVal val="visible"/>
                                      </p:to>
                                    </p:set>
                                    <p:animEffect transition="in" filter="wipe(left)">
                                      <p:cBhvr>
                                        <p:cTn id="20" dur="5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Comparative Advantage and Trade</a:t>
            </a:r>
          </a:p>
        </p:txBody>
      </p:sp>
      <p:sp>
        <p:nvSpPr>
          <p:cNvPr id="3" name="Content Placeholder 2"/>
          <p:cNvSpPr>
            <a:spLocks noGrp="1"/>
          </p:cNvSpPr>
          <p:nvPr>
            <p:ph idx="1"/>
          </p:nvPr>
        </p:nvSpPr>
        <p:spPr/>
        <p:txBody>
          <a:bodyPr/>
          <a:lstStyle/>
          <a:p>
            <a:r>
              <a:rPr lang="en-US" dirty="0"/>
              <a:t>Gains from trade </a:t>
            </a:r>
          </a:p>
          <a:p>
            <a:pPr lvl="1"/>
            <a:r>
              <a:rPr lang="en-US" dirty="0"/>
              <a:t>Arise from comparative advantage (differences in opportunity costs)</a:t>
            </a:r>
          </a:p>
          <a:p>
            <a:r>
              <a:rPr lang="en-US" dirty="0"/>
              <a:t>When each country specializes in the good(s) in which it has a comparative advantage</a:t>
            </a:r>
          </a:p>
          <a:p>
            <a:pPr lvl="1"/>
            <a:r>
              <a:rPr lang="en-US" dirty="0"/>
              <a:t>Total production in all countries is higher</a:t>
            </a:r>
          </a:p>
          <a:p>
            <a:pPr lvl="1"/>
            <a:r>
              <a:rPr lang="en-US" dirty="0"/>
              <a:t>The world’s “economic pie” is bigger</a:t>
            </a:r>
          </a:p>
          <a:p>
            <a:pPr lvl="1"/>
            <a:r>
              <a:rPr lang="en-US" dirty="0"/>
              <a:t>All countries can gain from trade  </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29</a:t>
            </a:fld>
            <a:endParaRPr lang="en-US"/>
          </a:p>
        </p:txBody>
      </p:sp>
      <p:sp>
        <p:nvSpPr>
          <p:cNvPr id="5" name="Footer Placeholder 4">
            <a:extLst>
              <a:ext uri="{FF2B5EF4-FFF2-40B4-BE49-F238E27FC236}">
                <a16:creationId xmlns:a16="http://schemas.microsoft.com/office/drawing/2014/main" id="{1C8D5D84-08B0-07B4-F82A-4530CF52D12B}"/>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223104648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45157DD-597A-B4A6-066C-41AFFA0ADDD1}"/>
              </a:ext>
            </a:extLst>
          </p:cNvPr>
          <p:cNvSpPr>
            <a:spLocks noGrp="1"/>
          </p:cNvSpPr>
          <p:nvPr>
            <p:ph type="sldNum" sz="quarter" idx="10"/>
          </p:nvPr>
        </p:nvSpPr>
        <p:spPr/>
        <p:txBody>
          <a:bodyPr/>
          <a:lstStyle/>
          <a:p>
            <a:pPr fontAlgn="base">
              <a:spcAft>
                <a:spcPct val="0"/>
              </a:spcAft>
              <a:defRPr/>
            </a:pPr>
            <a:fld id="{CFA536BC-3ED5-4293-8323-16A4258B4A0B}" type="slidenum">
              <a:rPr lang="en-US" smtClean="0"/>
              <a:pPr fontAlgn="base">
                <a:spcAft>
                  <a:spcPct val="0"/>
                </a:spcAft>
                <a:defRPr/>
              </a:pPr>
              <a:t>3</a:t>
            </a:fld>
            <a:endParaRPr lang="en-US" dirty="0"/>
          </a:p>
        </p:txBody>
      </p:sp>
      <p:sp>
        <p:nvSpPr>
          <p:cNvPr id="3" name="Text Placeholder 2">
            <a:extLst>
              <a:ext uri="{FF2B5EF4-FFF2-40B4-BE49-F238E27FC236}">
                <a16:creationId xmlns:a16="http://schemas.microsoft.com/office/drawing/2014/main" id="{46ED3F61-32BB-87E1-9792-EF9786FE94E4}"/>
              </a:ext>
            </a:extLst>
          </p:cNvPr>
          <p:cNvSpPr>
            <a:spLocks noGrp="1"/>
          </p:cNvSpPr>
          <p:nvPr>
            <p:ph type="body" sz="quarter" idx="12"/>
          </p:nvPr>
        </p:nvSpPr>
        <p:spPr>
          <a:xfrm>
            <a:off x="3124200" y="533400"/>
            <a:ext cx="7543800" cy="533400"/>
          </a:xfrm>
          <a:noFill/>
        </p:spPr>
        <p:txBody>
          <a:bodyPr/>
          <a:lstStyle/>
          <a:p>
            <a:r>
              <a:rPr lang="en-US" sz="3000" dirty="0">
                <a:latin typeface="Georgia" panose="02040502050405020303" pitchFamily="18" charset="0"/>
              </a:rPr>
              <a:t>Trade between China and the United States</a:t>
            </a:r>
          </a:p>
        </p:txBody>
      </p:sp>
      <p:sp>
        <p:nvSpPr>
          <p:cNvPr id="4" name="Text Placeholder 3">
            <a:extLst>
              <a:ext uri="{FF2B5EF4-FFF2-40B4-BE49-F238E27FC236}">
                <a16:creationId xmlns:a16="http://schemas.microsoft.com/office/drawing/2014/main" id="{809F6B87-B3F8-8250-8E53-0F5BB5ADAED4}"/>
              </a:ext>
            </a:extLst>
          </p:cNvPr>
          <p:cNvSpPr>
            <a:spLocks noGrp="1"/>
          </p:cNvSpPr>
          <p:nvPr>
            <p:ph type="body" sz="quarter" idx="14"/>
          </p:nvPr>
        </p:nvSpPr>
        <p:spPr>
          <a:xfrm>
            <a:off x="1752600" y="1600200"/>
            <a:ext cx="8686800" cy="4724400"/>
          </a:xfrm>
        </p:spPr>
        <p:txBody>
          <a:bodyPr/>
          <a:lstStyle/>
          <a:p>
            <a:r>
              <a:rPr lang="en-US" sz="3000" dirty="0">
                <a:solidFill>
                  <a:srgbClr val="404380"/>
                </a:solidFill>
                <a:latin typeface="Georgia" panose="02040502050405020303" pitchFamily="18" charset="0"/>
              </a:rPr>
              <a:t>“Trade with China makes most Americans better off because, among other advantages, they can buy goods that are made or assembled more cheaply in China.”</a:t>
            </a:r>
          </a:p>
        </p:txBody>
      </p:sp>
      <p:grpSp>
        <p:nvGrpSpPr>
          <p:cNvPr id="23" name="Group 22">
            <a:extLst>
              <a:ext uri="{FF2B5EF4-FFF2-40B4-BE49-F238E27FC236}">
                <a16:creationId xmlns:a16="http://schemas.microsoft.com/office/drawing/2014/main" id="{E7B3E75A-0A8A-3A48-F9D7-CD6B0B432964}"/>
              </a:ext>
            </a:extLst>
          </p:cNvPr>
          <p:cNvGrpSpPr/>
          <p:nvPr/>
        </p:nvGrpSpPr>
        <p:grpSpPr>
          <a:xfrm>
            <a:off x="2819401" y="3523073"/>
            <a:ext cx="7590631" cy="2755807"/>
            <a:chOff x="1295400" y="3523072"/>
            <a:chExt cx="7590631" cy="2755807"/>
          </a:xfrm>
        </p:grpSpPr>
        <p:pic>
          <p:nvPicPr>
            <p:cNvPr id="20" name="Picture 19">
              <a:extLst>
                <a:ext uri="{FF2B5EF4-FFF2-40B4-BE49-F238E27FC236}">
                  <a16:creationId xmlns:a16="http://schemas.microsoft.com/office/drawing/2014/main" id="{909B681E-85EC-0634-E608-8CB8874B13EA}"/>
                </a:ext>
              </a:extLst>
            </p:cNvPr>
            <p:cNvPicPr>
              <a:picLocks noChangeAspect="1"/>
            </p:cNvPicPr>
            <p:nvPr/>
          </p:nvPicPr>
          <p:blipFill>
            <a:blip r:embed="rId3"/>
            <a:stretch>
              <a:fillRect/>
            </a:stretch>
          </p:blipFill>
          <p:spPr>
            <a:xfrm>
              <a:off x="1295400" y="3523072"/>
              <a:ext cx="5695030" cy="2710087"/>
            </a:xfrm>
            <a:prstGeom prst="rect">
              <a:avLst/>
            </a:prstGeom>
          </p:spPr>
        </p:pic>
        <p:pic>
          <p:nvPicPr>
            <p:cNvPr id="22" name="Picture 21">
              <a:extLst>
                <a:ext uri="{FF2B5EF4-FFF2-40B4-BE49-F238E27FC236}">
                  <a16:creationId xmlns:a16="http://schemas.microsoft.com/office/drawing/2014/main" id="{AD787555-4FED-FB01-6508-2E8C8E6ED845}"/>
                </a:ext>
              </a:extLst>
            </p:cNvPr>
            <p:cNvPicPr>
              <a:picLocks noChangeAspect="1"/>
            </p:cNvPicPr>
            <p:nvPr/>
          </p:nvPicPr>
          <p:blipFill>
            <a:blip r:embed="rId4"/>
            <a:stretch>
              <a:fillRect/>
            </a:stretch>
          </p:blipFill>
          <p:spPr>
            <a:xfrm>
              <a:off x="4660347" y="5951618"/>
              <a:ext cx="4225684" cy="327261"/>
            </a:xfrm>
            <a:prstGeom prst="rect">
              <a:avLst/>
            </a:prstGeom>
          </p:spPr>
        </p:pic>
      </p:grpSp>
    </p:spTree>
    <p:extLst>
      <p:ext uri="{BB962C8B-B14F-4D97-AF65-F5344CB8AC3E}">
        <p14:creationId xmlns:p14="http://schemas.microsoft.com/office/powerpoint/2010/main" val="421428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Price of the Trade</a:t>
            </a:r>
          </a:p>
        </p:txBody>
      </p:sp>
      <p:sp>
        <p:nvSpPr>
          <p:cNvPr id="3" name="Content Placeholder 2"/>
          <p:cNvSpPr>
            <a:spLocks noGrp="1"/>
          </p:cNvSpPr>
          <p:nvPr>
            <p:ph idx="1"/>
          </p:nvPr>
        </p:nvSpPr>
        <p:spPr/>
        <p:txBody>
          <a:bodyPr/>
          <a:lstStyle/>
          <a:p>
            <a:r>
              <a:rPr lang="en-US" sz="3200" dirty="0"/>
              <a:t>The price of trade</a:t>
            </a:r>
          </a:p>
          <a:p>
            <a:pPr lvl="1"/>
            <a:r>
              <a:rPr lang="en-US" dirty="0"/>
              <a:t>Must lie between their opportunity costs</a:t>
            </a:r>
          </a:p>
          <a:p>
            <a:r>
              <a:rPr lang="en-US" sz="3200" dirty="0"/>
              <a:t>In our example: </a:t>
            </a:r>
            <a:r>
              <a:rPr lang="en-US" sz="3200" dirty="0">
                <a:solidFill>
                  <a:srgbClr val="4E519E"/>
                </a:solidFill>
              </a:rPr>
              <a:t>22 airplanes were traded for 880 tons of soybeans</a:t>
            </a:r>
          </a:p>
          <a:p>
            <a:pPr lvl="1"/>
            <a:r>
              <a:rPr lang="en-US" dirty="0"/>
              <a:t>So, the price of trade is 1 airplane for 40 tons of soybeans</a:t>
            </a:r>
          </a:p>
          <a:p>
            <a:pPr lvl="2"/>
            <a:r>
              <a:rPr lang="en-US" dirty="0">
                <a:solidFill>
                  <a:srgbClr val="4E519E"/>
                </a:solidFill>
              </a:rPr>
              <a:t>Greater than Japan’s opportunity cost  of 1 airplane (25 tons of soybeans )</a:t>
            </a:r>
          </a:p>
          <a:p>
            <a:pPr lvl="2"/>
            <a:r>
              <a:rPr lang="en-US" dirty="0">
                <a:solidFill>
                  <a:srgbClr val="4E519E"/>
                </a:solidFill>
              </a:rPr>
              <a:t>Lower than U.S. opportunity cost of 1 airplane (50 tons of soybeans)</a:t>
            </a:r>
          </a:p>
          <a:p>
            <a:pPr lvl="2"/>
            <a:endParaRPr lang="en-US"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30</a:t>
            </a:fld>
            <a:endParaRPr lang="en-US"/>
          </a:p>
        </p:txBody>
      </p:sp>
      <p:sp>
        <p:nvSpPr>
          <p:cNvPr id="5" name="Footer Placeholder 4">
            <a:extLst>
              <a:ext uri="{FF2B5EF4-FFF2-40B4-BE49-F238E27FC236}">
                <a16:creationId xmlns:a16="http://schemas.microsoft.com/office/drawing/2014/main" id="{AFDB0C9D-2EBC-E168-B375-DD737159A340}"/>
              </a:ext>
            </a:extLst>
          </p:cNvPr>
          <p:cNvSpPr>
            <a:spLocks noGrp="1"/>
          </p:cNvSpPr>
          <p:nvPr>
            <p:ph type="ftr" sz="quarter" idx="11"/>
          </p:nvPr>
        </p:nvSpPr>
        <p:spPr>
          <a:xfrm>
            <a:off x="1524000" y="6359858"/>
            <a:ext cx="8763000" cy="498143"/>
          </a:xfrm>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95532012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4: </a:t>
            </a:r>
            <a:r>
              <a:rPr lang="en-US" dirty="0">
                <a:solidFill>
                  <a:schemeClr val="tx1"/>
                </a:solidFill>
              </a:rPr>
              <a:t>Argentina and Brazil</a:t>
            </a:r>
          </a:p>
        </p:txBody>
      </p:sp>
      <p:sp>
        <p:nvSpPr>
          <p:cNvPr id="3" name="Content Placeholder 2"/>
          <p:cNvSpPr>
            <a:spLocks noGrp="1"/>
          </p:cNvSpPr>
          <p:nvPr>
            <p:ph idx="1"/>
          </p:nvPr>
        </p:nvSpPr>
        <p:spPr/>
        <p:txBody>
          <a:bodyPr>
            <a:noAutofit/>
          </a:bodyPr>
          <a:lstStyle/>
          <a:p>
            <a:pPr marL="0" indent="0">
              <a:buNone/>
            </a:pPr>
            <a:r>
              <a:rPr lang="en-US" sz="3000" dirty="0">
                <a:solidFill>
                  <a:srgbClr val="4E519E"/>
                </a:solidFill>
              </a:rPr>
              <a:t>Argentina, 10,000 hours of labor/month:</a:t>
            </a:r>
          </a:p>
          <a:p>
            <a:pPr lvl="1"/>
            <a:r>
              <a:rPr lang="en-US" sz="3000" dirty="0">
                <a:solidFill>
                  <a:srgbClr val="4E519E"/>
                </a:solidFill>
              </a:rPr>
              <a:t>producing 1 lb. coffee requires 2 hours; </a:t>
            </a:r>
          </a:p>
          <a:p>
            <a:pPr lvl="1"/>
            <a:r>
              <a:rPr lang="en-US" sz="3000" dirty="0">
                <a:solidFill>
                  <a:srgbClr val="4E519E"/>
                </a:solidFill>
              </a:rPr>
              <a:t>producing 1 bottle wine requires 4 hours</a:t>
            </a:r>
          </a:p>
          <a:p>
            <a:pPr marL="0" indent="0">
              <a:buNone/>
            </a:pPr>
            <a:r>
              <a:rPr lang="en-US" sz="3000" dirty="0">
                <a:solidFill>
                  <a:srgbClr val="4E519E"/>
                </a:solidFill>
              </a:rPr>
              <a:t>Brazil, 10,000 hours of labor/month:</a:t>
            </a:r>
          </a:p>
          <a:p>
            <a:pPr lvl="1"/>
            <a:r>
              <a:rPr lang="en-US" sz="3000" dirty="0">
                <a:solidFill>
                  <a:srgbClr val="4E519E"/>
                </a:solidFill>
              </a:rPr>
              <a:t>producing 1 lb. coffee requires 1 hour</a:t>
            </a:r>
          </a:p>
          <a:p>
            <a:pPr lvl="1"/>
            <a:r>
              <a:rPr lang="en-US" sz="3000" dirty="0">
                <a:solidFill>
                  <a:srgbClr val="4E519E"/>
                </a:solidFill>
              </a:rPr>
              <a:t>producing 1 bottle wine requires 5 hours</a:t>
            </a:r>
          </a:p>
          <a:p>
            <a:pPr marL="514350" indent="-514350">
              <a:buClr>
                <a:srgbClr val="C00000"/>
              </a:buClr>
              <a:buFont typeface="+mj-lt"/>
              <a:buAutoNum type="alphaUcPeriod"/>
            </a:pPr>
            <a:r>
              <a:rPr lang="en-US" sz="2800" dirty="0">
                <a:solidFill>
                  <a:schemeClr val="tx1"/>
                </a:solidFill>
              </a:rPr>
              <a:t>Which country has an absolute advantage in the production of coffee?  </a:t>
            </a:r>
          </a:p>
          <a:p>
            <a:pPr marL="514350" indent="-514350">
              <a:buClr>
                <a:srgbClr val="C00000"/>
              </a:buClr>
              <a:buFont typeface="+mj-lt"/>
              <a:buAutoNum type="alphaUcPeriod"/>
            </a:pPr>
            <a:r>
              <a:rPr lang="en-US" sz="2800" dirty="0">
                <a:solidFill>
                  <a:schemeClr val="tx1"/>
                </a:solidFill>
              </a:rPr>
              <a:t>Which country has a comparative advantage in the production of wine?</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31</a:t>
            </a:fld>
            <a:endParaRPr lang="en-US"/>
          </a:p>
        </p:txBody>
      </p:sp>
      <p:sp>
        <p:nvSpPr>
          <p:cNvPr id="5" name="Footer Placeholder 4">
            <a:extLst>
              <a:ext uri="{FF2B5EF4-FFF2-40B4-BE49-F238E27FC236}">
                <a16:creationId xmlns:a16="http://schemas.microsoft.com/office/drawing/2014/main" id="{7BEBE594-490C-B347-C00B-54F1941B4165}"/>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59178374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Active Learning 4: Answers</a:t>
            </a:r>
          </a:p>
        </p:txBody>
      </p:sp>
      <p:sp>
        <p:nvSpPr>
          <p:cNvPr id="3" name="Content Placeholder 2"/>
          <p:cNvSpPr>
            <a:spLocks noGrp="1"/>
          </p:cNvSpPr>
          <p:nvPr>
            <p:ph idx="1"/>
          </p:nvPr>
        </p:nvSpPr>
        <p:spPr>
          <a:xfrm>
            <a:off x="1871242" y="914401"/>
            <a:ext cx="8796759" cy="5534025"/>
          </a:xfrm>
        </p:spPr>
        <p:txBody>
          <a:bodyPr>
            <a:noAutofit/>
          </a:bodyPr>
          <a:lstStyle/>
          <a:p>
            <a:pPr marL="514350" indent="-514350">
              <a:buClr>
                <a:srgbClr val="C00000"/>
              </a:buClr>
              <a:buFont typeface="+mj-lt"/>
              <a:buAutoNum type="alphaUcPeriod"/>
            </a:pPr>
            <a:r>
              <a:rPr lang="en-US" sz="3000" dirty="0">
                <a:solidFill>
                  <a:schemeClr val="tx1"/>
                </a:solidFill>
              </a:rPr>
              <a:t>Absolute advantage in the production of coffee? </a:t>
            </a:r>
          </a:p>
          <a:p>
            <a:pPr marL="914400" lvl="1" indent="-514350"/>
            <a:r>
              <a:rPr lang="en-US" sz="3000" dirty="0">
                <a:solidFill>
                  <a:srgbClr val="4E519E"/>
                </a:solidFill>
              </a:rPr>
              <a:t>Fewer resources to produce 1 lb. of coffee</a:t>
            </a:r>
          </a:p>
          <a:p>
            <a:pPr marL="914400" lvl="1" indent="-514350"/>
            <a:r>
              <a:rPr lang="en-US" sz="3000" u="sng" dirty="0">
                <a:solidFill>
                  <a:srgbClr val="C00000"/>
                </a:solidFill>
              </a:rPr>
              <a:t>Brazil</a:t>
            </a:r>
            <a:r>
              <a:rPr lang="en-US" sz="3000" dirty="0">
                <a:solidFill>
                  <a:srgbClr val="C00000"/>
                </a:solidFill>
              </a:rPr>
              <a:t>:</a:t>
            </a:r>
            <a:r>
              <a:rPr lang="en-US" sz="3000" dirty="0"/>
              <a:t> </a:t>
            </a:r>
            <a:r>
              <a:rPr lang="en-US" sz="3000" dirty="0">
                <a:solidFill>
                  <a:srgbClr val="4E519E"/>
                </a:solidFill>
              </a:rPr>
              <a:t>(1 labor-hour in Brazil, but 2 in Argentina) </a:t>
            </a:r>
          </a:p>
          <a:p>
            <a:pPr marL="514350" indent="-514350">
              <a:buClr>
                <a:srgbClr val="C00000"/>
              </a:buClr>
              <a:buFont typeface="+mj-lt"/>
              <a:buAutoNum type="alphaUcPeriod"/>
            </a:pPr>
            <a:r>
              <a:rPr lang="en-US" sz="3000" dirty="0">
                <a:solidFill>
                  <a:schemeClr val="tx1"/>
                </a:solidFill>
              </a:rPr>
              <a:t>Which country has a comparative advantage in the production of wine?</a:t>
            </a:r>
          </a:p>
          <a:p>
            <a:pPr marL="857250" lvl="1" indent="-457200"/>
            <a:r>
              <a:rPr lang="en-US" sz="3000" dirty="0">
                <a:solidFill>
                  <a:srgbClr val="4E519E"/>
                </a:solidFill>
              </a:rPr>
              <a:t>Producing wine at the lowest opportunity cost</a:t>
            </a:r>
          </a:p>
          <a:p>
            <a:pPr marL="857250" lvl="1" indent="-457200"/>
            <a:r>
              <a:rPr lang="en-US" sz="3000" u="sng" dirty="0">
                <a:solidFill>
                  <a:srgbClr val="C00000"/>
                </a:solidFill>
              </a:rPr>
              <a:t>Argentina</a:t>
            </a:r>
            <a:r>
              <a:rPr lang="en-US" sz="3000" dirty="0"/>
              <a:t>’s opportunity cost of wine= 2 lb. coffee</a:t>
            </a:r>
          </a:p>
          <a:p>
            <a:pPr lvl="1"/>
            <a:r>
              <a:rPr lang="en-US" sz="3000" dirty="0"/>
              <a:t>Brazil’s opportunity cost of wine= 5 lb. coffee</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32</a:t>
            </a:fld>
            <a:endParaRPr lang="en-US"/>
          </a:p>
        </p:txBody>
      </p:sp>
      <p:sp>
        <p:nvSpPr>
          <p:cNvPr id="5" name="Footer Placeholder 4">
            <a:extLst>
              <a:ext uri="{FF2B5EF4-FFF2-40B4-BE49-F238E27FC236}">
                <a16:creationId xmlns:a16="http://schemas.microsoft.com/office/drawing/2014/main" id="{E9D45685-4707-20BB-2220-E03D423325DF}"/>
              </a:ext>
            </a:extLst>
          </p:cNvPr>
          <p:cNvSpPr>
            <a:spLocks noGrp="1"/>
          </p:cNvSpPr>
          <p:nvPr>
            <p:ph type="ftr" sz="quarter" idx="11"/>
          </p:nvPr>
        </p:nvSpPr>
        <p:spPr/>
        <p:txBody>
          <a:bodyPr/>
          <a:lstStyle/>
          <a:p>
            <a:pPr>
              <a:defRPr/>
            </a:pPr>
            <a:r>
              <a:rPr lang="en-US" dirty="0">
                <a:solidFill>
                  <a:srgbClr val="000000"/>
                </a:solidFill>
              </a:rPr>
              <a:t>Mankiw, </a:t>
            </a:r>
            <a:r>
              <a:rPr lang="en-US" i="1" dirty="0">
                <a:solidFill>
                  <a:srgbClr val="000000"/>
                </a:solidFill>
              </a:rPr>
              <a:t>Principles of Microeconomics</a:t>
            </a:r>
            <a:r>
              <a:rPr lang="en-US" dirty="0">
                <a:solidFill>
                  <a:srgbClr val="000000"/>
                </a:solidFill>
              </a:rPr>
              <a:t>,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407740925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45157DD-597A-B4A6-066C-41AFFA0ADDD1}"/>
              </a:ext>
            </a:extLst>
          </p:cNvPr>
          <p:cNvSpPr>
            <a:spLocks noGrp="1"/>
          </p:cNvSpPr>
          <p:nvPr>
            <p:ph type="sldNum" sz="quarter" idx="10"/>
          </p:nvPr>
        </p:nvSpPr>
        <p:spPr/>
        <p:txBody>
          <a:bodyPr/>
          <a:lstStyle/>
          <a:p>
            <a:pPr fontAlgn="base">
              <a:spcAft>
                <a:spcPct val="0"/>
              </a:spcAft>
              <a:defRPr/>
            </a:pPr>
            <a:fld id="{CFA536BC-3ED5-4293-8323-16A4258B4A0B}" type="slidenum">
              <a:rPr lang="en-US" smtClean="0"/>
              <a:pPr fontAlgn="base">
                <a:spcAft>
                  <a:spcPct val="0"/>
                </a:spcAft>
                <a:defRPr/>
              </a:pPr>
              <a:t>33</a:t>
            </a:fld>
            <a:endParaRPr lang="en-US" dirty="0"/>
          </a:p>
        </p:txBody>
      </p:sp>
      <p:sp>
        <p:nvSpPr>
          <p:cNvPr id="3" name="Text Placeholder 2">
            <a:extLst>
              <a:ext uri="{FF2B5EF4-FFF2-40B4-BE49-F238E27FC236}">
                <a16:creationId xmlns:a16="http://schemas.microsoft.com/office/drawing/2014/main" id="{46ED3F61-32BB-87E1-9792-EF9786FE94E4}"/>
              </a:ext>
            </a:extLst>
          </p:cNvPr>
          <p:cNvSpPr>
            <a:spLocks noGrp="1"/>
          </p:cNvSpPr>
          <p:nvPr>
            <p:ph type="body" sz="quarter" idx="12"/>
          </p:nvPr>
        </p:nvSpPr>
        <p:spPr>
          <a:xfrm>
            <a:off x="3124200" y="533400"/>
            <a:ext cx="7543800" cy="533400"/>
          </a:xfrm>
          <a:noFill/>
        </p:spPr>
        <p:txBody>
          <a:bodyPr/>
          <a:lstStyle/>
          <a:p>
            <a:r>
              <a:rPr lang="en-US" sz="3000" dirty="0">
                <a:latin typeface="Georgia" panose="02040502050405020303" pitchFamily="18" charset="0"/>
              </a:rPr>
              <a:t>Trade between China and the United States</a:t>
            </a:r>
          </a:p>
        </p:txBody>
      </p:sp>
      <p:sp>
        <p:nvSpPr>
          <p:cNvPr id="4" name="Text Placeholder 3">
            <a:extLst>
              <a:ext uri="{FF2B5EF4-FFF2-40B4-BE49-F238E27FC236}">
                <a16:creationId xmlns:a16="http://schemas.microsoft.com/office/drawing/2014/main" id="{809F6B87-B3F8-8250-8E53-0F5BB5ADAED4}"/>
              </a:ext>
            </a:extLst>
          </p:cNvPr>
          <p:cNvSpPr>
            <a:spLocks noGrp="1"/>
          </p:cNvSpPr>
          <p:nvPr>
            <p:ph type="body" sz="quarter" idx="14"/>
          </p:nvPr>
        </p:nvSpPr>
        <p:spPr>
          <a:xfrm>
            <a:off x="1752600" y="1600200"/>
            <a:ext cx="8686800" cy="4724400"/>
          </a:xfrm>
        </p:spPr>
        <p:txBody>
          <a:bodyPr/>
          <a:lstStyle/>
          <a:p>
            <a:r>
              <a:rPr lang="en-US" sz="3000" dirty="0">
                <a:solidFill>
                  <a:srgbClr val="404380"/>
                </a:solidFill>
                <a:latin typeface="Georgia" panose="02040502050405020303" pitchFamily="18" charset="0"/>
              </a:rPr>
              <a:t>“Some Americans who work in the production of competing goods, such as clothing and furniture, are made worse off by trade with China.”</a:t>
            </a:r>
          </a:p>
        </p:txBody>
      </p:sp>
      <p:grpSp>
        <p:nvGrpSpPr>
          <p:cNvPr id="6" name="Group 5">
            <a:extLst>
              <a:ext uri="{FF2B5EF4-FFF2-40B4-BE49-F238E27FC236}">
                <a16:creationId xmlns:a16="http://schemas.microsoft.com/office/drawing/2014/main" id="{DA05879C-3C50-DE5C-2455-43DE23F6828F}"/>
              </a:ext>
            </a:extLst>
          </p:cNvPr>
          <p:cNvGrpSpPr/>
          <p:nvPr/>
        </p:nvGrpSpPr>
        <p:grpSpPr>
          <a:xfrm>
            <a:off x="3352800" y="3217742"/>
            <a:ext cx="6719790" cy="3106858"/>
            <a:chOff x="1981199" y="3217742"/>
            <a:chExt cx="6719790" cy="3106858"/>
          </a:xfrm>
        </p:grpSpPr>
        <p:pic>
          <p:nvPicPr>
            <p:cNvPr id="12" name="Picture 11">
              <a:extLst>
                <a:ext uri="{FF2B5EF4-FFF2-40B4-BE49-F238E27FC236}">
                  <a16:creationId xmlns:a16="http://schemas.microsoft.com/office/drawing/2014/main" id="{EA3946B1-AAE7-4A8A-CF69-65B7C97D750C}"/>
                </a:ext>
              </a:extLst>
            </p:cNvPr>
            <p:cNvPicPr>
              <a:picLocks noChangeAspect="1"/>
            </p:cNvPicPr>
            <p:nvPr/>
          </p:nvPicPr>
          <p:blipFill>
            <a:blip r:embed="rId3"/>
            <a:stretch>
              <a:fillRect/>
            </a:stretch>
          </p:blipFill>
          <p:spPr>
            <a:xfrm>
              <a:off x="3323371" y="3217742"/>
              <a:ext cx="2497258" cy="422516"/>
            </a:xfrm>
            <a:prstGeom prst="rect">
              <a:avLst/>
            </a:prstGeom>
          </p:spPr>
        </p:pic>
        <p:pic>
          <p:nvPicPr>
            <p:cNvPr id="15" name="Picture 14">
              <a:extLst>
                <a:ext uri="{FF2B5EF4-FFF2-40B4-BE49-F238E27FC236}">
                  <a16:creationId xmlns:a16="http://schemas.microsoft.com/office/drawing/2014/main" id="{21DC5C7D-1FBD-51E7-67A3-D1258391789D}"/>
                </a:ext>
              </a:extLst>
            </p:cNvPr>
            <p:cNvPicPr>
              <a:picLocks noChangeAspect="1"/>
            </p:cNvPicPr>
            <p:nvPr/>
          </p:nvPicPr>
          <p:blipFill>
            <a:blip r:embed="rId4"/>
            <a:stretch>
              <a:fillRect/>
            </a:stretch>
          </p:blipFill>
          <p:spPr>
            <a:xfrm>
              <a:off x="5472211" y="5943600"/>
              <a:ext cx="3228778" cy="315310"/>
            </a:xfrm>
            <a:prstGeom prst="rect">
              <a:avLst/>
            </a:prstGeom>
          </p:spPr>
        </p:pic>
        <p:pic>
          <p:nvPicPr>
            <p:cNvPr id="5" name="Picture 4">
              <a:extLst>
                <a:ext uri="{FF2B5EF4-FFF2-40B4-BE49-F238E27FC236}">
                  <a16:creationId xmlns:a16="http://schemas.microsoft.com/office/drawing/2014/main" id="{77AA7211-6B0E-3BF4-6240-28A08A7056F6}"/>
                </a:ext>
              </a:extLst>
            </p:cNvPr>
            <p:cNvPicPr>
              <a:picLocks noChangeAspect="1"/>
            </p:cNvPicPr>
            <p:nvPr/>
          </p:nvPicPr>
          <p:blipFill rotWithShape="1">
            <a:blip r:embed="rId5"/>
            <a:srcRect l="2714" t="2503" r="4355" b="2347"/>
            <a:stretch/>
          </p:blipFill>
          <p:spPr>
            <a:xfrm>
              <a:off x="1981199" y="3429000"/>
              <a:ext cx="4876801" cy="2895600"/>
            </a:xfrm>
            <a:prstGeom prst="rect">
              <a:avLst/>
            </a:prstGeom>
          </p:spPr>
        </p:pic>
      </p:grpSp>
    </p:spTree>
    <p:extLst>
      <p:ext uri="{BB962C8B-B14F-4D97-AF65-F5344CB8AC3E}">
        <p14:creationId xmlns:p14="http://schemas.microsoft.com/office/powerpoint/2010/main" val="339644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THINK-PAIR-SHARE</a:t>
            </a:r>
            <a:endParaRPr lang="en-US" dirty="0"/>
          </a:p>
        </p:txBody>
      </p:sp>
      <p:sp>
        <p:nvSpPr>
          <p:cNvPr id="6" name="Content Placeholder 5"/>
          <p:cNvSpPr>
            <a:spLocks noGrp="1"/>
          </p:cNvSpPr>
          <p:nvPr>
            <p:ph idx="1"/>
          </p:nvPr>
        </p:nvSpPr>
        <p:spPr>
          <a:xfrm>
            <a:off x="1981200" y="762000"/>
            <a:ext cx="8686798" cy="5715000"/>
          </a:xfrm>
        </p:spPr>
        <p:txBody>
          <a:bodyPr/>
          <a:lstStyle/>
          <a:p>
            <a:pPr marL="0" indent="0">
              <a:buNone/>
            </a:pPr>
            <a:r>
              <a:rPr lang="en-US" sz="2900" kern="1200" dirty="0">
                <a:solidFill>
                  <a:srgbClr val="C00000"/>
                </a:solidFill>
              </a:rPr>
              <a:t>	</a:t>
            </a:r>
            <a:r>
              <a:rPr lang="en-US" sz="2900" kern="1200" dirty="0"/>
              <a:t>You are watching an election debate on television. A candidate says, “We need to stop the flow of foreign steel into our country. If we place a tariff on imports of steel, our domestic steel produc­tion will rise and the United States will be better off.”  </a:t>
            </a:r>
          </a:p>
          <a:p>
            <a:pPr marL="514350" indent="-514350">
              <a:buFont typeface="+mj-lt"/>
              <a:buAutoNum type="alphaUcPeriod"/>
            </a:pPr>
            <a:r>
              <a:rPr lang="en-US" sz="2800" dirty="0">
                <a:solidFill>
                  <a:schemeClr val="tx1"/>
                </a:solidFill>
              </a:rPr>
              <a:t>Will the U.S. be better off if we limit steel imports? Explain. </a:t>
            </a:r>
          </a:p>
          <a:p>
            <a:pPr marL="514350" indent="-514350">
              <a:buFont typeface="+mj-lt"/>
              <a:buAutoNum type="alphaUcPeriod"/>
            </a:pPr>
            <a:r>
              <a:rPr lang="en-US" sz="2800" dirty="0">
                <a:solidFill>
                  <a:schemeClr val="tx1"/>
                </a:solidFill>
              </a:rPr>
              <a:t>Will anyone in the U.S. be better off if we limit steel imports? Explain. </a:t>
            </a:r>
          </a:p>
          <a:p>
            <a:pPr marL="514350" indent="-514350">
              <a:buFont typeface="+mj-lt"/>
              <a:buAutoNum type="alphaUcPeriod"/>
            </a:pPr>
            <a:r>
              <a:rPr lang="en-US" sz="2800" dirty="0">
                <a:solidFill>
                  <a:schemeClr val="tx1"/>
                </a:solidFill>
              </a:rPr>
              <a:t>In the real world, does every person in the country gain when restrictions on imports are reduced? Explain.</a:t>
            </a:r>
          </a:p>
        </p:txBody>
      </p:sp>
      <p:sp>
        <p:nvSpPr>
          <p:cNvPr id="4" name="Slide Number Placeholder 3"/>
          <p:cNvSpPr>
            <a:spLocks noGrp="1"/>
          </p:cNvSpPr>
          <p:nvPr>
            <p:ph type="sldNum" sz="quarter" idx="10"/>
          </p:nvPr>
        </p:nvSpPr>
        <p:spPr/>
        <p:txBody>
          <a:bodyPr/>
          <a:lstStyle/>
          <a:p>
            <a:pPr>
              <a:defRPr/>
            </a:pPr>
            <a:fld id="{F9168CB8-64E8-4A17-9AA1-DC0C06686103}" type="slidenum">
              <a:rPr lang="en-US" smtClean="0"/>
              <a:pPr>
                <a:defRPr/>
              </a:pPr>
              <a:t>34</a:t>
            </a:fld>
            <a:endParaRPr lang="en-US" dirty="0"/>
          </a:p>
        </p:txBody>
      </p:sp>
    </p:spTree>
    <p:extLst>
      <p:ext uri="{BB962C8B-B14F-4D97-AF65-F5344CB8AC3E}">
        <p14:creationId xmlns:p14="http://schemas.microsoft.com/office/powerpoint/2010/main" val="609221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solidFill>
                  <a:srgbClr val="AE1221"/>
                </a:solidFill>
              </a:rPr>
              <a:t>Interdependence and trade are desirable </a:t>
            </a:r>
          </a:p>
          <a:p>
            <a:pPr lvl="1"/>
            <a:r>
              <a:rPr lang="en-US" dirty="0"/>
              <a:t>Allow everyone to enjoy a greater quantity and variety of goods and services</a:t>
            </a:r>
          </a:p>
          <a:p>
            <a:r>
              <a:rPr lang="en-US" sz="3200" dirty="0">
                <a:solidFill>
                  <a:srgbClr val="AE1221"/>
                </a:solidFill>
              </a:rPr>
              <a:t>Comparative advantage: </a:t>
            </a:r>
            <a:r>
              <a:rPr lang="en-US" sz="3200" dirty="0"/>
              <a:t>being able to produce a good at a lower opportunity cost</a:t>
            </a:r>
          </a:p>
          <a:p>
            <a:r>
              <a:rPr lang="en-US" sz="3200" dirty="0">
                <a:solidFill>
                  <a:srgbClr val="AE1221"/>
                </a:solidFill>
              </a:rPr>
              <a:t>Absolute advantage: </a:t>
            </a:r>
            <a:r>
              <a:rPr lang="en-US" sz="3200" dirty="0"/>
              <a:t>being able to produce a good with fewer inputs</a:t>
            </a:r>
          </a:p>
          <a:p>
            <a:r>
              <a:rPr lang="en-US" sz="3200" dirty="0">
                <a:solidFill>
                  <a:srgbClr val="AE1221"/>
                </a:solidFill>
              </a:rPr>
              <a:t>The gains from trade</a:t>
            </a:r>
            <a:r>
              <a:rPr lang="en-US" sz="3200" dirty="0"/>
              <a:t> are based on comparative advantage, not absolute advantage</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35</a:t>
            </a:fld>
            <a:endParaRPr lang="en-US"/>
          </a:p>
        </p:txBody>
      </p:sp>
      <p:sp>
        <p:nvSpPr>
          <p:cNvPr id="2" name="Title 1"/>
          <p:cNvSpPr>
            <a:spLocks noGrp="1"/>
          </p:cNvSpPr>
          <p:nvPr>
            <p:ph type="title"/>
          </p:nvPr>
        </p:nvSpPr>
        <p:spPr/>
        <p:txBody>
          <a:bodyPr/>
          <a:lstStyle/>
          <a:p>
            <a:r>
              <a:rPr lang="en-US" dirty="0"/>
              <a:t>CHAPTER IN A NUTSHELL</a:t>
            </a:r>
          </a:p>
        </p:txBody>
      </p:sp>
      <p:sp>
        <p:nvSpPr>
          <p:cNvPr id="5" name="Footer Placeholder 4">
            <a:extLst>
              <a:ext uri="{FF2B5EF4-FFF2-40B4-BE49-F238E27FC236}">
                <a16:creationId xmlns:a16="http://schemas.microsoft.com/office/drawing/2014/main" id="{D9C8BDF4-3563-FC2F-0722-19391015ECD1}"/>
              </a:ext>
            </a:extLst>
          </p:cNvPr>
          <p:cNvSpPr>
            <a:spLocks noGrp="1"/>
          </p:cNvSpPr>
          <p:nvPr>
            <p:ph type="ftr" sz="quarter" idx="3"/>
          </p:nvPr>
        </p:nvSpPr>
        <p:spPr/>
        <p:txBody>
          <a:body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370326594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solidFill>
                  <a:srgbClr val="AE1221"/>
                </a:solidFill>
              </a:rPr>
              <a:t>Trade makes everyone better off: </a:t>
            </a:r>
          </a:p>
          <a:p>
            <a:pPr lvl="1"/>
            <a:r>
              <a:rPr lang="en-US" dirty="0"/>
              <a:t>It allows people to specialize in those activities in which they have a comparative advantage</a:t>
            </a:r>
          </a:p>
          <a:p>
            <a:r>
              <a:rPr lang="en-US" sz="3200" dirty="0"/>
              <a:t>The principle of comparative advantage applies to countries as well as to people</a:t>
            </a:r>
          </a:p>
          <a:p>
            <a:r>
              <a:rPr lang="en-US" sz="3200" dirty="0"/>
              <a:t>Economists use the principle of comparative advantage to advocate free trade among countries</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36</a:t>
            </a:fld>
            <a:endParaRPr lang="en-US"/>
          </a:p>
        </p:txBody>
      </p:sp>
      <p:sp>
        <p:nvSpPr>
          <p:cNvPr id="2" name="Title 1"/>
          <p:cNvSpPr>
            <a:spLocks noGrp="1"/>
          </p:cNvSpPr>
          <p:nvPr>
            <p:ph type="title"/>
          </p:nvPr>
        </p:nvSpPr>
        <p:spPr/>
        <p:txBody>
          <a:bodyPr/>
          <a:lstStyle/>
          <a:p>
            <a:r>
              <a:rPr lang="en-US" dirty="0"/>
              <a:t>CHAPTER IN A NUTSHELL</a:t>
            </a:r>
          </a:p>
        </p:txBody>
      </p:sp>
      <p:sp>
        <p:nvSpPr>
          <p:cNvPr id="5" name="Footer Placeholder 4">
            <a:extLst>
              <a:ext uri="{FF2B5EF4-FFF2-40B4-BE49-F238E27FC236}">
                <a16:creationId xmlns:a16="http://schemas.microsoft.com/office/drawing/2014/main" id="{F4C0CF27-AD32-7D53-CC7D-227E1EE9E7EF}"/>
              </a:ext>
            </a:extLst>
          </p:cNvPr>
          <p:cNvSpPr>
            <a:spLocks noGrp="1"/>
          </p:cNvSpPr>
          <p:nvPr>
            <p:ph type="ftr" sz="quarter" idx="3"/>
          </p:nvPr>
        </p:nvSpPr>
        <p:spPr/>
        <p:txBody>
          <a:body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spTree>
    <p:extLst>
      <p:ext uri="{BB962C8B-B14F-4D97-AF65-F5344CB8AC3E}">
        <p14:creationId xmlns:p14="http://schemas.microsoft.com/office/powerpoint/2010/main" val="10368857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Interdependence</a:t>
            </a:r>
            <a:endParaRPr lang="en-US" dirty="0"/>
          </a:p>
        </p:txBody>
      </p:sp>
      <p:sp>
        <p:nvSpPr>
          <p:cNvPr id="3" name="Content Placeholder 2"/>
          <p:cNvSpPr>
            <a:spLocks noGrp="1"/>
          </p:cNvSpPr>
          <p:nvPr>
            <p:ph idx="1"/>
          </p:nvPr>
        </p:nvSpPr>
        <p:spPr/>
        <p:txBody>
          <a:bodyPr/>
          <a:lstStyle/>
          <a:p>
            <a:r>
              <a:rPr lang="en-US" sz="3200" dirty="0"/>
              <a:t>Interdependence</a:t>
            </a:r>
          </a:p>
          <a:p>
            <a:pPr lvl="1"/>
            <a:r>
              <a:rPr lang="en-US" sz="2800" dirty="0"/>
              <a:t>Rely on many people from around the world, most of whom you’ve never met</a:t>
            </a:r>
          </a:p>
          <a:p>
            <a:pPr lvl="2"/>
            <a:r>
              <a:rPr lang="en-US" dirty="0"/>
              <a:t>To provide you with goods and services  </a:t>
            </a:r>
          </a:p>
          <a:p>
            <a:pPr lvl="2"/>
            <a:r>
              <a:rPr lang="en-US" dirty="0"/>
              <a:t>And they get something in return</a:t>
            </a:r>
          </a:p>
          <a:p>
            <a:r>
              <a:rPr lang="en-US" sz="3200" dirty="0"/>
              <a:t>“Trade can make everyone better off”</a:t>
            </a:r>
          </a:p>
          <a:p>
            <a:pPr lvl="1"/>
            <a:r>
              <a:rPr lang="en-US" sz="3000" dirty="0"/>
              <a:t>One of the Ten Principles from Chapter 1</a:t>
            </a:r>
          </a:p>
          <a:p>
            <a:pPr lvl="1"/>
            <a:r>
              <a:rPr lang="en-US" sz="3000" dirty="0"/>
              <a:t>We now learn why people and nations choose to be interdependent</a:t>
            </a:r>
          </a:p>
          <a:p>
            <a:pPr lvl="1"/>
            <a:r>
              <a:rPr lang="en-US" sz="3000" dirty="0"/>
              <a:t>And how they can gain from trade</a:t>
            </a:r>
          </a:p>
          <a:p>
            <a:endParaRPr lang="en-US" sz="3200"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4</a:t>
            </a:fld>
            <a:endParaRPr lang="en-US"/>
          </a:p>
        </p:txBody>
      </p:sp>
      <p:sp>
        <p:nvSpPr>
          <p:cNvPr id="6" name="Footer Placeholder 3"/>
          <p:cNvSpPr>
            <a:spLocks noGrp="1"/>
          </p:cNvSpPr>
          <p:nvPr>
            <p:ph type="ftr" sz="quarter" idx="11"/>
          </p:nvPr>
        </p:nvSpPr>
        <p:spPr>
          <a:prstGeom prst="rect">
            <a:avLst/>
          </a:prstGeom>
          <a:noFill/>
        </p:spPr>
        <p:txBody>
          <a:bodyPr vert="horz" lIns="91440" tIns="45720" rIns="91440" bIns="45720" rtlCol="0" anchor="ctr"/>
          <a:lstStyle>
            <a:defPPr>
              <a:defRPr lang="en-US"/>
            </a:defPPr>
            <a:lvl1pPr marL="0" algn="l" defTabSz="914400" rtl="0" eaLnBrk="1" latinLnBrk="0" hangingPunct="1">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20000"/>
              </a:spcBef>
              <a:spcAft>
                <a:spcPct val="0"/>
              </a:spcAft>
              <a:defRPr/>
            </a:pPr>
            <a:r>
              <a:rPr lang="en-US" dirty="0"/>
              <a:t>Mankiw, Principles of Microeconomics, 10th Edition. © 2024 Cengage. All Rights Reserved. May not be scanned, copied or duplicated, or posted to a publicly accessible website, in whole or in part.</a:t>
            </a:r>
            <a:endParaRPr lang="en-US" dirty="0">
              <a:solidFill>
                <a:srgbClr val="000000"/>
              </a:solidFill>
            </a:endParaRPr>
          </a:p>
        </p:txBody>
      </p:sp>
    </p:spTree>
    <p:extLst>
      <p:ext uri="{BB962C8B-B14F-4D97-AF65-F5344CB8AC3E}">
        <p14:creationId xmlns:p14="http://schemas.microsoft.com/office/powerpoint/2010/main" val="372868009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Our example</a:t>
            </a:r>
          </a:p>
        </p:txBody>
      </p:sp>
      <p:sp>
        <p:nvSpPr>
          <p:cNvPr id="3" name="Content Placeholder 2"/>
          <p:cNvSpPr>
            <a:spLocks noGrp="1"/>
          </p:cNvSpPr>
          <p:nvPr>
            <p:ph idx="1"/>
          </p:nvPr>
        </p:nvSpPr>
        <p:spPr/>
        <p:txBody>
          <a:bodyPr/>
          <a:lstStyle/>
          <a:p>
            <a:r>
              <a:rPr lang="en-US" dirty="0"/>
              <a:t>Assumptions:</a:t>
            </a:r>
          </a:p>
          <a:p>
            <a:pPr lvl="1"/>
            <a:r>
              <a:rPr lang="en-US" dirty="0"/>
              <a:t>Two countries: the </a:t>
            </a:r>
            <a:r>
              <a:rPr lang="en-US" dirty="0">
                <a:solidFill>
                  <a:schemeClr val="tx1"/>
                </a:solidFill>
              </a:rPr>
              <a:t>U.S. and Japan</a:t>
            </a:r>
          </a:p>
          <a:p>
            <a:pPr lvl="1"/>
            <a:r>
              <a:rPr lang="en-US" dirty="0"/>
              <a:t>Two goods: </a:t>
            </a:r>
            <a:r>
              <a:rPr lang="en-US" dirty="0">
                <a:solidFill>
                  <a:schemeClr val="tx1"/>
                </a:solidFill>
              </a:rPr>
              <a:t>airplanes and soybeans </a:t>
            </a:r>
          </a:p>
          <a:p>
            <a:pPr lvl="1"/>
            <a:r>
              <a:rPr lang="en-US" dirty="0"/>
              <a:t>One resource: </a:t>
            </a:r>
            <a:r>
              <a:rPr lang="en-US" dirty="0">
                <a:solidFill>
                  <a:schemeClr val="tx1"/>
                </a:solidFill>
              </a:rPr>
              <a:t>labor, measured in hours </a:t>
            </a:r>
          </a:p>
          <a:p>
            <a:r>
              <a:rPr lang="en-US" dirty="0">
                <a:solidFill>
                  <a:srgbClr val="4E519E"/>
                </a:solidFill>
              </a:rPr>
              <a:t>We want to determine how much of both goods each country </a:t>
            </a:r>
            <a:r>
              <a:rPr lang="en-US" u="sng" dirty="0">
                <a:solidFill>
                  <a:srgbClr val="4E519E"/>
                </a:solidFill>
              </a:rPr>
              <a:t>produces</a:t>
            </a:r>
            <a:r>
              <a:rPr lang="en-US" dirty="0">
                <a:solidFill>
                  <a:srgbClr val="4E519E"/>
                </a:solidFill>
              </a:rPr>
              <a:t> and </a:t>
            </a:r>
            <a:r>
              <a:rPr lang="en-US" u="sng" dirty="0">
                <a:solidFill>
                  <a:srgbClr val="4E519E"/>
                </a:solidFill>
              </a:rPr>
              <a:t>consumes</a:t>
            </a:r>
            <a:r>
              <a:rPr lang="en-US" dirty="0">
                <a:solidFill>
                  <a:srgbClr val="4E519E"/>
                </a:solidFill>
              </a:rPr>
              <a:t>:  </a:t>
            </a:r>
          </a:p>
          <a:p>
            <a:pPr lvl="1"/>
            <a:r>
              <a:rPr lang="en-US" dirty="0">
                <a:solidFill>
                  <a:srgbClr val="4E519E"/>
                </a:solidFill>
              </a:rPr>
              <a:t>If the country chooses to be self-sufficient </a:t>
            </a:r>
          </a:p>
          <a:p>
            <a:pPr lvl="1"/>
            <a:r>
              <a:rPr lang="en-US" dirty="0">
                <a:solidFill>
                  <a:srgbClr val="4E519E"/>
                </a:solidFill>
              </a:rPr>
              <a:t>If it trades with the other country</a:t>
            </a:r>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5</a:t>
            </a:fld>
            <a:endParaRPr lang="en-US"/>
          </a:p>
        </p:txBody>
      </p:sp>
      <p:sp>
        <p:nvSpPr>
          <p:cNvPr id="6" name="Footer Placeholder 3"/>
          <p:cNvSpPr>
            <a:spLocks noGrp="1"/>
          </p:cNvSpPr>
          <p:nvPr>
            <p:ph type="ftr" sz="quarter" idx="11"/>
          </p:nvPr>
        </p:nvSpPr>
        <p:spPr>
          <a:prstGeom prst="rect">
            <a:avLst/>
          </a:prstGeom>
          <a:noFill/>
        </p:spPr>
        <p:txBody>
          <a:bodyPr vert="horz" lIns="91440" tIns="45720" rIns="91440" bIns="45720" rtlCol="0" anchor="ctr"/>
          <a:lstStyle>
            <a:defPPr>
              <a:defRPr lang="en-US"/>
            </a:defPPr>
            <a:lvl1pPr marL="0" algn="l" defTabSz="914400" rtl="0" eaLnBrk="1" latinLnBrk="0" hangingPunct="1">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20000"/>
              </a:spcBef>
              <a:spcAft>
                <a:spcPct val="0"/>
              </a:spcAft>
              <a:defRPr/>
            </a:pPr>
            <a:r>
              <a:rPr lang="en-US" dirty="0"/>
              <a:t>Mankiw, Principles of Microeconomics, 10th Edition. © 2024 Cengage. All Rights Reserved. May not be scanned, copied or duplicated, or posted to a publicly accessible website, in whole or in part.</a:t>
            </a:r>
            <a:endParaRPr lang="en-US" dirty="0">
              <a:solidFill>
                <a:srgbClr val="000000"/>
              </a:solidFill>
            </a:endParaRPr>
          </a:p>
        </p:txBody>
      </p:sp>
    </p:spTree>
    <p:extLst>
      <p:ext uri="{BB962C8B-B14F-4D97-AF65-F5344CB8AC3E}">
        <p14:creationId xmlns:p14="http://schemas.microsoft.com/office/powerpoint/2010/main" val="8343388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a:t>
            </a:r>
            <a:r>
              <a:rPr lang="en-US" dirty="0">
                <a:solidFill>
                  <a:schemeClr val="tx1"/>
                </a:solidFill>
              </a:rPr>
              <a:t>The U.S. </a:t>
            </a:r>
          </a:p>
        </p:txBody>
      </p:sp>
      <p:sp>
        <p:nvSpPr>
          <p:cNvPr id="3" name="Content Placeholder 2"/>
          <p:cNvSpPr>
            <a:spLocks noGrp="1"/>
          </p:cNvSpPr>
          <p:nvPr>
            <p:ph idx="1"/>
          </p:nvPr>
        </p:nvSpPr>
        <p:spPr/>
        <p:txBody>
          <a:bodyPr>
            <a:normAutofit/>
          </a:bodyPr>
          <a:lstStyle/>
          <a:p>
            <a:r>
              <a:rPr lang="en-US" altLang="en-US" u="sng" dirty="0">
                <a:solidFill>
                  <a:srgbClr val="4E519E"/>
                </a:solidFill>
              </a:rPr>
              <a:t>The U.S. economy </a:t>
            </a:r>
            <a:r>
              <a:rPr lang="en-US" altLang="en-US" dirty="0">
                <a:solidFill>
                  <a:srgbClr val="4E519E"/>
                </a:solidFill>
              </a:rPr>
              <a:t>has 50,000 labor hours per month available for production</a:t>
            </a:r>
          </a:p>
          <a:p>
            <a:pPr lvl="1"/>
            <a:r>
              <a:rPr lang="en-US" altLang="en-US" sz="3200" dirty="0"/>
              <a:t>Produces only two goods: airplanes and soybeans</a:t>
            </a:r>
          </a:p>
          <a:p>
            <a:pPr lvl="1"/>
            <a:r>
              <a:rPr lang="en-US" altLang="en-US" sz="3200" dirty="0"/>
              <a:t>To produce 1 airplane requires 500 labor hours</a:t>
            </a:r>
          </a:p>
          <a:p>
            <a:pPr lvl="1"/>
            <a:r>
              <a:rPr lang="en-US" altLang="en-US" sz="3200" dirty="0"/>
              <a:t>To produce 1 ton of soybeans requires 10 labor hours</a:t>
            </a:r>
          </a:p>
          <a:p>
            <a:endParaRPr lang="en-US" dirty="0"/>
          </a:p>
        </p:txBody>
      </p:sp>
      <p:sp>
        <p:nvSpPr>
          <p:cNvPr id="4" name="Slide Number Placeholder 3"/>
          <p:cNvSpPr>
            <a:spLocks noGrp="1"/>
          </p:cNvSpPr>
          <p:nvPr>
            <p:ph type="sldNum" sz="quarter" idx="10"/>
          </p:nvPr>
        </p:nvSpPr>
        <p:spPr/>
        <p:txBody>
          <a:bodyPr/>
          <a:lstStyle/>
          <a:p>
            <a:pPr>
              <a:defRPr/>
            </a:pPr>
            <a:fld id="{073C29DC-2178-4274-9150-45F8EBD31C2D}" type="slidenum">
              <a:rPr lang="en-US" smtClean="0"/>
              <a:pPr>
                <a:defRPr/>
              </a:pPr>
              <a:t>6</a:t>
            </a:fld>
            <a:endParaRPr lang="en-US"/>
          </a:p>
        </p:txBody>
      </p:sp>
      <p:sp>
        <p:nvSpPr>
          <p:cNvPr id="6" name="Footer Placeholder 3"/>
          <p:cNvSpPr>
            <a:spLocks noGrp="1"/>
          </p:cNvSpPr>
          <p:nvPr>
            <p:ph type="ftr" sz="quarter" idx="11"/>
          </p:nvPr>
        </p:nvSpPr>
        <p:spPr>
          <a:prstGeom prst="rect">
            <a:avLst/>
          </a:prstGeom>
          <a:noFill/>
        </p:spPr>
        <p:txBody>
          <a:bodyPr vert="horz" lIns="91440" tIns="45720" rIns="91440" bIns="45720" rtlCol="0" anchor="ctr"/>
          <a:lstStyle>
            <a:defPPr>
              <a:defRPr lang="en-US"/>
            </a:defPPr>
            <a:lvl1pPr marL="0" algn="l" defTabSz="914400" rtl="0" eaLnBrk="1" latinLnBrk="0" hangingPunct="1">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20000"/>
              </a:spcBef>
              <a:spcAft>
                <a:spcPct val="0"/>
              </a:spcAft>
              <a:defRPr/>
            </a:pPr>
            <a:r>
              <a:rPr lang="en-US" dirty="0"/>
              <a:t>Mankiw, Principles of Microeconomics, 10th Edition. © 2024 Cengage. All Rights Reserved. May not be scanned, copied or duplicated, or posted to a publicly accessible website, in whole or in part.</a:t>
            </a:r>
            <a:endParaRPr lang="en-US" dirty="0">
              <a:solidFill>
                <a:srgbClr val="000000"/>
              </a:solidFill>
            </a:endParaRPr>
          </a:p>
        </p:txBody>
      </p:sp>
    </p:spTree>
    <p:extLst>
      <p:ext uri="{BB962C8B-B14F-4D97-AF65-F5344CB8AC3E}">
        <p14:creationId xmlns:p14="http://schemas.microsoft.com/office/powerpoint/2010/main" val="141235628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r>
              <a:rPr lang="en-US" dirty="0">
                <a:solidFill>
                  <a:schemeClr val="accent6">
                    <a:lumMod val="50000"/>
                  </a:schemeClr>
                </a:solidFill>
              </a:rPr>
              <a:t> </a:t>
            </a:r>
            <a:r>
              <a:rPr lang="en-US" dirty="0">
                <a:solidFill>
                  <a:schemeClr val="tx1"/>
                </a:solidFill>
              </a:rPr>
              <a:t>Building the PPF for U.S.</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7</a:t>
            </a:fld>
            <a:endParaRPr lang="en-US" dirty="0"/>
          </a:p>
        </p:txBody>
      </p:sp>
      <p:sp>
        <p:nvSpPr>
          <p:cNvPr id="82" name="Footer Placeholder 3"/>
          <p:cNvSpPr>
            <a:spLocks noGrp="1"/>
          </p:cNvSpPr>
          <p:nvPr>
            <p:ph type="ftr" sz="quarter" idx="11"/>
          </p:nvPr>
        </p:nvSpPr>
        <p:spPr>
          <a:prstGeom prst="rect">
            <a:avLst/>
          </a:prstGeom>
          <a:noFill/>
        </p:spPr>
        <p:txBody>
          <a:bodyPr vert="horz" lIns="91440" tIns="45720" rIns="91440" bIns="45720" rtlCol="0" anchor="ctr"/>
          <a:lstStyle>
            <a:defPPr>
              <a:defRPr lang="en-US"/>
            </a:defPPr>
            <a:lvl1pPr marL="0" algn="l" defTabSz="914400" rtl="0" eaLnBrk="1" latinLnBrk="0" hangingPunct="1">
              <a:buNone/>
              <a:defRPr sz="900" kern="1200">
                <a:solidFill>
                  <a:schemeClr val="tx1"/>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20000"/>
              </a:spcBef>
              <a:spcAft>
                <a:spcPct val="0"/>
              </a:spcAft>
              <a:defRPr/>
            </a:pPr>
            <a:r>
              <a:rPr lang="en-US" dirty="0"/>
              <a:t>Mankiw, Principles of Microeconomics, 10th Edition. © 2024 Cengage. All Rights Reserved. May not be scanned, copied or duplicated, or posted to a publicly accessible website, in whole or in part.</a:t>
            </a:r>
            <a:endParaRPr lang="en-US" dirty="0">
              <a:solidFill>
                <a:srgbClr val="000000"/>
              </a:solidFill>
            </a:endParaRPr>
          </a:p>
        </p:txBody>
      </p:sp>
      <p:grpSp>
        <p:nvGrpSpPr>
          <p:cNvPr id="23" name="Group 5"/>
          <p:cNvGrpSpPr>
            <a:grpSpLocks/>
          </p:cNvGrpSpPr>
          <p:nvPr/>
        </p:nvGrpSpPr>
        <p:grpSpPr bwMode="auto">
          <a:xfrm>
            <a:off x="6500812" y="5346700"/>
            <a:ext cx="3633788" cy="596900"/>
            <a:chOff x="3112" y="3715"/>
            <a:chExt cx="2289" cy="376"/>
          </a:xfrm>
          <a:solidFill>
            <a:srgbClr val="E3F0FA"/>
          </a:solidFill>
        </p:grpSpPr>
        <p:sp>
          <p:nvSpPr>
            <p:cNvPr id="24" name="Rectangle 6"/>
            <p:cNvSpPr>
              <a:spLocks noChangeArrowheads="1"/>
            </p:cNvSpPr>
            <p:nvPr/>
          </p:nvSpPr>
          <p:spPr bwMode="auto">
            <a:xfrm>
              <a:off x="4369" y="3715"/>
              <a:ext cx="1032" cy="376"/>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5,000</a:t>
              </a:r>
            </a:p>
          </p:txBody>
        </p:sp>
        <p:sp>
          <p:nvSpPr>
            <p:cNvPr id="25" name="Rectangle 7"/>
            <p:cNvSpPr>
              <a:spLocks noChangeArrowheads="1"/>
            </p:cNvSpPr>
            <p:nvPr/>
          </p:nvSpPr>
          <p:spPr bwMode="auto">
            <a:xfrm>
              <a:off x="3112" y="3715"/>
              <a:ext cx="1257" cy="376"/>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0</a:t>
              </a:r>
            </a:p>
          </p:txBody>
        </p:sp>
      </p:grpSp>
      <p:grpSp>
        <p:nvGrpSpPr>
          <p:cNvPr id="26" name="Group 8"/>
          <p:cNvGrpSpPr>
            <a:grpSpLocks/>
          </p:cNvGrpSpPr>
          <p:nvPr/>
        </p:nvGrpSpPr>
        <p:grpSpPr bwMode="auto">
          <a:xfrm>
            <a:off x="6500812" y="4748212"/>
            <a:ext cx="3633788" cy="598488"/>
            <a:chOff x="3112" y="3338"/>
            <a:chExt cx="2289" cy="377"/>
          </a:xfrm>
          <a:solidFill>
            <a:srgbClr val="E3F0FA"/>
          </a:solidFill>
        </p:grpSpPr>
        <p:sp>
          <p:nvSpPr>
            <p:cNvPr id="27" name="Rectangle 9"/>
            <p:cNvSpPr>
              <a:spLocks noChangeArrowheads="1"/>
            </p:cNvSpPr>
            <p:nvPr/>
          </p:nvSpPr>
          <p:spPr bwMode="auto">
            <a:xfrm>
              <a:off x="4369" y="3338"/>
              <a:ext cx="1032" cy="377"/>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4,000</a:t>
              </a:r>
            </a:p>
          </p:txBody>
        </p:sp>
        <p:sp>
          <p:nvSpPr>
            <p:cNvPr id="28" name="Rectangle 10"/>
            <p:cNvSpPr>
              <a:spLocks noChangeArrowheads="1"/>
            </p:cNvSpPr>
            <p:nvPr/>
          </p:nvSpPr>
          <p:spPr bwMode="auto">
            <a:xfrm>
              <a:off x="3112" y="3338"/>
              <a:ext cx="1257" cy="377"/>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20</a:t>
              </a:r>
            </a:p>
          </p:txBody>
        </p:sp>
      </p:grpSp>
      <p:grpSp>
        <p:nvGrpSpPr>
          <p:cNvPr id="29" name="Group 11"/>
          <p:cNvGrpSpPr>
            <a:grpSpLocks/>
          </p:cNvGrpSpPr>
          <p:nvPr/>
        </p:nvGrpSpPr>
        <p:grpSpPr bwMode="auto">
          <a:xfrm>
            <a:off x="6500812" y="4152900"/>
            <a:ext cx="3633788" cy="595312"/>
            <a:chOff x="3112" y="2963"/>
            <a:chExt cx="2289" cy="375"/>
          </a:xfrm>
          <a:solidFill>
            <a:srgbClr val="E3F0FA"/>
          </a:solidFill>
        </p:grpSpPr>
        <p:sp>
          <p:nvSpPr>
            <p:cNvPr id="30" name="Rectangle 12"/>
            <p:cNvSpPr>
              <a:spLocks noChangeArrowheads="1"/>
            </p:cNvSpPr>
            <p:nvPr/>
          </p:nvSpPr>
          <p:spPr bwMode="auto">
            <a:xfrm>
              <a:off x="4369" y="2963"/>
              <a:ext cx="1032" cy="375"/>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2,500</a:t>
              </a:r>
            </a:p>
          </p:txBody>
        </p:sp>
        <p:sp>
          <p:nvSpPr>
            <p:cNvPr id="31" name="Rectangle 13"/>
            <p:cNvSpPr>
              <a:spLocks noChangeArrowheads="1"/>
            </p:cNvSpPr>
            <p:nvPr/>
          </p:nvSpPr>
          <p:spPr bwMode="auto">
            <a:xfrm>
              <a:off x="3112" y="2963"/>
              <a:ext cx="1257" cy="375"/>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50</a:t>
              </a:r>
            </a:p>
          </p:txBody>
        </p:sp>
      </p:grpSp>
      <p:grpSp>
        <p:nvGrpSpPr>
          <p:cNvPr id="32" name="Group 14"/>
          <p:cNvGrpSpPr>
            <a:grpSpLocks/>
          </p:cNvGrpSpPr>
          <p:nvPr/>
        </p:nvGrpSpPr>
        <p:grpSpPr bwMode="auto">
          <a:xfrm>
            <a:off x="6500812" y="3402012"/>
            <a:ext cx="3633788" cy="747711"/>
            <a:chOff x="3112" y="2586"/>
            <a:chExt cx="2289" cy="377"/>
          </a:xfrm>
          <a:solidFill>
            <a:srgbClr val="E3F0FA"/>
          </a:solidFill>
        </p:grpSpPr>
        <p:sp>
          <p:nvSpPr>
            <p:cNvPr id="33" name="Rectangle 15"/>
            <p:cNvSpPr>
              <a:spLocks noChangeArrowheads="1"/>
            </p:cNvSpPr>
            <p:nvPr/>
          </p:nvSpPr>
          <p:spPr bwMode="auto">
            <a:xfrm>
              <a:off x="4369" y="2586"/>
              <a:ext cx="1032" cy="377"/>
            </a:xfrm>
            <a:prstGeom prst="rect">
              <a:avLst/>
            </a:prstGeom>
            <a:grpFill/>
            <a:ln w="9525">
              <a:noFill/>
              <a:miter lim="800000"/>
              <a:headEnd/>
              <a:tailEnd/>
            </a:ln>
          </p:spPr>
          <p:txBody>
            <a:bodyPr anchor="ctr" anchorCtr="1"/>
            <a:lstStyle/>
            <a:p>
              <a:pPr algn="ctr">
                <a:buClr>
                  <a:srgbClr val="00B85C"/>
                </a:buClr>
                <a:buSzPct val="120000"/>
                <a:buFont typeface="Wingdings" pitchFamily="2" charset="2"/>
                <a:buNone/>
              </a:pPr>
              <a:r>
                <a:rPr lang="en-US" sz="2400" dirty="0">
                  <a:latin typeface="Arial" pitchFamily="34" charset="0"/>
                  <a:cs typeface="Arial" pitchFamily="34" charset="0"/>
                </a:rPr>
                <a:t>1,000   </a:t>
              </a:r>
              <a:r>
                <a:rPr lang="en-US" sz="2000" dirty="0">
                  <a:latin typeface="Arial" pitchFamily="34" charset="0"/>
                  <a:cs typeface="Arial" pitchFamily="34" charset="0"/>
                </a:rPr>
                <a:t>[=10,000/10]</a:t>
              </a:r>
              <a:endParaRPr lang="en-US" sz="2400" dirty="0">
                <a:latin typeface="Arial" pitchFamily="34" charset="0"/>
                <a:cs typeface="Arial" pitchFamily="34" charset="0"/>
              </a:endParaRPr>
            </a:p>
          </p:txBody>
        </p:sp>
        <p:sp>
          <p:nvSpPr>
            <p:cNvPr id="34" name="Rectangle 16"/>
            <p:cNvSpPr>
              <a:spLocks noChangeArrowheads="1"/>
            </p:cNvSpPr>
            <p:nvPr/>
          </p:nvSpPr>
          <p:spPr bwMode="auto">
            <a:xfrm>
              <a:off x="3112" y="2586"/>
              <a:ext cx="1257" cy="377"/>
            </a:xfrm>
            <a:prstGeom prst="rect">
              <a:avLst/>
            </a:prstGeom>
            <a:grpFill/>
            <a:ln w="9525">
              <a:noFill/>
              <a:miter lim="800000"/>
              <a:headEnd/>
              <a:tailEnd/>
            </a:ln>
          </p:spPr>
          <p:txBody>
            <a:bodyPr anchor="ctr" anchorCtr="1"/>
            <a:lstStyle/>
            <a:p>
              <a:pPr algn="ctr">
                <a:buClr>
                  <a:srgbClr val="00B85C"/>
                </a:buClr>
                <a:buSzPct val="120000"/>
                <a:buFont typeface="Wingdings" pitchFamily="2" charset="2"/>
                <a:buNone/>
              </a:pPr>
              <a:r>
                <a:rPr lang="en-US" sz="2400" dirty="0">
                  <a:latin typeface="Arial" pitchFamily="34" charset="0"/>
                  <a:cs typeface="Arial" pitchFamily="34" charset="0"/>
                </a:rPr>
                <a:t>80 </a:t>
              </a:r>
              <a:r>
                <a:rPr lang="en-US" sz="2000" dirty="0">
                  <a:latin typeface="Arial" pitchFamily="34" charset="0"/>
                  <a:cs typeface="Arial" pitchFamily="34" charset="0"/>
                </a:rPr>
                <a:t>[=40,000/500]</a:t>
              </a:r>
              <a:endParaRPr lang="en-US" sz="2400" dirty="0">
                <a:latin typeface="Arial" pitchFamily="34" charset="0"/>
                <a:cs typeface="Arial" pitchFamily="34" charset="0"/>
              </a:endParaRPr>
            </a:p>
          </p:txBody>
        </p:sp>
      </p:grpSp>
      <p:grpSp>
        <p:nvGrpSpPr>
          <p:cNvPr id="36" name="Group 18"/>
          <p:cNvGrpSpPr>
            <a:grpSpLocks/>
          </p:cNvGrpSpPr>
          <p:nvPr/>
        </p:nvGrpSpPr>
        <p:grpSpPr bwMode="auto">
          <a:xfrm>
            <a:off x="2878138" y="5346700"/>
            <a:ext cx="3622675" cy="596900"/>
            <a:chOff x="830" y="3715"/>
            <a:chExt cx="2282" cy="376"/>
          </a:xfrm>
          <a:solidFill>
            <a:srgbClr val="FDF3D2"/>
          </a:solidFill>
        </p:grpSpPr>
        <p:sp>
          <p:nvSpPr>
            <p:cNvPr id="46" name="Rectangle 19"/>
            <p:cNvSpPr>
              <a:spLocks noChangeArrowheads="1"/>
            </p:cNvSpPr>
            <p:nvPr/>
          </p:nvSpPr>
          <p:spPr bwMode="auto">
            <a:xfrm>
              <a:off x="2035" y="3715"/>
              <a:ext cx="1077" cy="376"/>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solidFill>
                    <a:srgbClr val="C00000"/>
                  </a:solidFill>
                  <a:latin typeface="Arial" pitchFamily="34" charset="0"/>
                  <a:cs typeface="Arial" pitchFamily="34" charset="0"/>
                </a:rPr>
                <a:t>50,000</a:t>
              </a:r>
            </a:p>
          </p:txBody>
        </p:sp>
        <p:sp>
          <p:nvSpPr>
            <p:cNvPr id="47" name="Rectangle 20"/>
            <p:cNvSpPr>
              <a:spLocks noChangeArrowheads="1"/>
            </p:cNvSpPr>
            <p:nvPr/>
          </p:nvSpPr>
          <p:spPr bwMode="auto">
            <a:xfrm>
              <a:off x="830" y="3715"/>
              <a:ext cx="1205" cy="376"/>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solidFill>
                    <a:srgbClr val="C00000"/>
                  </a:solidFill>
                  <a:latin typeface="Arial" pitchFamily="34" charset="0"/>
                  <a:cs typeface="Arial" pitchFamily="34" charset="0"/>
                </a:rPr>
                <a:t>0</a:t>
              </a:r>
            </a:p>
          </p:txBody>
        </p:sp>
      </p:grpSp>
      <p:grpSp>
        <p:nvGrpSpPr>
          <p:cNvPr id="37" name="Group 21"/>
          <p:cNvGrpSpPr>
            <a:grpSpLocks/>
          </p:cNvGrpSpPr>
          <p:nvPr/>
        </p:nvGrpSpPr>
        <p:grpSpPr bwMode="auto">
          <a:xfrm>
            <a:off x="2878138" y="4748212"/>
            <a:ext cx="3622675" cy="598488"/>
            <a:chOff x="830" y="3338"/>
            <a:chExt cx="2282" cy="377"/>
          </a:xfrm>
          <a:solidFill>
            <a:srgbClr val="FDF3D2"/>
          </a:solidFill>
        </p:grpSpPr>
        <p:sp>
          <p:nvSpPr>
            <p:cNvPr id="44" name="Rectangle 22"/>
            <p:cNvSpPr>
              <a:spLocks noChangeArrowheads="1"/>
            </p:cNvSpPr>
            <p:nvPr/>
          </p:nvSpPr>
          <p:spPr bwMode="auto">
            <a:xfrm>
              <a:off x="2035" y="3338"/>
              <a:ext cx="1077" cy="377"/>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solidFill>
                    <a:srgbClr val="C00000"/>
                  </a:solidFill>
                  <a:latin typeface="Arial" pitchFamily="34" charset="0"/>
                  <a:cs typeface="Arial" pitchFamily="34" charset="0"/>
                </a:rPr>
                <a:t>40,000</a:t>
              </a:r>
            </a:p>
          </p:txBody>
        </p:sp>
        <p:sp>
          <p:nvSpPr>
            <p:cNvPr id="45" name="Rectangle 23"/>
            <p:cNvSpPr>
              <a:spLocks noChangeArrowheads="1"/>
            </p:cNvSpPr>
            <p:nvPr/>
          </p:nvSpPr>
          <p:spPr bwMode="auto">
            <a:xfrm>
              <a:off x="830" y="3338"/>
              <a:ext cx="1205" cy="377"/>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solidFill>
                    <a:srgbClr val="C00000"/>
                  </a:solidFill>
                  <a:latin typeface="Arial" pitchFamily="34" charset="0"/>
                  <a:cs typeface="Arial" pitchFamily="34" charset="0"/>
                </a:rPr>
                <a:t>10,000</a:t>
              </a:r>
            </a:p>
          </p:txBody>
        </p:sp>
      </p:grpSp>
      <p:grpSp>
        <p:nvGrpSpPr>
          <p:cNvPr id="38" name="Group 24"/>
          <p:cNvGrpSpPr>
            <a:grpSpLocks/>
          </p:cNvGrpSpPr>
          <p:nvPr/>
        </p:nvGrpSpPr>
        <p:grpSpPr bwMode="auto">
          <a:xfrm>
            <a:off x="2878138" y="4152901"/>
            <a:ext cx="3622675" cy="595313"/>
            <a:chOff x="830" y="2963"/>
            <a:chExt cx="2282" cy="375"/>
          </a:xfrm>
          <a:solidFill>
            <a:srgbClr val="FDF3D2"/>
          </a:solidFill>
        </p:grpSpPr>
        <p:sp>
          <p:nvSpPr>
            <p:cNvPr id="42" name="Rectangle 25"/>
            <p:cNvSpPr>
              <a:spLocks noChangeArrowheads="1"/>
            </p:cNvSpPr>
            <p:nvPr/>
          </p:nvSpPr>
          <p:spPr bwMode="auto">
            <a:xfrm>
              <a:off x="2035" y="2963"/>
              <a:ext cx="1077" cy="375"/>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25,000</a:t>
              </a:r>
            </a:p>
          </p:txBody>
        </p:sp>
        <p:sp>
          <p:nvSpPr>
            <p:cNvPr id="43" name="Rectangle 26"/>
            <p:cNvSpPr>
              <a:spLocks noChangeArrowheads="1"/>
            </p:cNvSpPr>
            <p:nvPr/>
          </p:nvSpPr>
          <p:spPr bwMode="auto">
            <a:xfrm>
              <a:off x="830" y="2963"/>
              <a:ext cx="1205" cy="375"/>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25,000</a:t>
              </a:r>
            </a:p>
          </p:txBody>
        </p:sp>
      </p:grpSp>
      <p:grpSp>
        <p:nvGrpSpPr>
          <p:cNvPr id="39" name="Group 27"/>
          <p:cNvGrpSpPr>
            <a:grpSpLocks/>
          </p:cNvGrpSpPr>
          <p:nvPr/>
        </p:nvGrpSpPr>
        <p:grpSpPr bwMode="auto">
          <a:xfrm>
            <a:off x="2878138" y="3402012"/>
            <a:ext cx="3622675" cy="754063"/>
            <a:chOff x="830" y="2586"/>
            <a:chExt cx="2282" cy="475"/>
          </a:xfrm>
          <a:solidFill>
            <a:srgbClr val="FDF3D2"/>
          </a:solidFill>
        </p:grpSpPr>
        <p:sp>
          <p:nvSpPr>
            <p:cNvPr id="40" name="Rectangle 28"/>
            <p:cNvSpPr>
              <a:spLocks noChangeArrowheads="1"/>
            </p:cNvSpPr>
            <p:nvPr/>
          </p:nvSpPr>
          <p:spPr bwMode="auto">
            <a:xfrm>
              <a:off x="2035" y="2586"/>
              <a:ext cx="1077" cy="475"/>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10,000</a:t>
              </a:r>
            </a:p>
          </p:txBody>
        </p:sp>
        <p:sp>
          <p:nvSpPr>
            <p:cNvPr id="41" name="Rectangle 29"/>
            <p:cNvSpPr>
              <a:spLocks noChangeArrowheads="1"/>
            </p:cNvSpPr>
            <p:nvPr/>
          </p:nvSpPr>
          <p:spPr bwMode="auto">
            <a:xfrm>
              <a:off x="830" y="2586"/>
              <a:ext cx="1205" cy="471"/>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40,000</a:t>
              </a:r>
            </a:p>
          </p:txBody>
        </p:sp>
      </p:grpSp>
      <p:grpSp>
        <p:nvGrpSpPr>
          <p:cNvPr id="48" name="Group 30"/>
          <p:cNvGrpSpPr>
            <a:grpSpLocks/>
          </p:cNvGrpSpPr>
          <p:nvPr/>
        </p:nvGrpSpPr>
        <p:grpSpPr bwMode="auto">
          <a:xfrm>
            <a:off x="6500812" y="2686050"/>
            <a:ext cx="3633788" cy="719139"/>
            <a:chOff x="3112" y="2210"/>
            <a:chExt cx="2289" cy="376"/>
          </a:xfrm>
          <a:solidFill>
            <a:srgbClr val="E3F0FA"/>
          </a:solidFill>
        </p:grpSpPr>
        <p:sp>
          <p:nvSpPr>
            <p:cNvPr id="49" name="Rectangle 31"/>
            <p:cNvSpPr>
              <a:spLocks noChangeArrowheads="1"/>
            </p:cNvSpPr>
            <p:nvPr/>
          </p:nvSpPr>
          <p:spPr bwMode="auto">
            <a:xfrm>
              <a:off x="4369" y="2210"/>
              <a:ext cx="1032" cy="376"/>
            </a:xfrm>
            <a:prstGeom prst="rect">
              <a:avLst/>
            </a:prstGeom>
            <a:grp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0</a:t>
              </a:r>
            </a:p>
          </p:txBody>
        </p:sp>
        <p:sp>
          <p:nvSpPr>
            <p:cNvPr id="50" name="Rectangle 32"/>
            <p:cNvSpPr>
              <a:spLocks noChangeArrowheads="1"/>
            </p:cNvSpPr>
            <p:nvPr/>
          </p:nvSpPr>
          <p:spPr bwMode="auto">
            <a:xfrm>
              <a:off x="3112" y="2210"/>
              <a:ext cx="1257" cy="376"/>
            </a:xfrm>
            <a:prstGeom prst="rect">
              <a:avLst/>
            </a:prstGeom>
            <a:grpFill/>
            <a:ln w="9525">
              <a:noFill/>
              <a:miter lim="800000"/>
              <a:headEnd/>
              <a:tailEnd/>
            </a:ln>
          </p:spPr>
          <p:txBody>
            <a:bodyPr anchor="ctr" anchorCtr="1"/>
            <a:lstStyle/>
            <a:p>
              <a:pPr algn="ctr">
                <a:buClr>
                  <a:srgbClr val="00B85C"/>
                </a:buClr>
                <a:buSzPct val="120000"/>
                <a:buFont typeface="Wingdings" pitchFamily="2" charset="2"/>
                <a:buNone/>
              </a:pPr>
              <a:r>
                <a:rPr lang="en-US" sz="2400" dirty="0">
                  <a:latin typeface="Arial" pitchFamily="34" charset="0"/>
                  <a:cs typeface="Arial" pitchFamily="34" charset="0"/>
                </a:rPr>
                <a:t>100      </a:t>
              </a:r>
              <a:r>
                <a:rPr lang="en-US" sz="2000" dirty="0">
                  <a:latin typeface="Arial" pitchFamily="34" charset="0"/>
                  <a:cs typeface="Arial" pitchFamily="34" charset="0"/>
                </a:rPr>
                <a:t>[=50,000 / 500]</a:t>
              </a:r>
              <a:endParaRPr lang="en-US" sz="2400" dirty="0">
                <a:latin typeface="Arial" pitchFamily="34" charset="0"/>
                <a:cs typeface="Arial" pitchFamily="34" charset="0"/>
              </a:endParaRPr>
            </a:p>
          </p:txBody>
        </p:sp>
      </p:grpSp>
      <p:grpSp>
        <p:nvGrpSpPr>
          <p:cNvPr id="51" name="Group 33"/>
          <p:cNvGrpSpPr>
            <a:grpSpLocks/>
          </p:cNvGrpSpPr>
          <p:nvPr/>
        </p:nvGrpSpPr>
        <p:grpSpPr bwMode="auto">
          <a:xfrm>
            <a:off x="2878138" y="2686053"/>
            <a:ext cx="3622675" cy="715963"/>
            <a:chOff x="830" y="2210"/>
            <a:chExt cx="2282" cy="451"/>
          </a:xfrm>
          <a:solidFill>
            <a:srgbClr val="FDF3D2"/>
          </a:solidFill>
        </p:grpSpPr>
        <p:sp>
          <p:nvSpPr>
            <p:cNvPr id="52" name="Rectangle 34"/>
            <p:cNvSpPr>
              <a:spLocks noChangeArrowheads="1"/>
            </p:cNvSpPr>
            <p:nvPr/>
          </p:nvSpPr>
          <p:spPr bwMode="auto">
            <a:xfrm>
              <a:off x="2035" y="2210"/>
              <a:ext cx="1077" cy="451"/>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0</a:t>
              </a:r>
            </a:p>
          </p:txBody>
        </p:sp>
        <p:sp>
          <p:nvSpPr>
            <p:cNvPr id="53" name="Rectangle 35"/>
            <p:cNvSpPr>
              <a:spLocks noChangeArrowheads="1"/>
            </p:cNvSpPr>
            <p:nvPr/>
          </p:nvSpPr>
          <p:spPr bwMode="auto">
            <a:xfrm>
              <a:off x="830" y="2210"/>
              <a:ext cx="1205" cy="451"/>
            </a:xfrm>
            <a:prstGeom prst="rect">
              <a:avLst/>
            </a:prstGeom>
            <a:grp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50,000</a:t>
              </a:r>
            </a:p>
          </p:txBody>
        </p:sp>
      </p:grpSp>
      <p:grpSp>
        <p:nvGrpSpPr>
          <p:cNvPr id="54" name="Group 36"/>
          <p:cNvGrpSpPr>
            <a:grpSpLocks/>
          </p:cNvGrpSpPr>
          <p:nvPr/>
        </p:nvGrpSpPr>
        <p:grpSpPr bwMode="auto">
          <a:xfrm>
            <a:off x="2090738" y="1143001"/>
            <a:ext cx="8043863" cy="4800601"/>
            <a:chOff x="334" y="1238"/>
            <a:chExt cx="5067" cy="3024"/>
          </a:xfrm>
        </p:grpSpPr>
        <p:grpSp>
          <p:nvGrpSpPr>
            <p:cNvPr id="55" name="Group 37"/>
            <p:cNvGrpSpPr>
              <a:grpSpLocks/>
            </p:cNvGrpSpPr>
            <p:nvPr/>
          </p:nvGrpSpPr>
          <p:grpSpPr bwMode="auto">
            <a:xfrm>
              <a:off x="334" y="1238"/>
              <a:ext cx="5067" cy="3024"/>
              <a:chOff x="334" y="1238"/>
              <a:chExt cx="5067" cy="3024"/>
            </a:xfrm>
          </p:grpSpPr>
          <p:sp>
            <p:nvSpPr>
              <p:cNvPr id="57" name="Rectangle 38"/>
              <p:cNvSpPr>
                <a:spLocks noChangeArrowheads="1"/>
              </p:cNvSpPr>
              <p:nvPr/>
            </p:nvSpPr>
            <p:spPr bwMode="auto">
              <a:xfrm>
                <a:off x="334" y="3886"/>
                <a:ext cx="496" cy="376"/>
              </a:xfrm>
              <a:prstGeom prst="rect">
                <a:avLst/>
              </a:prstGeom>
              <a:no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E</a:t>
                </a:r>
              </a:p>
            </p:txBody>
          </p:sp>
          <p:sp>
            <p:nvSpPr>
              <p:cNvPr id="58" name="Rectangle 39"/>
              <p:cNvSpPr>
                <a:spLocks noChangeArrowheads="1"/>
              </p:cNvSpPr>
              <p:nvPr/>
            </p:nvSpPr>
            <p:spPr bwMode="auto">
              <a:xfrm>
                <a:off x="334" y="3509"/>
                <a:ext cx="496" cy="377"/>
              </a:xfrm>
              <a:prstGeom prst="rect">
                <a:avLst/>
              </a:prstGeom>
              <a:no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a:latin typeface="Arial" pitchFamily="34" charset="0"/>
                    <a:cs typeface="Arial" pitchFamily="34" charset="0"/>
                  </a:rPr>
                  <a:t>D</a:t>
                </a:r>
              </a:p>
            </p:txBody>
          </p:sp>
          <p:sp>
            <p:nvSpPr>
              <p:cNvPr id="59" name="Rectangle 40"/>
              <p:cNvSpPr>
                <a:spLocks noChangeArrowheads="1"/>
              </p:cNvSpPr>
              <p:nvPr/>
            </p:nvSpPr>
            <p:spPr bwMode="auto">
              <a:xfrm>
                <a:off x="334" y="3134"/>
                <a:ext cx="496" cy="375"/>
              </a:xfrm>
              <a:prstGeom prst="rect">
                <a:avLst/>
              </a:prstGeom>
              <a:no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C</a:t>
                </a:r>
              </a:p>
            </p:txBody>
          </p:sp>
          <p:sp>
            <p:nvSpPr>
              <p:cNvPr id="60" name="Rectangle 41"/>
              <p:cNvSpPr>
                <a:spLocks noChangeArrowheads="1"/>
              </p:cNvSpPr>
              <p:nvPr/>
            </p:nvSpPr>
            <p:spPr bwMode="auto">
              <a:xfrm>
                <a:off x="334" y="2726"/>
                <a:ext cx="496" cy="377"/>
              </a:xfrm>
              <a:prstGeom prst="rect">
                <a:avLst/>
              </a:prstGeom>
              <a:no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B</a:t>
                </a:r>
              </a:p>
            </p:txBody>
          </p:sp>
          <p:sp>
            <p:nvSpPr>
              <p:cNvPr id="61" name="Rectangle 42"/>
              <p:cNvSpPr>
                <a:spLocks noChangeArrowheads="1"/>
              </p:cNvSpPr>
              <p:nvPr/>
            </p:nvSpPr>
            <p:spPr bwMode="auto">
              <a:xfrm>
                <a:off x="334" y="2254"/>
                <a:ext cx="496" cy="376"/>
              </a:xfrm>
              <a:prstGeom prst="rect">
                <a:avLst/>
              </a:prstGeom>
              <a:noFill/>
              <a:ln w="9525">
                <a:noFill/>
                <a:miter lim="800000"/>
                <a:headEnd/>
                <a:tailEnd/>
              </a:ln>
            </p:spPr>
            <p:txBody>
              <a:bodyPr anchor="ctr" anchorCtr="1"/>
              <a:lstStyle/>
              <a:p>
                <a:pP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A</a:t>
                </a:r>
              </a:p>
            </p:txBody>
          </p:sp>
          <p:sp>
            <p:nvSpPr>
              <p:cNvPr id="62" name="Rectangle 43"/>
              <p:cNvSpPr>
                <a:spLocks noChangeArrowheads="1"/>
              </p:cNvSpPr>
              <p:nvPr/>
            </p:nvSpPr>
            <p:spPr bwMode="auto">
              <a:xfrm>
                <a:off x="4369" y="1833"/>
                <a:ext cx="1032" cy="377"/>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Soybeans</a:t>
                </a:r>
              </a:p>
            </p:txBody>
          </p:sp>
          <p:sp>
            <p:nvSpPr>
              <p:cNvPr id="63" name="Rectangle 44"/>
              <p:cNvSpPr>
                <a:spLocks noChangeArrowheads="1"/>
              </p:cNvSpPr>
              <p:nvPr/>
            </p:nvSpPr>
            <p:spPr bwMode="auto">
              <a:xfrm>
                <a:off x="3112" y="1833"/>
                <a:ext cx="1257" cy="377"/>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Airplanes</a:t>
                </a:r>
              </a:p>
            </p:txBody>
          </p:sp>
          <p:sp>
            <p:nvSpPr>
              <p:cNvPr id="64" name="Rectangle 45"/>
              <p:cNvSpPr>
                <a:spLocks noChangeArrowheads="1"/>
              </p:cNvSpPr>
              <p:nvPr/>
            </p:nvSpPr>
            <p:spPr bwMode="auto">
              <a:xfrm>
                <a:off x="2035" y="1833"/>
                <a:ext cx="1077" cy="377"/>
              </a:xfrm>
              <a:prstGeom prst="rect">
                <a:avLst/>
              </a:prstGeom>
              <a:solidFill>
                <a:srgbClr val="FDF3D2"/>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Soybeans</a:t>
                </a:r>
              </a:p>
            </p:txBody>
          </p:sp>
          <p:sp>
            <p:nvSpPr>
              <p:cNvPr id="65" name="Rectangle 46"/>
              <p:cNvSpPr>
                <a:spLocks noChangeArrowheads="1"/>
              </p:cNvSpPr>
              <p:nvPr/>
            </p:nvSpPr>
            <p:spPr bwMode="auto">
              <a:xfrm>
                <a:off x="830" y="1833"/>
                <a:ext cx="1205" cy="377"/>
              </a:xfrm>
              <a:prstGeom prst="rect">
                <a:avLst/>
              </a:prstGeom>
              <a:solidFill>
                <a:srgbClr val="FDF3D2"/>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Airplanes</a:t>
                </a:r>
              </a:p>
            </p:txBody>
          </p:sp>
          <p:sp>
            <p:nvSpPr>
              <p:cNvPr id="66" name="Rectangle 47"/>
              <p:cNvSpPr>
                <a:spLocks noChangeArrowheads="1"/>
              </p:cNvSpPr>
              <p:nvPr/>
            </p:nvSpPr>
            <p:spPr bwMode="auto">
              <a:xfrm>
                <a:off x="3112" y="1238"/>
                <a:ext cx="2289" cy="595"/>
              </a:xfrm>
              <a:prstGeom prst="rect">
                <a:avLst/>
              </a:prstGeom>
              <a:solidFill>
                <a:srgbClr val="E3F0FA"/>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latin typeface="Arial" pitchFamily="34" charset="0"/>
                    <a:cs typeface="Arial" pitchFamily="34" charset="0"/>
                  </a:rPr>
                  <a:t>Production</a:t>
                </a:r>
              </a:p>
            </p:txBody>
          </p:sp>
          <p:sp>
            <p:nvSpPr>
              <p:cNvPr id="67" name="Rectangle 48"/>
              <p:cNvSpPr>
                <a:spLocks noChangeArrowheads="1"/>
              </p:cNvSpPr>
              <p:nvPr/>
            </p:nvSpPr>
            <p:spPr bwMode="auto">
              <a:xfrm>
                <a:off x="830" y="1238"/>
                <a:ext cx="2282" cy="595"/>
              </a:xfrm>
              <a:prstGeom prst="rect">
                <a:avLst/>
              </a:prstGeom>
              <a:solidFill>
                <a:srgbClr val="FDF3D2"/>
              </a:solid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r>
                  <a:rPr lang="en-US" sz="2400" dirty="0">
                    <a:solidFill>
                      <a:srgbClr val="C00000"/>
                    </a:solidFill>
                    <a:latin typeface="Arial" pitchFamily="34" charset="0"/>
                    <a:cs typeface="Arial" pitchFamily="34" charset="0"/>
                  </a:rPr>
                  <a:t>Employment of </a:t>
                </a:r>
                <a:br>
                  <a:rPr lang="en-US" sz="2400" dirty="0">
                    <a:solidFill>
                      <a:srgbClr val="C00000"/>
                    </a:solidFill>
                    <a:latin typeface="Arial" pitchFamily="34" charset="0"/>
                    <a:cs typeface="Arial" pitchFamily="34" charset="0"/>
                  </a:rPr>
                </a:br>
                <a:r>
                  <a:rPr lang="en-US" sz="2400" dirty="0">
                    <a:solidFill>
                      <a:srgbClr val="C00000"/>
                    </a:solidFill>
                    <a:latin typeface="Arial" pitchFamily="34" charset="0"/>
                    <a:cs typeface="Arial" pitchFamily="34" charset="0"/>
                  </a:rPr>
                  <a:t>labor hours</a:t>
                </a:r>
              </a:p>
            </p:txBody>
          </p:sp>
          <p:sp>
            <p:nvSpPr>
              <p:cNvPr id="68" name="Rectangle 49"/>
              <p:cNvSpPr>
                <a:spLocks noChangeArrowheads="1"/>
              </p:cNvSpPr>
              <p:nvPr/>
            </p:nvSpPr>
            <p:spPr bwMode="auto">
              <a:xfrm>
                <a:off x="334" y="1238"/>
                <a:ext cx="496" cy="972"/>
              </a:xfrm>
              <a:prstGeom prst="rect">
                <a:avLst/>
              </a:prstGeom>
              <a:noFill/>
              <a:ln w="9525">
                <a:noFill/>
                <a:miter lim="800000"/>
                <a:headEnd/>
                <a:tailEnd/>
              </a:ln>
            </p:spPr>
            <p:txBody>
              <a:bodyPr anchor="ctr" anchorCtr="1"/>
              <a:lstStyle/>
              <a:p>
                <a:pPr algn="ctr">
                  <a:lnSpc>
                    <a:spcPct val="105000"/>
                  </a:lnSpc>
                  <a:spcBef>
                    <a:spcPct val="45000"/>
                  </a:spcBef>
                  <a:buClr>
                    <a:srgbClr val="00B85C"/>
                  </a:buClr>
                  <a:buSzPct val="120000"/>
                  <a:buFont typeface="Wingdings" pitchFamily="2" charset="2"/>
                  <a:buNone/>
                </a:pPr>
                <a:endParaRPr lang="en-US" sz="2400">
                  <a:latin typeface="Arial" pitchFamily="34" charset="0"/>
                  <a:cs typeface="Arial" pitchFamily="34" charset="0"/>
                </a:endParaRPr>
              </a:p>
            </p:txBody>
          </p:sp>
        </p:grpSp>
        <p:sp>
          <p:nvSpPr>
            <p:cNvPr id="56" name="Line 50"/>
            <p:cNvSpPr>
              <a:spLocks noChangeShapeType="1"/>
            </p:cNvSpPr>
            <p:nvPr/>
          </p:nvSpPr>
          <p:spPr bwMode="auto">
            <a:xfrm>
              <a:off x="334" y="1238"/>
              <a:ext cx="5067" cy="0"/>
            </a:xfrm>
            <a:prstGeom prst="line">
              <a:avLst/>
            </a:prstGeom>
            <a:noFill/>
            <a:ln w="28575" cap="sq">
              <a:solidFill>
                <a:schemeClr val="tx1"/>
              </a:solidFill>
              <a:round/>
              <a:headEnd/>
              <a:tailEnd/>
            </a:ln>
          </p:spPr>
          <p:txBody>
            <a:bodyPr/>
            <a:lstStyle/>
            <a:p>
              <a:endParaRPr lang="en-US">
                <a:latin typeface="Arial" pitchFamily="34" charset="0"/>
                <a:cs typeface="Arial" pitchFamily="34" charset="0"/>
              </a:endParaRPr>
            </a:p>
          </p:txBody>
        </p:sp>
      </p:grpSp>
      <p:sp>
        <p:nvSpPr>
          <p:cNvPr id="69" name="Line 51"/>
          <p:cNvSpPr>
            <a:spLocks noChangeShapeType="1"/>
          </p:cNvSpPr>
          <p:nvPr/>
        </p:nvSpPr>
        <p:spPr bwMode="auto">
          <a:xfrm>
            <a:off x="2090738" y="2686050"/>
            <a:ext cx="80438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0" name="Line 52"/>
          <p:cNvSpPr>
            <a:spLocks noChangeShapeType="1"/>
          </p:cNvSpPr>
          <p:nvPr/>
        </p:nvSpPr>
        <p:spPr bwMode="auto">
          <a:xfrm>
            <a:off x="2090738" y="3402012"/>
            <a:ext cx="80438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1" name="Line 53"/>
          <p:cNvSpPr>
            <a:spLocks noChangeShapeType="1"/>
          </p:cNvSpPr>
          <p:nvPr/>
        </p:nvSpPr>
        <p:spPr bwMode="auto">
          <a:xfrm>
            <a:off x="2090738" y="4152900"/>
            <a:ext cx="80438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2" name="Line 54"/>
          <p:cNvSpPr>
            <a:spLocks noChangeShapeType="1"/>
          </p:cNvSpPr>
          <p:nvPr/>
        </p:nvSpPr>
        <p:spPr bwMode="auto">
          <a:xfrm>
            <a:off x="2090738" y="4748212"/>
            <a:ext cx="80438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3" name="Line 55"/>
          <p:cNvSpPr>
            <a:spLocks noChangeShapeType="1"/>
          </p:cNvSpPr>
          <p:nvPr/>
        </p:nvSpPr>
        <p:spPr bwMode="auto">
          <a:xfrm>
            <a:off x="2090738" y="5346700"/>
            <a:ext cx="80438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4" name="Line 56"/>
          <p:cNvSpPr>
            <a:spLocks noChangeShapeType="1"/>
          </p:cNvSpPr>
          <p:nvPr/>
        </p:nvSpPr>
        <p:spPr bwMode="auto">
          <a:xfrm>
            <a:off x="2090738" y="5943600"/>
            <a:ext cx="8043863" cy="0"/>
          </a:xfrm>
          <a:prstGeom prst="line">
            <a:avLst/>
          </a:prstGeom>
          <a:noFill/>
          <a:ln w="28575" cap="sq">
            <a:solidFill>
              <a:schemeClr val="tx1"/>
            </a:solidFill>
            <a:round/>
            <a:headEnd/>
            <a:tailEnd/>
          </a:ln>
        </p:spPr>
        <p:txBody>
          <a:bodyPr/>
          <a:lstStyle/>
          <a:p>
            <a:endParaRPr lang="en-US">
              <a:latin typeface="Arial" pitchFamily="34" charset="0"/>
              <a:cs typeface="Arial" pitchFamily="34" charset="0"/>
            </a:endParaRPr>
          </a:p>
        </p:txBody>
      </p:sp>
      <p:sp>
        <p:nvSpPr>
          <p:cNvPr id="75" name="Line 57"/>
          <p:cNvSpPr>
            <a:spLocks noChangeShapeType="1"/>
          </p:cNvSpPr>
          <p:nvPr/>
        </p:nvSpPr>
        <p:spPr bwMode="auto">
          <a:xfrm>
            <a:off x="2090737" y="1143000"/>
            <a:ext cx="0" cy="4800600"/>
          </a:xfrm>
          <a:prstGeom prst="line">
            <a:avLst/>
          </a:prstGeom>
          <a:noFill/>
          <a:ln w="28575" cap="sq">
            <a:solidFill>
              <a:schemeClr val="tx1"/>
            </a:solidFill>
            <a:round/>
            <a:headEnd/>
            <a:tailEnd/>
          </a:ln>
        </p:spPr>
        <p:txBody>
          <a:bodyPr/>
          <a:lstStyle/>
          <a:p>
            <a:endParaRPr lang="en-US">
              <a:latin typeface="Arial" pitchFamily="34" charset="0"/>
              <a:cs typeface="Arial" pitchFamily="34" charset="0"/>
            </a:endParaRPr>
          </a:p>
        </p:txBody>
      </p:sp>
      <p:sp>
        <p:nvSpPr>
          <p:cNvPr id="76" name="Line 58"/>
          <p:cNvSpPr>
            <a:spLocks noChangeShapeType="1"/>
          </p:cNvSpPr>
          <p:nvPr/>
        </p:nvSpPr>
        <p:spPr bwMode="auto">
          <a:xfrm>
            <a:off x="2878137" y="1143000"/>
            <a:ext cx="0" cy="480060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7" name="Line 59"/>
          <p:cNvSpPr>
            <a:spLocks noChangeShapeType="1"/>
          </p:cNvSpPr>
          <p:nvPr/>
        </p:nvSpPr>
        <p:spPr bwMode="auto">
          <a:xfrm>
            <a:off x="6500812" y="1143000"/>
            <a:ext cx="11079" cy="4800593"/>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78" name="Line 60"/>
          <p:cNvSpPr>
            <a:spLocks noChangeShapeType="1"/>
          </p:cNvSpPr>
          <p:nvPr/>
        </p:nvSpPr>
        <p:spPr bwMode="auto">
          <a:xfrm flipH="1">
            <a:off x="10134564" y="1143000"/>
            <a:ext cx="37" cy="4800583"/>
          </a:xfrm>
          <a:prstGeom prst="line">
            <a:avLst/>
          </a:prstGeom>
          <a:noFill/>
          <a:ln w="28575" cap="sq">
            <a:solidFill>
              <a:schemeClr val="tx1"/>
            </a:solidFill>
            <a:round/>
            <a:headEnd/>
            <a:tailEnd/>
          </a:ln>
        </p:spPr>
        <p:txBody>
          <a:bodyPr/>
          <a:lstStyle/>
          <a:p>
            <a:endParaRPr lang="en-US">
              <a:latin typeface="Arial" pitchFamily="34" charset="0"/>
              <a:cs typeface="Arial" pitchFamily="34" charset="0"/>
            </a:endParaRPr>
          </a:p>
        </p:txBody>
      </p:sp>
      <p:sp>
        <p:nvSpPr>
          <p:cNvPr id="79" name="Line 61"/>
          <p:cNvSpPr>
            <a:spLocks noChangeShapeType="1"/>
          </p:cNvSpPr>
          <p:nvPr/>
        </p:nvSpPr>
        <p:spPr bwMode="auto">
          <a:xfrm>
            <a:off x="4791075" y="2087564"/>
            <a:ext cx="0" cy="3856037"/>
          </a:xfrm>
          <a:prstGeom prst="line">
            <a:avLst/>
          </a:prstGeom>
          <a:noFill/>
          <a:ln w="12700">
            <a:solidFill>
              <a:schemeClr val="tx1"/>
            </a:solidFill>
            <a:round/>
            <a:headEnd/>
            <a:tailEnd/>
          </a:ln>
        </p:spPr>
        <p:txBody>
          <a:bodyPr/>
          <a:lstStyle/>
          <a:p>
            <a:endParaRPr lang="en-US">
              <a:solidFill>
                <a:srgbClr val="C00000"/>
              </a:solidFill>
              <a:latin typeface="Arial" pitchFamily="34" charset="0"/>
              <a:cs typeface="Arial" pitchFamily="34" charset="0"/>
            </a:endParaRPr>
          </a:p>
        </p:txBody>
      </p:sp>
      <p:sp>
        <p:nvSpPr>
          <p:cNvPr id="80" name="Line 62"/>
          <p:cNvSpPr>
            <a:spLocks noChangeShapeType="1"/>
          </p:cNvSpPr>
          <p:nvPr/>
        </p:nvSpPr>
        <p:spPr bwMode="auto">
          <a:xfrm>
            <a:off x="8496300" y="2087564"/>
            <a:ext cx="0" cy="3856029"/>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
        <p:nvSpPr>
          <p:cNvPr id="81" name="Line 63"/>
          <p:cNvSpPr>
            <a:spLocks noChangeShapeType="1"/>
          </p:cNvSpPr>
          <p:nvPr/>
        </p:nvSpPr>
        <p:spPr bwMode="auto">
          <a:xfrm>
            <a:off x="2878138" y="2087563"/>
            <a:ext cx="7256463" cy="0"/>
          </a:xfrm>
          <a:prstGeom prst="line">
            <a:avLst/>
          </a:prstGeom>
          <a:noFill/>
          <a:ln w="12700">
            <a:solidFill>
              <a:schemeClr val="tx1"/>
            </a:solidFill>
            <a:round/>
            <a:headEnd/>
            <a:tailEnd/>
          </a:ln>
        </p:spPr>
        <p:txBody>
          <a:bodyPr/>
          <a:lstStyle/>
          <a:p>
            <a:endParaRPr lang="en-US">
              <a:latin typeface="Arial" pitchFamily="34" charset="0"/>
              <a:cs typeface="Arial" pitchFamily="34" charset="0"/>
            </a:endParaRPr>
          </a:p>
        </p:txBody>
      </p:sp>
    </p:spTree>
    <p:extLst>
      <p:ext uri="{BB962C8B-B14F-4D97-AF65-F5344CB8AC3E}">
        <p14:creationId xmlns:p14="http://schemas.microsoft.com/office/powerpoint/2010/main" val="39544043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left)">
                                      <p:cBhvr>
                                        <p:cTn id="11" dur="500"/>
                                        <p:tgtEl>
                                          <p:spTgt spid="4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wipe(left)">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wipe(left)">
                                      <p:cBhvr>
                                        <p:cTn id="25" dur="500"/>
                                        <p:tgtEl>
                                          <p:spTgt spid="38"/>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wipe(left)">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wipe(left)">
                                      <p:cBhvr>
                                        <p:cTn id="34" dur="500"/>
                                        <p:tgtEl>
                                          <p:spTgt spid="37"/>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wipe(left)">
                                      <p:cBhvr>
                                        <p:cTn id="43" dur="500"/>
                                        <p:tgtEl>
                                          <p:spTgt spid="36"/>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a:t>
            </a:r>
            <a:r>
              <a:rPr lang="en-US" dirty="0">
                <a:solidFill>
                  <a:schemeClr val="tx1"/>
                </a:solidFill>
              </a:rPr>
              <a:t>The U.S. PPF</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8</a:t>
            </a:fld>
            <a:endParaRPr lang="en-US" dirty="0"/>
          </a:p>
        </p:txBody>
      </p:sp>
      <p:sp>
        <p:nvSpPr>
          <p:cNvPr id="8" name="Content Placeholder 7"/>
          <p:cNvSpPr>
            <a:spLocks noGrp="1"/>
          </p:cNvSpPr>
          <p:nvPr>
            <p:ph idx="12"/>
          </p:nvPr>
        </p:nvSpPr>
        <p:spPr>
          <a:xfrm>
            <a:off x="6477253" y="914400"/>
            <a:ext cx="4200698" cy="5257800"/>
          </a:xfrm>
        </p:spPr>
        <p:txBody>
          <a:bodyPr>
            <a:noAutofit/>
          </a:bodyPr>
          <a:lstStyle/>
          <a:p>
            <a:pPr marL="0" indent="0">
              <a:buNone/>
            </a:pPr>
            <a:r>
              <a:rPr lang="en-US" sz="2800" dirty="0">
                <a:cs typeface="Arial"/>
              </a:rPr>
              <a:t>The U.S. has enough labor to produce :</a:t>
            </a:r>
          </a:p>
          <a:p>
            <a:r>
              <a:rPr lang="en-US" sz="2800" dirty="0">
                <a:solidFill>
                  <a:srgbClr val="006600"/>
                </a:solidFill>
                <a:cs typeface="Arial"/>
              </a:rPr>
              <a:t>100 airplanes (point E)</a:t>
            </a:r>
            <a:endParaRPr lang="en-US" sz="2800" dirty="0">
              <a:cs typeface="Arial"/>
            </a:endParaRPr>
          </a:p>
          <a:p>
            <a:endParaRPr lang="en-US" sz="2800" dirty="0">
              <a:solidFill>
                <a:srgbClr val="C00000"/>
              </a:solidFill>
              <a:cs typeface="Arial"/>
            </a:endParaRPr>
          </a:p>
          <a:p>
            <a:r>
              <a:rPr lang="en-US" sz="2800" dirty="0">
                <a:solidFill>
                  <a:srgbClr val="C00000"/>
                </a:solidFill>
                <a:cs typeface="Arial"/>
              </a:rPr>
              <a:t>OR 5,000 tons of soybeans (point A)</a:t>
            </a:r>
          </a:p>
          <a:p>
            <a:endParaRPr lang="en-US" sz="2800" dirty="0">
              <a:cs typeface="Arial"/>
            </a:endParaRPr>
          </a:p>
          <a:p>
            <a:endParaRPr lang="en-US" sz="2800" dirty="0">
              <a:cs typeface="Arial"/>
            </a:endParaRPr>
          </a:p>
          <a:p>
            <a:r>
              <a:rPr lang="en-US" sz="2800" dirty="0">
                <a:solidFill>
                  <a:srgbClr val="4E519E"/>
                </a:solidFill>
                <a:cs typeface="Arial"/>
              </a:rPr>
              <a:t>OR any combination along the PPF.</a:t>
            </a:r>
            <a:endParaRPr lang="en-US" sz="2800" dirty="0">
              <a:solidFill>
                <a:srgbClr val="4E519E"/>
              </a:solidFill>
            </a:endParaRPr>
          </a:p>
          <a:p>
            <a:endParaRPr lang="en-US" sz="2800" dirty="0"/>
          </a:p>
        </p:txBody>
      </p:sp>
      <p:sp>
        <p:nvSpPr>
          <p:cNvPr id="5" name="Footer Placeholder 4">
            <a:extLst>
              <a:ext uri="{FF2B5EF4-FFF2-40B4-BE49-F238E27FC236}">
                <a16:creationId xmlns:a16="http://schemas.microsoft.com/office/drawing/2014/main" id="{71F5D9C0-7481-889F-5032-EC4E52BC50B9}"/>
              </a:ext>
            </a:extLst>
          </p:cNvPr>
          <p:cNvSpPr>
            <a:spLocks noGrp="1"/>
          </p:cNvSpPr>
          <p:nvPr>
            <p:ph type="ftr" sz="quarter" idx="11"/>
          </p:nvPr>
        </p:nvSpPr>
        <p:spPr/>
        <p:txBody>
          <a:body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grpSp>
        <p:nvGrpSpPr>
          <p:cNvPr id="3" name="Group 2"/>
          <p:cNvGrpSpPr/>
          <p:nvPr/>
        </p:nvGrpSpPr>
        <p:grpSpPr>
          <a:xfrm>
            <a:off x="1524000" y="1123890"/>
            <a:ext cx="5209876" cy="4286310"/>
            <a:chOff x="36272" y="1123890"/>
            <a:chExt cx="5209876" cy="4286310"/>
          </a:xfrm>
        </p:grpSpPr>
        <p:cxnSp>
          <p:nvCxnSpPr>
            <p:cNvPr id="20" name="Straight Connector 19"/>
            <p:cNvCxnSpPr/>
            <p:nvPr/>
          </p:nvCxnSpPr>
          <p:spPr bwMode="auto">
            <a:xfrm>
              <a:off x="728911" y="1895115"/>
              <a:ext cx="4107961" cy="2753085"/>
            </a:xfrm>
            <a:prstGeom prst="line">
              <a:avLst/>
            </a:prstGeom>
            <a:noFill/>
            <a:ln w="28575" cap="flat" cmpd="sng" algn="ctr">
              <a:solidFill>
                <a:srgbClr val="0070C0"/>
              </a:solidFill>
              <a:prstDash val="solid"/>
              <a:round/>
              <a:headEnd type="none" w="med" len="med"/>
              <a:tailEnd type="none" w="med" len="med"/>
            </a:ln>
            <a:effectLst/>
          </p:spPr>
        </p:cxnSp>
        <p:grpSp>
          <p:nvGrpSpPr>
            <p:cNvPr id="89" name="Group 88"/>
            <p:cNvGrpSpPr/>
            <p:nvPr/>
          </p:nvGrpSpPr>
          <p:grpSpPr>
            <a:xfrm>
              <a:off x="36272" y="1123890"/>
              <a:ext cx="5174761" cy="4286310"/>
              <a:chOff x="3429000" y="819090"/>
              <a:chExt cx="5174761" cy="4286310"/>
            </a:xfrm>
          </p:grpSpPr>
          <p:grpSp>
            <p:nvGrpSpPr>
              <p:cNvPr id="17" name="Group 16"/>
              <p:cNvGrpSpPr/>
              <p:nvPr/>
            </p:nvGrpSpPr>
            <p:grpSpPr>
              <a:xfrm>
                <a:off x="3429000" y="819090"/>
                <a:ext cx="5174761" cy="4286310"/>
                <a:chOff x="3691148" y="621268"/>
                <a:chExt cx="5174761" cy="4286310"/>
              </a:xfrm>
            </p:grpSpPr>
            <p:cxnSp>
              <p:nvCxnSpPr>
                <p:cNvPr id="12" name="Straight Connector 11"/>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6815348" y="4507468"/>
                  <a:ext cx="2050561" cy="400110"/>
                </a:xfrm>
                <a:prstGeom prst="rect">
                  <a:avLst/>
                </a:prstGeom>
                <a:noFill/>
              </p:spPr>
              <p:txBody>
                <a:bodyPr wrap="none" rtlCol="0">
                  <a:spAutoFit/>
                </a:bodyPr>
                <a:lstStyle/>
                <a:p>
                  <a:r>
                    <a:rPr lang="en-US" sz="2000" dirty="0"/>
                    <a:t>Soybeans (tons)</a:t>
                  </a:r>
                </a:p>
              </p:txBody>
            </p:sp>
            <p:sp>
              <p:nvSpPr>
                <p:cNvPr id="16" name="TextBox 15"/>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56" name="TextBox 55"/>
              <p:cNvSpPr txBox="1"/>
              <p:nvPr/>
            </p:nvSpPr>
            <p:spPr>
              <a:xfrm>
                <a:off x="3725694" y="4355068"/>
                <a:ext cx="312906" cy="369332"/>
              </a:xfrm>
              <a:prstGeom prst="rect">
                <a:avLst/>
              </a:prstGeom>
              <a:noFill/>
            </p:spPr>
            <p:txBody>
              <a:bodyPr wrap="none" rtlCol="0">
                <a:spAutoFit/>
              </a:bodyPr>
              <a:lstStyle/>
              <a:p>
                <a:r>
                  <a:rPr lang="en-US" dirty="0"/>
                  <a:t>0</a:t>
                </a:r>
              </a:p>
            </p:txBody>
          </p:sp>
        </p:grpSp>
        <p:grpSp>
          <p:nvGrpSpPr>
            <p:cNvPr id="99" name="Group 98"/>
            <p:cNvGrpSpPr/>
            <p:nvPr/>
          </p:nvGrpSpPr>
          <p:grpSpPr>
            <a:xfrm>
              <a:off x="36272" y="1644134"/>
              <a:ext cx="1130611" cy="435647"/>
              <a:chOff x="3733800" y="958334"/>
              <a:chExt cx="1130611" cy="435647"/>
            </a:xfrm>
          </p:grpSpPr>
          <p:grpSp>
            <p:nvGrpSpPr>
              <p:cNvPr id="88" name="Group 87"/>
              <p:cNvGrpSpPr/>
              <p:nvPr/>
            </p:nvGrpSpPr>
            <p:grpSpPr>
              <a:xfrm>
                <a:off x="3733800" y="958334"/>
                <a:ext cx="1130611" cy="435647"/>
                <a:chOff x="3429000" y="1339334"/>
                <a:chExt cx="1130611" cy="435647"/>
              </a:xfrm>
            </p:grpSpPr>
            <p:sp>
              <p:nvSpPr>
                <p:cNvPr id="31" name="TextBox 30"/>
                <p:cNvSpPr txBox="1"/>
                <p:nvPr/>
              </p:nvSpPr>
              <p:spPr>
                <a:xfrm>
                  <a:off x="4221057" y="1339334"/>
                  <a:ext cx="338554" cy="369332"/>
                </a:xfrm>
                <a:prstGeom prst="rect">
                  <a:avLst/>
                </a:prstGeom>
                <a:noFill/>
              </p:spPr>
              <p:txBody>
                <a:bodyPr wrap="none" rtlCol="0">
                  <a:spAutoFit/>
                </a:bodyPr>
                <a:lstStyle/>
                <a:p>
                  <a:r>
                    <a:rPr lang="en-US" dirty="0"/>
                    <a:t>E</a:t>
                  </a:r>
                </a:p>
              </p:txBody>
            </p:sp>
            <p:sp>
              <p:nvSpPr>
                <p:cNvPr id="57" name="TextBox 56"/>
                <p:cNvSpPr txBox="1"/>
                <p:nvPr/>
              </p:nvSpPr>
              <p:spPr>
                <a:xfrm>
                  <a:off x="3429000" y="1405649"/>
                  <a:ext cx="569387" cy="369332"/>
                </a:xfrm>
                <a:prstGeom prst="rect">
                  <a:avLst/>
                </a:prstGeom>
                <a:noFill/>
              </p:spPr>
              <p:txBody>
                <a:bodyPr wrap="none" rtlCol="0">
                  <a:spAutoFit/>
                </a:bodyPr>
                <a:lstStyle/>
                <a:p>
                  <a:r>
                    <a:rPr lang="en-US" dirty="0"/>
                    <a:t>100</a:t>
                  </a:r>
                </a:p>
              </p:txBody>
            </p:sp>
          </p:grpSp>
          <p:sp>
            <p:nvSpPr>
              <p:cNvPr id="90" name="Flowchart: Connector 89"/>
              <p:cNvSpPr/>
              <p:nvPr/>
            </p:nvSpPr>
            <p:spPr bwMode="auto">
              <a:xfrm>
                <a:off x="4350239" y="113538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8" name="Group 97"/>
            <p:cNvGrpSpPr/>
            <p:nvPr/>
          </p:nvGrpSpPr>
          <p:grpSpPr>
            <a:xfrm>
              <a:off x="164513" y="1981200"/>
              <a:ext cx="1852959" cy="3048000"/>
              <a:chOff x="3862041" y="1295400"/>
              <a:chExt cx="1852959" cy="3048000"/>
            </a:xfrm>
          </p:grpSpPr>
          <p:grpSp>
            <p:nvGrpSpPr>
              <p:cNvPr id="87" name="Group 86"/>
              <p:cNvGrpSpPr/>
              <p:nvPr/>
            </p:nvGrpSpPr>
            <p:grpSpPr>
              <a:xfrm>
                <a:off x="3862041" y="1295400"/>
                <a:ext cx="1852959" cy="3048000"/>
                <a:chOff x="3557241" y="1676400"/>
                <a:chExt cx="1852959" cy="3048000"/>
              </a:xfrm>
            </p:grpSpPr>
            <p:cxnSp>
              <p:nvCxnSpPr>
                <p:cNvPr id="79" name="Straight Connector 78"/>
                <p:cNvCxnSpPr/>
                <p:nvPr/>
              </p:nvCxnSpPr>
              <p:spPr bwMode="auto">
                <a:xfrm>
                  <a:off x="4953000" y="2112822"/>
                  <a:ext cx="0" cy="2211468"/>
                </a:xfrm>
                <a:prstGeom prst="line">
                  <a:avLst/>
                </a:prstGeom>
                <a:noFill/>
                <a:ln w="9525" cap="flat" cmpd="sng" algn="ctr">
                  <a:solidFill>
                    <a:schemeClr val="tx1"/>
                  </a:solidFill>
                  <a:prstDash val="lgDash"/>
                  <a:round/>
                  <a:headEnd type="none" w="med" len="med"/>
                  <a:tailEnd type="none" w="med" len="med"/>
                </a:ln>
                <a:effectLst/>
              </p:spPr>
            </p:cxnSp>
            <p:cxnSp>
              <p:nvCxnSpPr>
                <p:cNvPr id="64" name="Straight Connector 63"/>
                <p:cNvCxnSpPr/>
                <p:nvPr/>
              </p:nvCxnSpPr>
              <p:spPr bwMode="auto">
                <a:xfrm>
                  <a:off x="4121639" y="2133600"/>
                  <a:ext cx="831361" cy="0"/>
                </a:xfrm>
                <a:prstGeom prst="line">
                  <a:avLst/>
                </a:prstGeom>
                <a:noFill/>
                <a:ln w="9525" cap="flat" cmpd="sng" algn="ctr">
                  <a:solidFill>
                    <a:schemeClr val="tx1"/>
                  </a:solidFill>
                  <a:prstDash val="lgDash"/>
                  <a:round/>
                  <a:headEnd type="none" w="med" len="med"/>
                  <a:tailEnd type="none" w="med" len="med"/>
                </a:ln>
                <a:effectLst/>
              </p:spPr>
            </p:cxnSp>
            <p:sp>
              <p:nvSpPr>
                <p:cNvPr id="43" name="TextBox 42"/>
                <p:cNvSpPr txBox="1"/>
                <p:nvPr/>
              </p:nvSpPr>
              <p:spPr>
                <a:xfrm>
                  <a:off x="3557241" y="1981200"/>
                  <a:ext cx="441146" cy="369332"/>
                </a:xfrm>
                <a:prstGeom prst="rect">
                  <a:avLst/>
                </a:prstGeom>
                <a:noFill/>
              </p:spPr>
              <p:txBody>
                <a:bodyPr wrap="none" rtlCol="0">
                  <a:spAutoFit/>
                </a:bodyPr>
                <a:lstStyle/>
                <a:p>
                  <a:r>
                    <a:rPr lang="en-US" dirty="0"/>
                    <a:t>80</a:t>
                  </a:r>
                </a:p>
              </p:txBody>
            </p:sp>
            <p:sp>
              <p:nvSpPr>
                <p:cNvPr id="49" name="TextBox 48"/>
                <p:cNvSpPr txBox="1"/>
                <p:nvPr/>
              </p:nvSpPr>
              <p:spPr>
                <a:xfrm>
                  <a:off x="5058822" y="1676400"/>
                  <a:ext cx="351378" cy="369332"/>
                </a:xfrm>
                <a:prstGeom prst="rect">
                  <a:avLst/>
                </a:prstGeom>
                <a:noFill/>
              </p:spPr>
              <p:txBody>
                <a:bodyPr wrap="none" rtlCol="0">
                  <a:spAutoFit/>
                </a:bodyPr>
                <a:lstStyle/>
                <a:p>
                  <a:r>
                    <a:rPr lang="en-US" dirty="0"/>
                    <a:t>D</a:t>
                  </a:r>
                </a:p>
              </p:txBody>
            </p:sp>
            <p:sp>
              <p:nvSpPr>
                <p:cNvPr id="58" name="TextBox 57"/>
                <p:cNvSpPr txBox="1"/>
                <p:nvPr/>
              </p:nvSpPr>
              <p:spPr>
                <a:xfrm>
                  <a:off x="4572253" y="4355068"/>
                  <a:ext cx="761747" cy="369332"/>
                </a:xfrm>
                <a:prstGeom prst="rect">
                  <a:avLst/>
                </a:prstGeom>
                <a:noFill/>
              </p:spPr>
              <p:txBody>
                <a:bodyPr wrap="none" rtlCol="0">
                  <a:spAutoFit/>
                </a:bodyPr>
                <a:lstStyle/>
                <a:p>
                  <a:r>
                    <a:rPr lang="en-US" dirty="0"/>
                    <a:t>1,000</a:t>
                  </a:r>
                </a:p>
              </p:txBody>
            </p:sp>
          </p:grpSp>
          <p:sp>
            <p:nvSpPr>
              <p:cNvPr id="91" name="Flowchart: Connector 90"/>
              <p:cNvSpPr/>
              <p:nvPr/>
            </p:nvSpPr>
            <p:spPr bwMode="auto">
              <a:xfrm>
                <a:off x="5181600" y="167640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7" name="Group 96"/>
            <p:cNvGrpSpPr/>
            <p:nvPr/>
          </p:nvGrpSpPr>
          <p:grpSpPr>
            <a:xfrm>
              <a:off x="164513" y="2819400"/>
              <a:ext cx="3072159" cy="2209800"/>
              <a:chOff x="3862041" y="2133600"/>
              <a:chExt cx="3072159" cy="2209800"/>
            </a:xfrm>
          </p:grpSpPr>
          <p:grpSp>
            <p:nvGrpSpPr>
              <p:cNvPr id="86" name="Group 85"/>
              <p:cNvGrpSpPr/>
              <p:nvPr/>
            </p:nvGrpSpPr>
            <p:grpSpPr>
              <a:xfrm>
                <a:off x="3862041" y="2133600"/>
                <a:ext cx="3072159" cy="2209800"/>
                <a:chOff x="3557241" y="2514600"/>
                <a:chExt cx="3072159" cy="2209800"/>
              </a:xfrm>
            </p:grpSpPr>
            <p:cxnSp>
              <p:nvCxnSpPr>
                <p:cNvPr id="80" name="Straight Connector 79"/>
                <p:cNvCxnSpPr/>
                <p:nvPr/>
              </p:nvCxnSpPr>
              <p:spPr bwMode="auto">
                <a:xfrm>
                  <a:off x="6172200" y="2959537"/>
                  <a:ext cx="0" cy="1383863"/>
                </a:xfrm>
                <a:prstGeom prst="line">
                  <a:avLst/>
                </a:prstGeom>
                <a:noFill/>
                <a:ln w="9525" cap="flat" cmpd="sng" algn="ctr">
                  <a:solidFill>
                    <a:schemeClr val="tx1"/>
                  </a:solidFill>
                  <a:prstDash val="lgDash"/>
                  <a:round/>
                  <a:headEnd type="none" w="med" len="med"/>
                  <a:tailEnd type="none" w="med" len="med"/>
                </a:ln>
                <a:effectLst/>
              </p:spPr>
            </p:cxnSp>
            <p:cxnSp>
              <p:nvCxnSpPr>
                <p:cNvPr id="67" name="Straight Connector 66"/>
                <p:cNvCxnSpPr/>
                <p:nvPr/>
              </p:nvCxnSpPr>
              <p:spPr bwMode="auto">
                <a:xfrm>
                  <a:off x="4121639" y="2959537"/>
                  <a:ext cx="2053980" cy="0"/>
                </a:xfrm>
                <a:prstGeom prst="line">
                  <a:avLst/>
                </a:prstGeom>
                <a:noFill/>
                <a:ln w="9525" cap="flat" cmpd="sng" algn="ctr">
                  <a:solidFill>
                    <a:schemeClr val="tx1"/>
                  </a:solidFill>
                  <a:prstDash val="lgDash"/>
                  <a:round/>
                  <a:headEnd type="none" w="med" len="med"/>
                  <a:tailEnd type="none" w="med" len="med"/>
                </a:ln>
                <a:effectLst/>
              </p:spPr>
            </p:cxnSp>
            <p:sp>
              <p:nvSpPr>
                <p:cNvPr id="46" name="TextBox 45"/>
                <p:cNvSpPr txBox="1"/>
                <p:nvPr/>
              </p:nvSpPr>
              <p:spPr>
                <a:xfrm>
                  <a:off x="6278022" y="2514600"/>
                  <a:ext cx="351378" cy="369332"/>
                </a:xfrm>
                <a:prstGeom prst="rect">
                  <a:avLst/>
                </a:prstGeom>
                <a:noFill/>
              </p:spPr>
              <p:txBody>
                <a:bodyPr wrap="none" rtlCol="0">
                  <a:spAutoFit/>
                </a:bodyPr>
                <a:lstStyle/>
                <a:p>
                  <a:r>
                    <a:rPr lang="en-US" dirty="0"/>
                    <a:t>C</a:t>
                  </a:r>
                </a:p>
              </p:txBody>
            </p:sp>
            <p:sp>
              <p:nvSpPr>
                <p:cNvPr id="54" name="TextBox 53"/>
                <p:cNvSpPr txBox="1"/>
                <p:nvPr/>
              </p:nvSpPr>
              <p:spPr>
                <a:xfrm>
                  <a:off x="3557241" y="2743200"/>
                  <a:ext cx="441146" cy="369332"/>
                </a:xfrm>
                <a:prstGeom prst="rect">
                  <a:avLst/>
                </a:prstGeom>
                <a:noFill/>
              </p:spPr>
              <p:txBody>
                <a:bodyPr wrap="none" rtlCol="0">
                  <a:spAutoFit/>
                </a:bodyPr>
                <a:lstStyle/>
                <a:p>
                  <a:r>
                    <a:rPr lang="en-US" dirty="0"/>
                    <a:t>50</a:t>
                  </a:r>
                </a:p>
              </p:txBody>
            </p:sp>
            <p:sp>
              <p:nvSpPr>
                <p:cNvPr id="59" name="TextBox 58"/>
                <p:cNvSpPr txBox="1"/>
                <p:nvPr/>
              </p:nvSpPr>
              <p:spPr>
                <a:xfrm>
                  <a:off x="5791453" y="4355068"/>
                  <a:ext cx="761747" cy="369332"/>
                </a:xfrm>
                <a:prstGeom prst="rect">
                  <a:avLst/>
                </a:prstGeom>
                <a:noFill/>
              </p:spPr>
              <p:txBody>
                <a:bodyPr wrap="none" rtlCol="0">
                  <a:spAutoFit/>
                </a:bodyPr>
                <a:lstStyle/>
                <a:p>
                  <a:r>
                    <a:rPr lang="en-US" dirty="0"/>
                    <a:t>2,500</a:t>
                  </a:r>
                </a:p>
              </p:txBody>
            </p:sp>
          </p:grpSp>
          <p:sp>
            <p:nvSpPr>
              <p:cNvPr id="92" name="Flowchart: Connector 91"/>
              <p:cNvSpPr/>
              <p:nvPr/>
            </p:nvSpPr>
            <p:spPr bwMode="auto">
              <a:xfrm>
                <a:off x="6400800" y="2491502"/>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6" name="Group 95"/>
            <p:cNvGrpSpPr/>
            <p:nvPr/>
          </p:nvGrpSpPr>
          <p:grpSpPr>
            <a:xfrm>
              <a:off x="164513" y="3581400"/>
              <a:ext cx="4215159" cy="1447800"/>
              <a:chOff x="3862041" y="2895600"/>
              <a:chExt cx="4215159" cy="1447800"/>
            </a:xfrm>
          </p:grpSpPr>
          <p:grpSp>
            <p:nvGrpSpPr>
              <p:cNvPr id="85" name="Group 84"/>
              <p:cNvGrpSpPr/>
              <p:nvPr/>
            </p:nvGrpSpPr>
            <p:grpSpPr>
              <a:xfrm>
                <a:off x="3862041" y="2895600"/>
                <a:ext cx="4215159" cy="1447800"/>
                <a:chOff x="3557241" y="3276600"/>
                <a:chExt cx="4215159" cy="1447800"/>
              </a:xfrm>
            </p:grpSpPr>
            <p:cxnSp>
              <p:nvCxnSpPr>
                <p:cNvPr id="82" name="Straight Connector 81"/>
                <p:cNvCxnSpPr/>
                <p:nvPr/>
              </p:nvCxnSpPr>
              <p:spPr bwMode="auto">
                <a:xfrm>
                  <a:off x="7315200" y="3733800"/>
                  <a:ext cx="0" cy="609600"/>
                </a:xfrm>
                <a:prstGeom prst="line">
                  <a:avLst/>
                </a:prstGeom>
                <a:noFill/>
                <a:ln w="9525" cap="flat" cmpd="sng" algn="ctr">
                  <a:solidFill>
                    <a:schemeClr val="tx1"/>
                  </a:solidFill>
                  <a:prstDash val="lgDash"/>
                  <a:round/>
                  <a:headEnd type="none" w="med" len="med"/>
                  <a:tailEnd type="none" w="med" len="med"/>
                </a:ln>
                <a:effectLst/>
              </p:spPr>
            </p:cxnSp>
            <p:cxnSp>
              <p:nvCxnSpPr>
                <p:cNvPr id="69" name="Straight Connector 68"/>
                <p:cNvCxnSpPr/>
                <p:nvPr/>
              </p:nvCxnSpPr>
              <p:spPr bwMode="auto">
                <a:xfrm>
                  <a:off x="4121639" y="3733800"/>
                  <a:ext cx="3239203" cy="0"/>
                </a:xfrm>
                <a:prstGeom prst="line">
                  <a:avLst/>
                </a:prstGeom>
                <a:noFill/>
                <a:ln w="9525" cap="flat" cmpd="sng" algn="ctr">
                  <a:solidFill>
                    <a:schemeClr val="tx1"/>
                  </a:solidFill>
                  <a:prstDash val="lgDash"/>
                  <a:round/>
                  <a:headEnd type="none" w="med" len="med"/>
                  <a:tailEnd type="none" w="med" len="med"/>
                </a:ln>
                <a:effectLst/>
              </p:spPr>
            </p:cxnSp>
            <p:sp>
              <p:nvSpPr>
                <p:cNvPr id="40" name="TextBox 39"/>
                <p:cNvSpPr txBox="1"/>
                <p:nvPr/>
              </p:nvSpPr>
              <p:spPr>
                <a:xfrm>
                  <a:off x="7433846" y="3276600"/>
                  <a:ext cx="338554" cy="369332"/>
                </a:xfrm>
                <a:prstGeom prst="rect">
                  <a:avLst/>
                </a:prstGeom>
                <a:noFill/>
              </p:spPr>
              <p:txBody>
                <a:bodyPr wrap="none" rtlCol="0">
                  <a:spAutoFit/>
                </a:bodyPr>
                <a:lstStyle/>
                <a:p>
                  <a:r>
                    <a:rPr lang="en-US" dirty="0"/>
                    <a:t>B</a:t>
                  </a:r>
                </a:p>
              </p:txBody>
            </p:sp>
            <p:sp>
              <p:nvSpPr>
                <p:cNvPr id="55" name="TextBox 54"/>
                <p:cNvSpPr txBox="1"/>
                <p:nvPr/>
              </p:nvSpPr>
              <p:spPr>
                <a:xfrm>
                  <a:off x="3557241" y="3581400"/>
                  <a:ext cx="441146" cy="369332"/>
                </a:xfrm>
                <a:prstGeom prst="rect">
                  <a:avLst/>
                </a:prstGeom>
                <a:noFill/>
              </p:spPr>
              <p:txBody>
                <a:bodyPr wrap="none" rtlCol="0">
                  <a:spAutoFit/>
                </a:bodyPr>
                <a:lstStyle/>
                <a:p>
                  <a:r>
                    <a:rPr lang="en-US" dirty="0"/>
                    <a:t>20</a:t>
                  </a:r>
                </a:p>
              </p:txBody>
            </p:sp>
            <p:sp>
              <p:nvSpPr>
                <p:cNvPr id="61" name="TextBox 60"/>
                <p:cNvSpPr txBox="1"/>
                <p:nvPr/>
              </p:nvSpPr>
              <p:spPr>
                <a:xfrm>
                  <a:off x="6934200" y="4355068"/>
                  <a:ext cx="761747" cy="369332"/>
                </a:xfrm>
                <a:prstGeom prst="rect">
                  <a:avLst/>
                </a:prstGeom>
                <a:noFill/>
              </p:spPr>
              <p:txBody>
                <a:bodyPr wrap="none" rtlCol="0">
                  <a:spAutoFit/>
                </a:bodyPr>
                <a:lstStyle/>
                <a:p>
                  <a:r>
                    <a:rPr lang="en-US" dirty="0"/>
                    <a:t>4,000</a:t>
                  </a:r>
                </a:p>
              </p:txBody>
            </p:sp>
          </p:grpSp>
          <p:sp>
            <p:nvSpPr>
              <p:cNvPr id="93" name="Flowchart: Connector 92"/>
              <p:cNvSpPr/>
              <p:nvPr/>
            </p:nvSpPr>
            <p:spPr bwMode="auto">
              <a:xfrm>
                <a:off x="7543673" y="327660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nvGrpSpPr>
            <p:cNvPr id="95" name="Group 94"/>
            <p:cNvGrpSpPr/>
            <p:nvPr/>
          </p:nvGrpSpPr>
          <p:grpSpPr>
            <a:xfrm>
              <a:off x="4455872" y="4192783"/>
              <a:ext cx="790276" cy="836417"/>
              <a:chOff x="8153400" y="3506983"/>
              <a:chExt cx="790276" cy="836417"/>
            </a:xfrm>
          </p:grpSpPr>
          <p:grpSp>
            <p:nvGrpSpPr>
              <p:cNvPr id="84" name="Group 83"/>
              <p:cNvGrpSpPr/>
              <p:nvPr/>
            </p:nvGrpSpPr>
            <p:grpSpPr>
              <a:xfrm>
                <a:off x="8153400" y="3506983"/>
                <a:ext cx="790276" cy="836417"/>
                <a:chOff x="7848600" y="3887983"/>
                <a:chExt cx="790276" cy="836417"/>
              </a:xfrm>
            </p:grpSpPr>
            <p:sp>
              <p:nvSpPr>
                <p:cNvPr id="35" name="TextBox 34"/>
                <p:cNvSpPr txBox="1"/>
                <p:nvPr/>
              </p:nvSpPr>
              <p:spPr>
                <a:xfrm>
                  <a:off x="8300322" y="3887983"/>
                  <a:ext cx="338554" cy="369332"/>
                </a:xfrm>
                <a:prstGeom prst="rect">
                  <a:avLst/>
                </a:prstGeom>
                <a:noFill/>
              </p:spPr>
              <p:txBody>
                <a:bodyPr wrap="none" rtlCol="0">
                  <a:spAutoFit/>
                </a:bodyPr>
                <a:lstStyle/>
                <a:p>
                  <a:r>
                    <a:rPr lang="en-US" dirty="0"/>
                    <a:t>A</a:t>
                  </a:r>
                </a:p>
              </p:txBody>
            </p:sp>
            <p:sp>
              <p:nvSpPr>
                <p:cNvPr id="62" name="TextBox 61"/>
                <p:cNvSpPr txBox="1"/>
                <p:nvPr/>
              </p:nvSpPr>
              <p:spPr>
                <a:xfrm>
                  <a:off x="7848600" y="4355068"/>
                  <a:ext cx="761747" cy="369332"/>
                </a:xfrm>
                <a:prstGeom prst="rect">
                  <a:avLst/>
                </a:prstGeom>
                <a:noFill/>
              </p:spPr>
              <p:txBody>
                <a:bodyPr wrap="none" rtlCol="0">
                  <a:spAutoFit/>
                </a:bodyPr>
                <a:lstStyle/>
                <a:p>
                  <a:r>
                    <a:rPr lang="en-US" dirty="0"/>
                    <a:t>5,000</a:t>
                  </a:r>
                </a:p>
              </p:txBody>
            </p:sp>
          </p:grpSp>
          <p:sp>
            <p:nvSpPr>
              <p:cNvPr id="94" name="Flowchart: Connector 93"/>
              <p:cNvSpPr/>
              <p:nvPr/>
            </p:nvSpPr>
            <p:spPr bwMode="auto">
              <a:xfrm>
                <a:off x="8399043" y="3867090"/>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grpSp>
    </p:spTree>
    <p:extLst>
      <p:ext uri="{BB962C8B-B14F-4D97-AF65-F5344CB8AC3E}">
        <p14:creationId xmlns:p14="http://schemas.microsoft.com/office/powerpoint/2010/main" val="32704433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wipe(left)">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wipe(left)">
                                      <p:cBhvr>
                                        <p:cTn id="22"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 </a:t>
            </a:r>
            <a:r>
              <a:rPr lang="en-US" dirty="0">
                <a:solidFill>
                  <a:schemeClr val="tx1"/>
                </a:solidFill>
              </a:rPr>
              <a:t>The U.S. </a:t>
            </a:r>
            <a:r>
              <a:rPr lang="en-US" b="1" dirty="0">
                <a:solidFill>
                  <a:schemeClr val="tx1"/>
                </a:solidFill>
              </a:rPr>
              <a:t>without</a:t>
            </a:r>
            <a:r>
              <a:rPr lang="en-US" dirty="0">
                <a:solidFill>
                  <a:schemeClr val="tx1"/>
                </a:solidFill>
              </a:rPr>
              <a:t> trade</a:t>
            </a:r>
          </a:p>
        </p:txBody>
      </p:sp>
      <p:sp>
        <p:nvSpPr>
          <p:cNvPr id="4" name="Slide Number Placeholder 3"/>
          <p:cNvSpPr>
            <a:spLocks noGrp="1"/>
          </p:cNvSpPr>
          <p:nvPr>
            <p:ph type="sldNum" sz="quarter" idx="10"/>
          </p:nvPr>
        </p:nvSpPr>
        <p:spPr>
          <a:prstGeom prst="rect">
            <a:avLst/>
          </a:prstGeom>
        </p:spPr>
        <p:txBody>
          <a:bodyPr/>
          <a:lstStyle/>
          <a:p>
            <a:pPr>
              <a:defRPr/>
            </a:pPr>
            <a:fld id="{2F37425F-5E17-4209-B948-B5CE2119E408}" type="slidenum">
              <a:rPr lang="en-US" smtClean="0"/>
              <a:pPr>
                <a:defRPr/>
              </a:pPr>
              <a:t>9</a:t>
            </a:fld>
            <a:endParaRPr lang="en-US" dirty="0"/>
          </a:p>
        </p:txBody>
      </p:sp>
      <p:sp>
        <p:nvSpPr>
          <p:cNvPr id="8" name="Content Placeholder 7"/>
          <p:cNvSpPr>
            <a:spLocks noGrp="1"/>
          </p:cNvSpPr>
          <p:nvPr>
            <p:ph idx="12"/>
          </p:nvPr>
        </p:nvSpPr>
        <p:spPr>
          <a:xfrm>
            <a:off x="6560039" y="914400"/>
            <a:ext cx="3863908" cy="5257800"/>
          </a:xfrm>
        </p:spPr>
        <p:txBody>
          <a:bodyPr>
            <a:noAutofit/>
          </a:bodyPr>
          <a:lstStyle/>
          <a:p>
            <a:pPr marL="0" indent="0">
              <a:buNone/>
            </a:pPr>
            <a:r>
              <a:rPr lang="en-US" sz="2800" dirty="0"/>
              <a:t>Suppose the U.S. uses </a:t>
            </a:r>
            <a:r>
              <a:rPr lang="en-US" sz="2800" u="sng" dirty="0"/>
              <a:t>half its labor </a:t>
            </a:r>
            <a:r>
              <a:rPr lang="en-US" sz="2800" dirty="0"/>
              <a:t>to produce </a:t>
            </a:r>
            <a:r>
              <a:rPr lang="en-US" sz="2800" u="sng" dirty="0"/>
              <a:t>each of the two goods</a:t>
            </a:r>
            <a:r>
              <a:rPr lang="en-US" sz="2800" dirty="0"/>
              <a:t>. </a:t>
            </a:r>
          </a:p>
          <a:p>
            <a:endParaRPr lang="en-US" sz="2800" dirty="0"/>
          </a:p>
          <a:p>
            <a:r>
              <a:rPr lang="en-US" sz="2800" dirty="0">
                <a:solidFill>
                  <a:srgbClr val="4E519E"/>
                </a:solidFill>
              </a:rPr>
              <a:t>The U.S. </a:t>
            </a:r>
            <a:r>
              <a:rPr lang="en-US" sz="2800" u="sng" dirty="0">
                <a:solidFill>
                  <a:srgbClr val="4E519E"/>
                </a:solidFill>
              </a:rPr>
              <a:t>production and consumption </a:t>
            </a:r>
            <a:r>
              <a:rPr lang="en-US" sz="2800" dirty="0">
                <a:solidFill>
                  <a:srgbClr val="4E519E"/>
                </a:solidFill>
              </a:rPr>
              <a:t>would be: 50 airplanes and 2,500 tons of soybeans</a:t>
            </a:r>
          </a:p>
        </p:txBody>
      </p:sp>
      <p:sp>
        <p:nvSpPr>
          <p:cNvPr id="5" name="Footer Placeholder 4">
            <a:extLst>
              <a:ext uri="{FF2B5EF4-FFF2-40B4-BE49-F238E27FC236}">
                <a16:creationId xmlns:a16="http://schemas.microsoft.com/office/drawing/2014/main" id="{39DD167E-39D3-348D-E943-39BABC778A7A}"/>
              </a:ext>
            </a:extLst>
          </p:cNvPr>
          <p:cNvSpPr>
            <a:spLocks noGrp="1"/>
          </p:cNvSpPr>
          <p:nvPr>
            <p:ph type="ftr" sz="quarter" idx="11"/>
          </p:nvPr>
        </p:nvSpPr>
        <p:spPr/>
        <p:txBody>
          <a:bodyPr/>
          <a:lstStyle/>
          <a:p>
            <a:pPr fontAlgn="base">
              <a:spcAft>
                <a:spcPct val="0"/>
              </a:spcAft>
              <a:defRPr/>
            </a:pPr>
            <a:r>
              <a:rPr lang="en-US" dirty="0"/>
              <a:t>Mankiw, Principles of Microeconomics, 10th Edition. © 2024 Cengage. All Rights Reserved. May not be scanned, copied or duplicated, or posted to a publicly accessible website, in whole or in part.</a:t>
            </a:r>
          </a:p>
        </p:txBody>
      </p:sp>
      <p:grpSp>
        <p:nvGrpSpPr>
          <p:cNvPr id="3" name="Group 2"/>
          <p:cNvGrpSpPr/>
          <p:nvPr/>
        </p:nvGrpSpPr>
        <p:grpSpPr>
          <a:xfrm>
            <a:off x="1524001" y="1123890"/>
            <a:ext cx="5181347" cy="4286310"/>
            <a:chOff x="36272" y="1123890"/>
            <a:chExt cx="5181347" cy="4286310"/>
          </a:xfrm>
        </p:grpSpPr>
        <p:cxnSp>
          <p:nvCxnSpPr>
            <p:cNvPr id="20" name="Straight Connector 19"/>
            <p:cNvCxnSpPr/>
            <p:nvPr/>
          </p:nvCxnSpPr>
          <p:spPr bwMode="auto">
            <a:xfrm>
              <a:off x="728911" y="1895115"/>
              <a:ext cx="4107961" cy="2753085"/>
            </a:xfrm>
            <a:prstGeom prst="line">
              <a:avLst/>
            </a:prstGeom>
            <a:noFill/>
            <a:ln w="28575" cap="flat" cmpd="sng" algn="ctr">
              <a:solidFill>
                <a:srgbClr val="0070C0"/>
              </a:solidFill>
              <a:prstDash val="solid"/>
              <a:round/>
              <a:headEnd type="none" w="med" len="med"/>
              <a:tailEnd type="none" w="med" len="med"/>
            </a:ln>
            <a:effectLst/>
          </p:spPr>
        </p:cxnSp>
        <p:grpSp>
          <p:nvGrpSpPr>
            <p:cNvPr id="89" name="Group 88"/>
            <p:cNvGrpSpPr/>
            <p:nvPr/>
          </p:nvGrpSpPr>
          <p:grpSpPr>
            <a:xfrm>
              <a:off x="36272" y="1123890"/>
              <a:ext cx="5174761" cy="4286310"/>
              <a:chOff x="3429000" y="819090"/>
              <a:chExt cx="5174761" cy="4286310"/>
            </a:xfrm>
          </p:grpSpPr>
          <p:grpSp>
            <p:nvGrpSpPr>
              <p:cNvPr id="17" name="Group 16"/>
              <p:cNvGrpSpPr/>
              <p:nvPr/>
            </p:nvGrpSpPr>
            <p:grpSpPr>
              <a:xfrm>
                <a:off x="3429000" y="819090"/>
                <a:ext cx="5174761" cy="4286310"/>
                <a:chOff x="3691148" y="621268"/>
                <a:chExt cx="5174761" cy="4286310"/>
              </a:xfrm>
            </p:grpSpPr>
            <p:cxnSp>
              <p:nvCxnSpPr>
                <p:cNvPr id="12" name="Straight Connector 11"/>
                <p:cNvCxnSpPr/>
                <p:nvPr/>
              </p:nvCxnSpPr>
              <p:spPr bwMode="auto">
                <a:xfrm>
                  <a:off x="4383787" y="1295400"/>
                  <a:ext cx="0" cy="2831068"/>
                </a:xfrm>
                <a:prstGeom prst="line">
                  <a:avLst/>
                </a:prstGeom>
                <a:no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4383787" y="4126468"/>
                  <a:ext cx="4343400" cy="0"/>
                </a:xfrm>
                <a:prstGeom prst="line">
                  <a:avLst/>
                </a:prstGeom>
                <a:no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6815348" y="4507468"/>
                  <a:ext cx="2050561" cy="400110"/>
                </a:xfrm>
                <a:prstGeom prst="rect">
                  <a:avLst/>
                </a:prstGeom>
                <a:noFill/>
              </p:spPr>
              <p:txBody>
                <a:bodyPr wrap="none" rtlCol="0">
                  <a:spAutoFit/>
                </a:bodyPr>
                <a:lstStyle/>
                <a:p>
                  <a:r>
                    <a:rPr lang="en-US" sz="2000" dirty="0"/>
                    <a:t>Soybeans (tons)</a:t>
                  </a:r>
                </a:p>
              </p:txBody>
            </p:sp>
            <p:sp>
              <p:nvSpPr>
                <p:cNvPr id="16" name="TextBox 15"/>
                <p:cNvSpPr txBox="1"/>
                <p:nvPr/>
              </p:nvSpPr>
              <p:spPr>
                <a:xfrm>
                  <a:off x="3691148" y="621268"/>
                  <a:ext cx="1255472" cy="400110"/>
                </a:xfrm>
                <a:prstGeom prst="rect">
                  <a:avLst/>
                </a:prstGeom>
                <a:noFill/>
              </p:spPr>
              <p:txBody>
                <a:bodyPr wrap="none" rtlCol="0">
                  <a:spAutoFit/>
                </a:bodyPr>
                <a:lstStyle/>
                <a:p>
                  <a:r>
                    <a:rPr lang="en-US" sz="2000" dirty="0"/>
                    <a:t>Airplanes</a:t>
                  </a:r>
                </a:p>
              </p:txBody>
            </p:sp>
          </p:grpSp>
          <p:sp>
            <p:nvSpPr>
              <p:cNvPr id="56" name="TextBox 55"/>
              <p:cNvSpPr txBox="1"/>
              <p:nvPr/>
            </p:nvSpPr>
            <p:spPr>
              <a:xfrm>
                <a:off x="3725694" y="4355068"/>
                <a:ext cx="312906" cy="369332"/>
              </a:xfrm>
              <a:prstGeom prst="rect">
                <a:avLst/>
              </a:prstGeom>
              <a:noFill/>
            </p:spPr>
            <p:txBody>
              <a:bodyPr wrap="none" rtlCol="0">
                <a:spAutoFit/>
              </a:bodyPr>
              <a:lstStyle/>
              <a:p>
                <a:r>
                  <a:rPr lang="en-US" dirty="0"/>
                  <a:t>0</a:t>
                </a:r>
              </a:p>
            </p:txBody>
          </p:sp>
        </p:grpSp>
        <p:sp>
          <p:nvSpPr>
            <p:cNvPr id="57" name="TextBox 56"/>
            <p:cNvSpPr txBox="1"/>
            <p:nvPr/>
          </p:nvSpPr>
          <p:spPr>
            <a:xfrm>
              <a:off x="36272" y="1710449"/>
              <a:ext cx="569387" cy="369332"/>
            </a:xfrm>
            <a:prstGeom prst="rect">
              <a:avLst/>
            </a:prstGeom>
            <a:noFill/>
          </p:spPr>
          <p:txBody>
            <a:bodyPr wrap="none" rtlCol="0">
              <a:spAutoFit/>
            </a:bodyPr>
            <a:lstStyle/>
            <a:p>
              <a:r>
                <a:rPr lang="en-US" dirty="0"/>
                <a:t>100</a:t>
              </a:r>
            </a:p>
          </p:txBody>
        </p:sp>
        <p:grpSp>
          <p:nvGrpSpPr>
            <p:cNvPr id="87" name="Group 86"/>
            <p:cNvGrpSpPr/>
            <p:nvPr/>
          </p:nvGrpSpPr>
          <p:grpSpPr>
            <a:xfrm>
              <a:off x="164513" y="2286000"/>
              <a:ext cx="1776759" cy="2743200"/>
              <a:chOff x="3557241" y="1981200"/>
              <a:chExt cx="1776759" cy="2743200"/>
            </a:xfrm>
          </p:grpSpPr>
          <p:sp>
            <p:nvSpPr>
              <p:cNvPr id="43" name="TextBox 42"/>
              <p:cNvSpPr txBox="1"/>
              <p:nvPr/>
            </p:nvSpPr>
            <p:spPr>
              <a:xfrm>
                <a:off x="3557241" y="1981200"/>
                <a:ext cx="441146" cy="369332"/>
              </a:xfrm>
              <a:prstGeom prst="rect">
                <a:avLst/>
              </a:prstGeom>
              <a:noFill/>
            </p:spPr>
            <p:txBody>
              <a:bodyPr wrap="none" rtlCol="0">
                <a:spAutoFit/>
              </a:bodyPr>
              <a:lstStyle/>
              <a:p>
                <a:r>
                  <a:rPr lang="en-US" dirty="0"/>
                  <a:t>80</a:t>
                </a:r>
              </a:p>
            </p:txBody>
          </p:sp>
          <p:sp>
            <p:nvSpPr>
              <p:cNvPr id="58" name="TextBox 57"/>
              <p:cNvSpPr txBox="1"/>
              <p:nvPr/>
            </p:nvSpPr>
            <p:spPr>
              <a:xfrm>
                <a:off x="4572253" y="4355068"/>
                <a:ext cx="761747" cy="369332"/>
              </a:xfrm>
              <a:prstGeom prst="rect">
                <a:avLst/>
              </a:prstGeom>
              <a:noFill/>
            </p:spPr>
            <p:txBody>
              <a:bodyPr wrap="none" rtlCol="0">
                <a:spAutoFit/>
              </a:bodyPr>
              <a:lstStyle/>
              <a:p>
                <a:r>
                  <a:rPr lang="en-US" dirty="0"/>
                  <a:t>1,000</a:t>
                </a:r>
              </a:p>
            </p:txBody>
          </p:sp>
        </p:grpSp>
        <p:grpSp>
          <p:nvGrpSpPr>
            <p:cNvPr id="85" name="Group 84"/>
            <p:cNvGrpSpPr/>
            <p:nvPr/>
          </p:nvGrpSpPr>
          <p:grpSpPr>
            <a:xfrm>
              <a:off x="164513" y="3886200"/>
              <a:ext cx="4138706" cy="1143000"/>
              <a:chOff x="3557241" y="3581400"/>
              <a:chExt cx="4138706" cy="1143000"/>
            </a:xfrm>
          </p:grpSpPr>
          <p:sp>
            <p:nvSpPr>
              <p:cNvPr id="55" name="TextBox 54"/>
              <p:cNvSpPr txBox="1"/>
              <p:nvPr/>
            </p:nvSpPr>
            <p:spPr>
              <a:xfrm>
                <a:off x="3557241" y="3581400"/>
                <a:ext cx="441146" cy="369332"/>
              </a:xfrm>
              <a:prstGeom prst="rect">
                <a:avLst/>
              </a:prstGeom>
              <a:noFill/>
            </p:spPr>
            <p:txBody>
              <a:bodyPr wrap="none" rtlCol="0">
                <a:spAutoFit/>
              </a:bodyPr>
              <a:lstStyle/>
              <a:p>
                <a:r>
                  <a:rPr lang="en-US" dirty="0"/>
                  <a:t>20</a:t>
                </a:r>
              </a:p>
            </p:txBody>
          </p:sp>
          <p:sp>
            <p:nvSpPr>
              <p:cNvPr id="61" name="TextBox 60"/>
              <p:cNvSpPr txBox="1"/>
              <p:nvPr/>
            </p:nvSpPr>
            <p:spPr>
              <a:xfrm>
                <a:off x="6934200" y="4355068"/>
                <a:ext cx="761747" cy="369332"/>
              </a:xfrm>
              <a:prstGeom prst="rect">
                <a:avLst/>
              </a:prstGeom>
              <a:noFill/>
            </p:spPr>
            <p:txBody>
              <a:bodyPr wrap="none" rtlCol="0">
                <a:spAutoFit/>
              </a:bodyPr>
              <a:lstStyle/>
              <a:p>
                <a:r>
                  <a:rPr lang="en-US" dirty="0"/>
                  <a:t>4,000</a:t>
                </a:r>
              </a:p>
            </p:txBody>
          </p:sp>
        </p:grpSp>
        <p:sp>
          <p:nvSpPr>
            <p:cNvPr id="62" name="TextBox 61"/>
            <p:cNvSpPr txBox="1"/>
            <p:nvPr/>
          </p:nvSpPr>
          <p:spPr>
            <a:xfrm>
              <a:off x="4455872" y="4659868"/>
              <a:ext cx="761747" cy="369332"/>
            </a:xfrm>
            <a:prstGeom prst="rect">
              <a:avLst/>
            </a:prstGeom>
            <a:noFill/>
          </p:spPr>
          <p:txBody>
            <a:bodyPr wrap="none" rtlCol="0">
              <a:spAutoFit/>
            </a:bodyPr>
            <a:lstStyle/>
            <a:p>
              <a:r>
                <a:rPr lang="en-US" dirty="0"/>
                <a:t>5,000</a:t>
              </a:r>
            </a:p>
          </p:txBody>
        </p:sp>
      </p:grpSp>
      <p:grpSp>
        <p:nvGrpSpPr>
          <p:cNvPr id="6" name="Group 5"/>
          <p:cNvGrpSpPr/>
          <p:nvPr/>
        </p:nvGrpSpPr>
        <p:grpSpPr>
          <a:xfrm>
            <a:off x="1652241" y="2819400"/>
            <a:ext cx="3589930" cy="2209800"/>
            <a:chOff x="128241" y="2819400"/>
            <a:chExt cx="3589930" cy="2209800"/>
          </a:xfrm>
        </p:grpSpPr>
        <p:cxnSp>
          <p:nvCxnSpPr>
            <p:cNvPr id="50" name="Straight Connector 49"/>
            <p:cNvCxnSpPr/>
            <p:nvPr/>
          </p:nvCxnSpPr>
          <p:spPr bwMode="auto">
            <a:xfrm>
              <a:off x="2743200" y="3264337"/>
              <a:ext cx="0" cy="1383863"/>
            </a:xfrm>
            <a:prstGeom prst="line">
              <a:avLst/>
            </a:prstGeom>
            <a:noFill/>
            <a:ln w="9525" cap="flat" cmpd="sng" algn="ctr">
              <a:solidFill>
                <a:schemeClr val="tx1"/>
              </a:solidFill>
              <a:prstDash val="lgDash"/>
              <a:round/>
              <a:headEnd type="none" w="med" len="med"/>
              <a:tailEnd type="none" w="med" len="med"/>
            </a:ln>
            <a:effectLst/>
          </p:spPr>
        </p:cxnSp>
        <p:cxnSp>
          <p:nvCxnSpPr>
            <p:cNvPr id="51" name="Straight Connector 50"/>
            <p:cNvCxnSpPr/>
            <p:nvPr/>
          </p:nvCxnSpPr>
          <p:spPr bwMode="auto">
            <a:xfrm>
              <a:off x="692639" y="3264337"/>
              <a:ext cx="2053980" cy="0"/>
            </a:xfrm>
            <a:prstGeom prst="line">
              <a:avLst/>
            </a:prstGeom>
            <a:noFill/>
            <a:ln w="9525" cap="flat" cmpd="sng" algn="ctr">
              <a:solidFill>
                <a:schemeClr val="tx1"/>
              </a:solidFill>
              <a:prstDash val="lgDash"/>
              <a:round/>
              <a:headEnd type="none" w="med" len="med"/>
              <a:tailEnd type="none" w="med" len="med"/>
            </a:ln>
            <a:effectLst/>
          </p:spPr>
        </p:cxnSp>
        <p:sp>
          <p:nvSpPr>
            <p:cNvPr id="52" name="TextBox 51"/>
            <p:cNvSpPr txBox="1"/>
            <p:nvPr/>
          </p:nvSpPr>
          <p:spPr>
            <a:xfrm>
              <a:off x="2849022" y="2819400"/>
              <a:ext cx="869149" cy="400110"/>
            </a:xfrm>
            <a:prstGeom prst="rect">
              <a:avLst/>
            </a:prstGeom>
            <a:noFill/>
          </p:spPr>
          <p:txBody>
            <a:bodyPr wrap="none" rtlCol="0">
              <a:spAutoFit/>
            </a:bodyPr>
            <a:lstStyle/>
            <a:p>
              <a:r>
                <a:rPr lang="en-US" sz="2000" dirty="0"/>
                <a:t>C</a:t>
              </a:r>
              <a:r>
                <a:rPr lang="en-US" sz="2000" baseline="-25000" dirty="0"/>
                <a:t>1</a:t>
              </a:r>
              <a:r>
                <a:rPr lang="en-US" sz="2000" dirty="0"/>
                <a:t> </a:t>
              </a:r>
              <a:r>
                <a:rPr lang="en-US" sz="2000" baseline="-25000" dirty="0"/>
                <a:t>U.S.</a:t>
              </a:r>
            </a:p>
          </p:txBody>
        </p:sp>
        <p:sp>
          <p:nvSpPr>
            <p:cNvPr id="53" name="TextBox 52"/>
            <p:cNvSpPr txBox="1"/>
            <p:nvPr/>
          </p:nvSpPr>
          <p:spPr>
            <a:xfrm>
              <a:off x="128241" y="3135868"/>
              <a:ext cx="441146" cy="369332"/>
            </a:xfrm>
            <a:prstGeom prst="rect">
              <a:avLst/>
            </a:prstGeom>
            <a:noFill/>
          </p:spPr>
          <p:txBody>
            <a:bodyPr wrap="none" rtlCol="0">
              <a:spAutoFit/>
            </a:bodyPr>
            <a:lstStyle/>
            <a:p>
              <a:r>
                <a:rPr lang="en-US" dirty="0"/>
                <a:t>50</a:t>
              </a:r>
            </a:p>
          </p:txBody>
        </p:sp>
        <p:sp>
          <p:nvSpPr>
            <p:cNvPr id="60" name="TextBox 59"/>
            <p:cNvSpPr txBox="1"/>
            <p:nvPr/>
          </p:nvSpPr>
          <p:spPr>
            <a:xfrm>
              <a:off x="2362453" y="4659868"/>
              <a:ext cx="761747" cy="369332"/>
            </a:xfrm>
            <a:prstGeom prst="rect">
              <a:avLst/>
            </a:prstGeom>
            <a:noFill/>
          </p:spPr>
          <p:txBody>
            <a:bodyPr wrap="none" rtlCol="0">
              <a:spAutoFit/>
            </a:bodyPr>
            <a:lstStyle/>
            <a:p>
              <a:r>
                <a:rPr lang="en-US" dirty="0"/>
                <a:t>2,500</a:t>
              </a:r>
            </a:p>
          </p:txBody>
        </p:sp>
        <p:sp>
          <p:nvSpPr>
            <p:cNvPr id="63" name="Flowchart: Connector 62"/>
            <p:cNvSpPr/>
            <p:nvPr/>
          </p:nvSpPr>
          <p:spPr bwMode="auto">
            <a:xfrm>
              <a:off x="2667000" y="3177302"/>
              <a:ext cx="152400" cy="152400"/>
            </a:xfrm>
            <a:prstGeom prst="flowChartConnector">
              <a:avLst/>
            </a:prstGeom>
            <a:solidFill>
              <a:srgbClr val="002060"/>
            </a:solidFill>
            <a:ln w="9525" cap="flat" cmpd="sng" algn="ctr">
              <a:solidFill>
                <a:srgbClr val="00206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342900" indent="-342900" algn="ctr" fontAlgn="base">
                <a:spcBef>
                  <a:spcPct val="20000"/>
                </a:spcBef>
                <a:spcAft>
                  <a:spcPct val="0"/>
                </a:spcAft>
                <a:buFontTx/>
                <a:buChar char="•"/>
              </a:pPr>
              <a:endParaRPr lang="en-US" sz="3400">
                <a:latin typeface="Arial" pitchFamily="34" charset="0"/>
              </a:endParaRPr>
            </a:p>
          </p:txBody>
        </p:sp>
      </p:grpSp>
    </p:spTree>
    <p:extLst>
      <p:ext uri="{BB962C8B-B14F-4D97-AF65-F5344CB8AC3E}">
        <p14:creationId xmlns:p14="http://schemas.microsoft.com/office/powerpoint/2010/main" val="20049859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theme/theme1.xml><?xml version="1.0" encoding="utf-8"?>
<a:theme xmlns:a="http://schemas.openxmlformats.org/drawingml/2006/main" name="Chapter title">
  <a:themeElements>
    <a:clrScheme name="Open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penSlide">
      <a:majorFont>
        <a:latin typeface="Sabon-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pen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en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en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en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en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en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en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en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en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en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en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en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Appendix">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ro / Summary">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hapter content">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Figur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abl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ActiveLearning or Ex">
  <a:themeElements>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hapter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hapter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pter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pter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pter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pter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pter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pter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pter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pter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pter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pter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pter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Case study">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hink-Pair-Share">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Ask Experts">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Tx/>
          <a:buSzTx/>
          <a:buFontTx/>
          <a:buChar char="•"/>
          <a:tabLst/>
          <a:defRPr kumimoji="0" lang="en-US" sz="3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30261</TotalTime>
  <Words>7613</Words>
  <Application>Microsoft Office PowerPoint</Application>
  <PresentationFormat>Widescreen</PresentationFormat>
  <Paragraphs>672</Paragraphs>
  <Slides>36</Slides>
  <Notes>36</Notes>
  <HiddenSlides>0</HiddenSlides>
  <MMClips>0</MMClips>
  <ScaleCrop>false</ScaleCrop>
  <HeadingPairs>
    <vt:vector size="6" baseType="variant">
      <vt:variant>
        <vt:lpstr>Fonts Used</vt:lpstr>
      </vt:variant>
      <vt:variant>
        <vt:i4>6</vt:i4>
      </vt:variant>
      <vt:variant>
        <vt:lpstr>Theme</vt:lpstr>
      </vt:variant>
      <vt:variant>
        <vt:i4>10</vt:i4>
      </vt:variant>
      <vt:variant>
        <vt:lpstr>Slide Titles</vt:lpstr>
      </vt:variant>
      <vt:variant>
        <vt:i4>36</vt:i4>
      </vt:variant>
    </vt:vector>
  </HeadingPairs>
  <TitlesOfParts>
    <vt:vector size="52" baseType="lpstr">
      <vt:lpstr>Arial</vt:lpstr>
      <vt:lpstr>Calibri</vt:lpstr>
      <vt:lpstr>Cambria</vt:lpstr>
      <vt:lpstr>Georgia</vt:lpstr>
      <vt:lpstr>Sabon-Bold</vt:lpstr>
      <vt:lpstr>Wingdings</vt:lpstr>
      <vt:lpstr>Chapter title</vt:lpstr>
      <vt:lpstr>Intro / Summary</vt:lpstr>
      <vt:lpstr>Chapter content</vt:lpstr>
      <vt:lpstr>Figure</vt:lpstr>
      <vt:lpstr>Table</vt:lpstr>
      <vt:lpstr>ActiveLearning or Ex</vt:lpstr>
      <vt:lpstr>Case study</vt:lpstr>
      <vt:lpstr>Think-Pair-Share</vt:lpstr>
      <vt:lpstr>Ask Experts</vt:lpstr>
      <vt:lpstr>Appendix</vt:lpstr>
      <vt:lpstr>PowerPoint Presentation</vt:lpstr>
      <vt:lpstr>IN THIS CHAPTER</vt:lpstr>
      <vt:lpstr>PowerPoint Presentation</vt:lpstr>
      <vt:lpstr>Interdependence</vt:lpstr>
      <vt:lpstr>Our example</vt:lpstr>
      <vt:lpstr>EXAMPLE 1: The U.S. </vt:lpstr>
      <vt:lpstr>EXAMPLE 1: Building the PPF for U.S.</vt:lpstr>
      <vt:lpstr>EXAMPLE 1: The U.S. PPF</vt:lpstr>
      <vt:lpstr>EXAMPLE 1: The U.S. without trade</vt:lpstr>
      <vt:lpstr>Active Learning 1: Build Japan’s PPF</vt:lpstr>
      <vt:lpstr>Active Learning 1: Answers</vt:lpstr>
      <vt:lpstr>Active Learning 1: Japan without trade</vt:lpstr>
      <vt:lpstr>Consumption with and without trade</vt:lpstr>
      <vt:lpstr>Active Learning 2: Production under trade</vt:lpstr>
      <vt:lpstr>Active Learning 2A: U.S. production with trade</vt:lpstr>
      <vt:lpstr>Active Learning 2B: Japan’s production with trade</vt:lpstr>
      <vt:lpstr>Exports and Imports</vt:lpstr>
      <vt:lpstr>Active Learning 3: Consumption under trade</vt:lpstr>
      <vt:lpstr>Active Learning 3A: U.S. consumption with trade</vt:lpstr>
      <vt:lpstr>Active Learning 3B: Japan’s consumption with trade</vt:lpstr>
      <vt:lpstr>Trade makes both countries better off</vt:lpstr>
      <vt:lpstr>Where Do These Gains Come From?</vt:lpstr>
      <vt:lpstr>Where Do These Gains Come From?</vt:lpstr>
      <vt:lpstr>Two Measures of the Cost of a Good</vt:lpstr>
      <vt:lpstr>Comparative Advantage</vt:lpstr>
      <vt:lpstr>EXAMPLE 2: Comparative advantage</vt:lpstr>
      <vt:lpstr>EXAMPLE 2A: Calculating opportunity costs</vt:lpstr>
      <vt:lpstr>EXAMPLE 2B, C: Comparative advantage</vt:lpstr>
      <vt:lpstr>Comparative Advantage and Trade</vt:lpstr>
      <vt:lpstr>The Price of the Trade</vt:lpstr>
      <vt:lpstr>Active Learning 4: Argentina and Brazil</vt:lpstr>
      <vt:lpstr>Active Learning 4: Answers</vt:lpstr>
      <vt:lpstr>PowerPoint Presentation</vt:lpstr>
      <vt:lpstr>THINK-PAIR-SHARE</vt:lpstr>
      <vt:lpstr>CHAPTER IN A NUTSHELL</vt:lpstr>
      <vt:lpstr>CHAPTER IN A NUTSHELL</vt:lpstr>
    </vt:vector>
  </TitlesOfParts>
  <Company>Eastern Illinois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Andreea Chiritescu</dc:creator>
  <cp:lastModifiedBy>Janneck, Allie K</cp:lastModifiedBy>
  <cp:revision>1286</cp:revision>
  <cp:lastPrinted>2019-05-14T19:06:14Z</cp:lastPrinted>
  <dcterms:created xsi:type="dcterms:W3CDTF">2016-03-16T19:41:09Z</dcterms:created>
  <dcterms:modified xsi:type="dcterms:W3CDTF">2022-09-22T13:48:37Z</dcterms:modified>
</cp:coreProperties>
</file>