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40"/>
  </p:notesMasterIdLst>
  <p:sldIdLst>
    <p:sldId id="256" r:id="rId10"/>
    <p:sldId id="401" r:id="rId11"/>
    <p:sldId id="402" r:id="rId12"/>
    <p:sldId id="403" r:id="rId13"/>
    <p:sldId id="404" r:id="rId14"/>
    <p:sldId id="405" r:id="rId15"/>
    <p:sldId id="406" r:id="rId16"/>
    <p:sldId id="407" r:id="rId17"/>
    <p:sldId id="408" r:id="rId18"/>
    <p:sldId id="409" r:id="rId19"/>
    <p:sldId id="410" r:id="rId20"/>
    <p:sldId id="429" r:id="rId21"/>
    <p:sldId id="411" r:id="rId22"/>
    <p:sldId id="412" r:id="rId23"/>
    <p:sldId id="413" r:id="rId24"/>
    <p:sldId id="414" r:id="rId25"/>
    <p:sldId id="415" r:id="rId26"/>
    <p:sldId id="416" r:id="rId27"/>
    <p:sldId id="417" r:id="rId28"/>
    <p:sldId id="418" r:id="rId29"/>
    <p:sldId id="419" r:id="rId30"/>
    <p:sldId id="420" r:id="rId31"/>
    <p:sldId id="421" r:id="rId32"/>
    <p:sldId id="422" r:id="rId33"/>
    <p:sldId id="423" r:id="rId34"/>
    <p:sldId id="424" r:id="rId35"/>
    <p:sldId id="425" r:id="rId36"/>
    <p:sldId id="426" r:id="rId37"/>
    <p:sldId id="427" r:id="rId38"/>
    <p:sldId id="42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1221"/>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86406" autoAdjust="0"/>
  </p:normalViewPr>
  <p:slideViewPr>
    <p:cSldViewPr>
      <p:cViewPr>
        <p:scale>
          <a:sx n="64" d="100"/>
          <a:sy n="64" d="100"/>
        </p:scale>
        <p:origin x="-1566" y="-72"/>
      </p:cViewPr>
      <p:guideLst>
        <p:guide orient="horz" pos="2160"/>
        <p:guide pos="2880"/>
      </p:guideLst>
    </p:cSldViewPr>
  </p:slideViewPr>
  <p:outlineViewPr>
    <p:cViewPr>
      <p:scale>
        <a:sx n="33" d="100"/>
        <a:sy n="33" d="100"/>
      </p:scale>
      <p:origin x="0" y="40626"/>
    </p:cViewPr>
  </p:outlineViewPr>
  <p:notesTextViewPr>
    <p:cViewPr>
      <p:scale>
        <a:sx n="1" d="1"/>
        <a:sy n="1" d="1"/>
      </p:scale>
      <p:origin x="0" y="0"/>
    </p:cViewPr>
  </p:notesTextViewPr>
  <p:sorterViewPr>
    <p:cViewPr>
      <p:scale>
        <a:sx n="80" d="100"/>
        <a:sy n="80" d="100"/>
      </p:scale>
      <p:origin x="0" y="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2/26/2018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a:p>
        </p:txBody>
      </p:sp>
    </p:spTree>
    <p:extLst>
      <p:ext uri="{BB962C8B-B14F-4D97-AF65-F5344CB8AC3E}">
        <p14:creationId xmlns:p14="http://schemas.microsoft.com/office/powerpoint/2010/main" val="4088678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55C9106-9F7E-41E6-9AE7-2B4FC4DFCCC8}" type="slidenum">
              <a:rPr lang="en-US" altLang="en-US" smtClean="0"/>
              <a:pPr algn="r" eaLnBrk="1" hangingPunct="1">
                <a:spcBef>
                  <a:spcPct val="0"/>
                </a:spcBef>
              </a:pPr>
              <a:t>2</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PowerPoint Slides prepared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246769"/>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effectLst/>
                <a:latin typeface="Times New Roman" panose="02020603050405020304" pitchFamily="18" charset="0"/>
                <a:cs typeface="Times New Roman" panose="02020603050405020304" pitchFamily="18" charset="0"/>
              </a:rPr>
              <a:t>BRIEF</a:t>
            </a:r>
            <a:r>
              <a:rPr lang="en-US" sz="2800" baseline="0" dirty="0" smtClean="0">
                <a:solidFill>
                  <a:schemeClr val="tx1">
                    <a:lumMod val="50000"/>
                    <a:lumOff val="50000"/>
                  </a:schemeClr>
                </a:solidFill>
                <a:effectLst/>
                <a:latin typeface="Times New Roman" panose="02020603050405020304" pitchFamily="18" charset="0"/>
                <a:cs typeface="Times New Roman" panose="02020603050405020304" pitchFamily="18" charset="0"/>
              </a:rPr>
              <a:t> P</a:t>
            </a: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3400" dirty="0" smtClean="0">
                <a:latin typeface="+mj-lt"/>
                <a:cs typeface="+mn-cs"/>
              </a:rPr>
              <a:t>MACROE</a:t>
            </a:r>
            <a:r>
              <a:rPr lang="en-US" sz="3400" dirty="0" smtClean="0">
                <a:latin typeface="+mj-lt"/>
              </a:rPr>
              <a:t>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Eighth </a:t>
            </a: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grpSp>
        <p:nvGrpSpPr>
          <p:cNvPr id="10" name="Group 9"/>
          <p:cNvGrpSpPr/>
          <p:nvPr userDrawn="1"/>
        </p:nvGrpSpPr>
        <p:grpSpPr>
          <a:xfrm>
            <a:off x="1" y="0"/>
            <a:ext cx="9143999" cy="6858000"/>
            <a:chOff x="1" y="0"/>
            <a:chExt cx="9143999" cy="6858000"/>
          </a:xfrm>
        </p:grpSpPr>
        <p:pic>
          <p:nvPicPr>
            <p:cNvPr id="11"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9143999" cy="527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6400800"/>
              <a:ext cx="9143999"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80695" cy="102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41886"/>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352697"/>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0" y="3352800"/>
            <a:ext cx="7010399" cy="2209800"/>
          </a:xfrm>
        </p:spPr>
        <p:txBody>
          <a:bodyPr/>
          <a:lstStyle/>
          <a:p>
            <a:pPr>
              <a:defRPr/>
            </a:pPr>
            <a:r>
              <a:rPr lang="en-US" sz="5400" dirty="0"/>
              <a:t>Measuring a</a:t>
            </a:r>
          </a:p>
          <a:p>
            <a:pPr>
              <a:defRPr/>
            </a:pPr>
            <a:r>
              <a:rPr lang="en-US" sz="5400" dirty="0"/>
              <a:t>Nation’s Income</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5</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wrap="square" anchor="t"/>
          <a:lstStyle/>
          <a:p>
            <a:r>
              <a:rPr lang="en-US" altLang="en-US" smtClean="0"/>
              <a:t>The Components of GDP</a:t>
            </a:r>
          </a:p>
        </p:txBody>
      </p:sp>
      <p:sp>
        <p:nvSpPr>
          <p:cNvPr id="18435" name="Content Placeholder 2"/>
          <p:cNvSpPr>
            <a:spLocks noGrp="1"/>
          </p:cNvSpPr>
          <p:nvPr>
            <p:ph idx="1"/>
          </p:nvPr>
        </p:nvSpPr>
        <p:spPr/>
        <p:txBody>
          <a:bodyPr/>
          <a:lstStyle/>
          <a:p>
            <a:r>
              <a:rPr lang="en-US" altLang="en-US" dirty="0" smtClean="0"/>
              <a:t>Identity: Y = C + I + G + NX</a:t>
            </a:r>
          </a:p>
          <a:p>
            <a:pPr lvl="1">
              <a:buFont typeface="Arial" charset="0"/>
              <a:buChar char="•"/>
            </a:pPr>
            <a:r>
              <a:rPr lang="en-US" altLang="en-US" dirty="0" smtClean="0"/>
              <a:t>Y = GDP</a:t>
            </a:r>
          </a:p>
          <a:p>
            <a:pPr lvl="1">
              <a:buFont typeface="Arial" charset="0"/>
              <a:buChar char="•"/>
            </a:pPr>
            <a:r>
              <a:rPr lang="en-US" altLang="en-US" dirty="0" smtClean="0"/>
              <a:t>C = consumption</a:t>
            </a:r>
          </a:p>
          <a:p>
            <a:pPr lvl="1">
              <a:buFont typeface="Arial" charset="0"/>
              <a:buChar char="•"/>
            </a:pPr>
            <a:r>
              <a:rPr lang="en-US" altLang="en-US" dirty="0" smtClean="0"/>
              <a:t>I = investment</a:t>
            </a:r>
          </a:p>
          <a:p>
            <a:pPr lvl="1">
              <a:buFont typeface="Arial" charset="0"/>
              <a:buChar char="•"/>
            </a:pPr>
            <a:r>
              <a:rPr lang="en-US" altLang="en-US" dirty="0" smtClean="0"/>
              <a:t>G = government purchases</a:t>
            </a:r>
          </a:p>
          <a:p>
            <a:pPr lvl="1">
              <a:buFont typeface="Arial" charset="0"/>
              <a:buChar char="•"/>
            </a:pPr>
            <a:r>
              <a:rPr lang="en-US" altLang="en-US" dirty="0" smtClean="0"/>
              <a:t>NX = net exports</a:t>
            </a:r>
          </a:p>
        </p:txBody>
      </p:sp>
      <p:sp>
        <p:nvSpPr>
          <p:cNvPr id="1843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7BD1C8E-B340-4839-A8BF-3BDB7E9DF0BB}" type="slidenum">
              <a:rPr lang="en-US" altLang="en-US" sz="1200" smtClean="0">
                <a:solidFill>
                  <a:srgbClr val="002060"/>
                </a:solidFill>
              </a:rPr>
              <a:pPr algn="ctr" eaLnBrk="1" hangingPunct="1"/>
              <a:t>10</a:t>
            </a:fld>
            <a:endParaRPr lang="en-US" altLang="en-US" sz="1200" smtClean="0">
              <a:solidFill>
                <a:srgbClr val="002060"/>
              </a:solidFill>
            </a:endParaRPr>
          </a:p>
        </p:txBody>
      </p:sp>
      <p:sp>
        <p:nvSpPr>
          <p:cNvPr id="184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6849134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wrap="square" anchor="t"/>
          <a:lstStyle/>
          <a:p>
            <a:r>
              <a:rPr lang="en-US" altLang="en-US" smtClean="0"/>
              <a:t>The Components of GDP</a:t>
            </a:r>
          </a:p>
        </p:txBody>
      </p:sp>
      <p:sp>
        <p:nvSpPr>
          <p:cNvPr id="19459" name="Content Placeholder 2"/>
          <p:cNvSpPr>
            <a:spLocks noGrp="1"/>
          </p:cNvSpPr>
          <p:nvPr>
            <p:ph idx="1"/>
          </p:nvPr>
        </p:nvSpPr>
        <p:spPr/>
        <p:txBody>
          <a:bodyPr/>
          <a:lstStyle/>
          <a:p>
            <a:r>
              <a:rPr lang="en-US" altLang="en-US" dirty="0" smtClean="0"/>
              <a:t>Consumption, C</a:t>
            </a:r>
            <a:r>
              <a:rPr lang="en-US" altLang="en-US" b="1" dirty="0" smtClean="0"/>
              <a:t> </a:t>
            </a:r>
          </a:p>
          <a:p>
            <a:pPr lvl="1"/>
            <a:r>
              <a:rPr lang="en-US" altLang="en-US" dirty="0" smtClean="0"/>
              <a:t>Spending by households on goods and services</a:t>
            </a:r>
          </a:p>
          <a:p>
            <a:pPr lvl="2"/>
            <a:r>
              <a:rPr lang="en-US" altLang="en-US" dirty="0" smtClean="0"/>
              <a:t>Goods: durable goods, nondurable goods</a:t>
            </a:r>
          </a:p>
          <a:p>
            <a:pPr lvl="2"/>
            <a:r>
              <a:rPr lang="en-US" altLang="en-US" dirty="0" smtClean="0"/>
              <a:t>Services: intangibles, spending on education</a:t>
            </a:r>
          </a:p>
          <a:p>
            <a:pPr lvl="1"/>
            <a:r>
              <a:rPr lang="en-US" altLang="en-US" dirty="0" smtClean="0"/>
              <a:t>Exception: purchases of new housing</a:t>
            </a:r>
          </a:p>
        </p:txBody>
      </p:sp>
      <p:sp>
        <p:nvSpPr>
          <p:cNvPr id="1946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788F5D8-2188-40E3-8D01-E010E8355250}" type="slidenum">
              <a:rPr lang="en-US" altLang="en-US" sz="1200" smtClean="0">
                <a:solidFill>
                  <a:srgbClr val="002060"/>
                </a:solidFill>
              </a:rPr>
              <a:pPr algn="ctr" eaLnBrk="1" hangingPunct="1"/>
              <a:t>11</a:t>
            </a:fld>
            <a:endParaRPr lang="en-US" altLang="en-US" sz="1200" smtClean="0">
              <a:solidFill>
                <a:srgbClr val="002060"/>
              </a:solidFill>
            </a:endParaRPr>
          </a:p>
        </p:txBody>
      </p:sp>
      <p:sp>
        <p:nvSpPr>
          <p:cNvPr id="1946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65946373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wrap="square" anchor="t"/>
          <a:lstStyle/>
          <a:p>
            <a:r>
              <a:rPr lang="en-US" altLang="en-US" smtClean="0"/>
              <a:t>The Components of GDP</a:t>
            </a:r>
          </a:p>
        </p:txBody>
      </p:sp>
      <p:sp>
        <p:nvSpPr>
          <p:cNvPr id="19459" name="Content Placeholder 2"/>
          <p:cNvSpPr>
            <a:spLocks noGrp="1"/>
          </p:cNvSpPr>
          <p:nvPr>
            <p:ph idx="1"/>
          </p:nvPr>
        </p:nvSpPr>
        <p:spPr/>
        <p:txBody>
          <a:bodyPr/>
          <a:lstStyle/>
          <a:p>
            <a:r>
              <a:rPr lang="en-US" altLang="en-US" dirty="0" smtClean="0"/>
              <a:t>Investment, I</a:t>
            </a:r>
          </a:p>
          <a:p>
            <a:pPr lvl="1"/>
            <a:r>
              <a:rPr lang="en-US" altLang="en-US" dirty="0" smtClean="0"/>
              <a:t>Purchase </a:t>
            </a:r>
            <a:r>
              <a:rPr lang="en-US" altLang="en-US" dirty="0"/>
              <a:t>of </a:t>
            </a:r>
            <a:r>
              <a:rPr lang="en-US" altLang="en-US" dirty="0" smtClean="0"/>
              <a:t>(capital) </a:t>
            </a:r>
            <a:r>
              <a:rPr lang="en-US" altLang="en-US" dirty="0"/>
              <a:t>goods that will be used to produce other goods and services in the future</a:t>
            </a:r>
            <a:endParaRPr lang="en-US" altLang="en-US" dirty="0" smtClean="0"/>
          </a:p>
          <a:p>
            <a:pPr lvl="2"/>
            <a:r>
              <a:rPr lang="en-US" altLang="en-US" dirty="0" smtClean="0"/>
              <a:t>Business capital: business structures, equipment, </a:t>
            </a:r>
            <a:r>
              <a:rPr lang="en-US" altLang="en-US" dirty="0"/>
              <a:t>and intellectual property products </a:t>
            </a:r>
            <a:endParaRPr lang="en-US" altLang="en-US" dirty="0" smtClean="0"/>
          </a:p>
          <a:p>
            <a:pPr lvl="2"/>
            <a:r>
              <a:rPr lang="en-US" altLang="en-US" dirty="0" smtClean="0"/>
              <a:t>Residential capital: landlord’s </a:t>
            </a:r>
            <a:r>
              <a:rPr lang="en-US" altLang="en-US" dirty="0"/>
              <a:t>apartment </a:t>
            </a:r>
            <a:r>
              <a:rPr lang="en-US" altLang="en-US" dirty="0" smtClean="0"/>
              <a:t>building; </a:t>
            </a:r>
            <a:r>
              <a:rPr lang="en-US" altLang="en-US" dirty="0"/>
              <a:t>a homeowner’s personal residence</a:t>
            </a:r>
          </a:p>
          <a:p>
            <a:pPr lvl="2"/>
            <a:r>
              <a:rPr lang="en-US" altLang="en-US" dirty="0" smtClean="0"/>
              <a:t>Inventory accumulation</a:t>
            </a:r>
          </a:p>
        </p:txBody>
      </p:sp>
      <p:sp>
        <p:nvSpPr>
          <p:cNvPr id="1946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A788F5D8-2188-40E3-8D01-E010E8355250}" type="slidenum">
              <a:rPr lang="en-US" altLang="en-US" sz="1200" smtClean="0">
                <a:solidFill>
                  <a:srgbClr val="002060"/>
                </a:solidFill>
              </a:rPr>
              <a:pPr algn="ctr" eaLnBrk="1" hangingPunct="1"/>
              <a:t>12</a:t>
            </a:fld>
            <a:endParaRPr lang="en-US" altLang="en-US" sz="1200" smtClean="0">
              <a:solidFill>
                <a:srgbClr val="002060"/>
              </a:solidFill>
            </a:endParaRPr>
          </a:p>
        </p:txBody>
      </p:sp>
      <p:sp>
        <p:nvSpPr>
          <p:cNvPr id="1946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65988457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wrap="square" anchor="t"/>
          <a:lstStyle/>
          <a:p>
            <a:r>
              <a:rPr lang="en-US" altLang="en-US" smtClean="0"/>
              <a:t>The Components of GDP</a:t>
            </a:r>
          </a:p>
        </p:txBody>
      </p:sp>
      <p:sp>
        <p:nvSpPr>
          <p:cNvPr id="20483" name="Content Placeholder 2"/>
          <p:cNvSpPr>
            <a:spLocks noGrp="1"/>
          </p:cNvSpPr>
          <p:nvPr>
            <p:ph idx="1"/>
          </p:nvPr>
        </p:nvSpPr>
        <p:spPr/>
        <p:txBody>
          <a:bodyPr/>
          <a:lstStyle/>
          <a:p>
            <a:r>
              <a:rPr lang="en-US" altLang="en-US" smtClean="0"/>
              <a:t>Government purchases, G</a:t>
            </a:r>
          </a:p>
          <a:p>
            <a:pPr lvl="1"/>
            <a:r>
              <a:rPr lang="en-US" altLang="en-US" smtClean="0"/>
              <a:t>Government consumption expenditure and gross investment</a:t>
            </a:r>
          </a:p>
          <a:p>
            <a:pPr lvl="1"/>
            <a:r>
              <a:rPr lang="en-US" altLang="en-US" smtClean="0"/>
              <a:t>Spending on goods and services </a:t>
            </a:r>
          </a:p>
          <a:p>
            <a:pPr lvl="1"/>
            <a:r>
              <a:rPr lang="en-US" altLang="en-US" smtClean="0"/>
              <a:t>By local, state, and federal governments</a:t>
            </a:r>
          </a:p>
          <a:p>
            <a:pPr lvl="1"/>
            <a:r>
              <a:rPr lang="en-US" altLang="en-US" smtClean="0"/>
              <a:t>Does not include transfer payments</a:t>
            </a:r>
          </a:p>
        </p:txBody>
      </p:sp>
      <p:sp>
        <p:nvSpPr>
          <p:cNvPr id="2048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C488728C-81BF-4F84-9AE8-1E7E61E706AA}" type="slidenum">
              <a:rPr lang="en-US" altLang="en-US" sz="1200" smtClean="0">
                <a:solidFill>
                  <a:srgbClr val="002060"/>
                </a:solidFill>
              </a:rPr>
              <a:pPr algn="ctr" eaLnBrk="1" hangingPunct="1"/>
              <a:t>13</a:t>
            </a:fld>
            <a:endParaRPr lang="en-US" altLang="en-US" sz="1200" smtClean="0">
              <a:solidFill>
                <a:srgbClr val="002060"/>
              </a:solidFill>
            </a:endParaRPr>
          </a:p>
        </p:txBody>
      </p:sp>
      <p:sp>
        <p:nvSpPr>
          <p:cNvPr id="204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58861061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wrap="square" anchor="t"/>
          <a:lstStyle/>
          <a:p>
            <a:r>
              <a:rPr lang="en-US" altLang="en-US" smtClean="0"/>
              <a:t>The Components of GDP</a:t>
            </a:r>
          </a:p>
        </p:txBody>
      </p:sp>
      <p:sp>
        <p:nvSpPr>
          <p:cNvPr id="21507" name="Content Placeholder 2"/>
          <p:cNvSpPr>
            <a:spLocks noGrp="1"/>
          </p:cNvSpPr>
          <p:nvPr>
            <p:ph idx="1"/>
          </p:nvPr>
        </p:nvSpPr>
        <p:spPr/>
        <p:txBody>
          <a:bodyPr/>
          <a:lstStyle/>
          <a:p>
            <a:r>
              <a:rPr lang="en-US" altLang="en-US" dirty="0" smtClean="0"/>
              <a:t>Net exports, NX = Exports - Imports</a:t>
            </a:r>
          </a:p>
          <a:p>
            <a:pPr lvl="1"/>
            <a:r>
              <a:rPr lang="en-US" altLang="en-US" dirty="0" smtClean="0"/>
              <a:t>Exports</a:t>
            </a:r>
          </a:p>
          <a:p>
            <a:pPr lvl="2"/>
            <a:r>
              <a:rPr lang="en-US" altLang="en-US" dirty="0" smtClean="0"/>
              <a:t>Spending on domestically produced goods by foreigners</a:t>
            </a:r>
          </a:p>
          <a:p>
            <a:pPr lvl="1"/>
            <a:r>
              <a:rPr lang="en-US" altLang="en-US" dirty="0" smtClean="0"/>
              <a:t>Imports</a:t>
            </a:r>
          </a:p>
          <a:p>
            <a:pPr lvl="2"/>
            <a:r>
              <a:rPr lang="en-US" altLang="en-US" dirty="0" smtClean="0"/>
              <a:t>Spending on foreign goods by domestic residents</a:t>
            </a:r>
          </a:p>
        </p:txBody>
      </p:sp>
      <p:sp>
        <p:nvSpPr>
          <p:cNvPr id="2150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A1AAF3B-0E50-4817-AAF9-AF62D6451E2F}" type="slidenum">
              <a:rPr lang="en-US" altLang="en-US" sz="1200" smtClean="0">
                <a:solidFill>
                  <a:srgbClr val="002060"/>
                </a:solidFill>
              </a:rPr>
              <a:pPr algn="ctr" eaLnBrk="1" hangingPunct="1"/>
              <a:t>14</a:t>
            </a:fld>
            <a:endParaRPr lang="en-US" altLang="en-US" sz="1200" smtClean="0">
              <a:solidFill>
                <a:srgbClr val="002060"/>
              </a:solidFill>
            </a:endParaRPr>
          </a:p>
        </p:txBody>
      </p:sp>
      <p:sp>
        <p:nvSpPr>
          <p:cNvPr id="215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56109881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nchor="t"/>
          <a:lstStyle/>
          <a:p>
            <a:r>
              <a:rPr lang="en-US" altLang="en-US" smtClean="0"/>
              <a:t>The components of U.S. GDP</a:t>
            </a:r>
          </a:p>
        </p:txBody>
      </p:sp>
      <p:sp>
        <p:nvSpPr>
          <p:cNvPr id="22531" name="Content Placeholder 1"/>
          <p:cNvSpPr>
            <a:spLocks noGrp="1"/>
          </p:cNvSpPr>
          <p:nvPr>
            <p:ph idx="1"/>
          </p:nvPr>
        </p:nvSpPr>
        <p:spPr/>
        <p:txBody>
          <a:bodyPr/>
          <a:lstStyle/>
          <a:p>
            <a:pPr marL="0" indent="0">
              <a:buNone/>
            </a:pPr>
            <a:r>
              <a:rPr lang="en-US" altLang="en-US" dirty="0" smtClean="0"/>
              <a:t>2015, GDP of the U.S.: almost $18 trillion</a:t>
            </a:r>
          </a:p>
          <a:p>
            <a:r>
              <a:rPr lang="en-US" altLang="en-US" dirty="0" smtClean="0"/>
              <a:t>GDP per person = $55,822</a:t>
            </a:r>
          </a:p>
          <a:p>
            <a:pPr lvl="1"/>
            <a:r>
              <a:rPr lang="en-US" altLang="en-US" dirty="0" smtClean="0"/>
              <a:t>Consumption = $38,218 per person</a:t>
            </a:r>
          </a:p>
          <a:p>
            <a:pPr lvl="2"/>
            <a:r>
              <a:rPr lang="en-US" altLang="en-US" dirty="0" smtClean="0"/>
              <a:t>68% of GDP</a:t>
            </a:r>
          </a:p>
          <a:p>
            <a:pPr lvl="1"/>
            <a:r>
              <a:rPr lang="en-US" altLang="en-US" dirty="0" smtClean="0"/>
              <a:t>Investment = $9,402 per person</a:t>
            </a:r>
          </a:p>
          <a:p>
            <a:pPr lvl="1"/>
            <a:r>
              <a:rPr lang="en-US" altLang="en-US" dirty="0" smtClean="0"/>
              <a:t>Government purchases = $9,919 per person</a:t>
            </a:r>
          </a:p>
          <a:p>
            <a:pPr lvl="1"/>
            <a:r>
              <a:rPr lang="en-US" altLang="en-US" dirty="0" smtClean="0"/>
              <a:t>Net exports = - $1,657 per person</a:t>
            </a:r>
          </a:p>
          <a:p>
            <a:pPr lvl="2"/>
            <a:r>
              <a:rPr lang="en-US" altLang="en-US" dirty="0" smtClean="0"/>
              <a:t>Americans </a:t>
            </a:r>
            <a:r>
              <a:rPr lang="en-US" altLang="en-US" dirty="0"/>
              <a:t>spent </a:t>
            </a:r>
            <a:r>
              <a:rPr lang="en-US" altLang="en-US" dirty="0" smtClean="0"/>
              <a:t>more on </a:t>
            </a:r>
            <a:r>
              <a:rPr lang="en-US" altLang="en-US" dirty="0"/>
              <a:t>foreign goods than foreigners spent on American goods</a:t>
            </a:r>
            <a:endParaRPr lang="en-US" altLang="en-US" dirty="0" smtClean="0"/>
          </a:p>
        </p:txBody>
      </p:sp>
      <p:sp>
        <p:nvSpPr>
          <p:cNvPr id="2253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000C85A2-4FCC-4FE2-917D-04F6B15DC1D4}" type="slidenum">
              <a:rPr lang="en-US" altLang="en-US" sz="1200" smtClean="0">
                <a:solidFill>
                  <a:srgbClr val="002060"/>
                </a:solidFill>
              </a:rPr>
              <a:pPr algn="ctr" eaLnBrk="1" hangingPunct="1"/>
              <a:t>15</a:t>
            </a:fld>
            <a:endParaRPr lang="en-US" altLang="en-US" sz="1200" smtClean="0">
              <a:solidFill>
                <a:srgbClr val="002060"/>
              </a:solidFill>
            </a:endParaRPr>
          </a:p>
        </p:txBody>
      </p:sp>
      <p:sp>
        <p:nvSpPr>
          <p:cNvPr id="225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558482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Table </a:t>
            </a:r>
            <a:r>
              <a:rPr lang="en-US" altLang="en-US" dirty="0"/>
              <a:t>1	</a:t>
            </a:r>
            <a:r>
              <a:rPr lang="en-US" altLang="en-US" sz="2800" dirty="0"/>
              <a:t>GDP and Its </a:t>
            </a:r>
            <a:r>
              <a:rPr lang="en-US" altLang="en-US" sz="2800" dirty="0" smtClean="0"/>
              <a:t>Components</a:t>
            </a:r>
            <a:endParaRPr lang="en-US" altLang="en-US" dirty="0" smtClean="0"/>
          </a:p>
        </p:txBody>
      </p:sp>
      <p:sp>
        <p:nvSpPr>
          <p:cNvPr id="3" name="Text Placeholder 2"/>
          <p:cNvSpPr>
            <a:spLocks noGrp="1"/>
          </p:cNvSpPr>
          <p:nvPr>
            <p:ph type="body" sz="quarter" idx="12"/>
          </p:nvPr>
        </p:nvSpPr>
        <p:spPr>
          <a:xfrm>
            <a:off x="489665" y="4038600"/>
            <a:ext cx="8164669" cy="1397000"/>
          </a:xfrm>
        </p:spPr>
        <p:txBody>
          <a:bodyPr/>
          <a:lstStyle/>
          <a:p>
            <a:pPr>
              <a:buFontTx/>
              <a:buNone/>
            </a:pPr>
            <a:r>
              <a:rPr lang="en-US" altLang="en-US" dirty="0"/>
              <a:t>This table shows total GDP for the U.S. economy in </a:t>
            </a:r>
            <a:r>
              <a:rPr lang="en-US" altLang="en-US" dirty="0" smtClean="0"/>
              <a:t>2015 </a:t>
            </a:r>
            <a:r>
              <a:rPr lang="en-US" altLang="en-US" dirty="0"/>
              <a:t>and the breakdown of GDP among its four components. When reading this table, recall the identity </a:t>
            </a:r>
          </a:p>
          <a:p>
            <a:pPr>
              <a:buFontTx/>
              <a:buNone/>
            </a:pPr>
            <a:r>
              <a:rPr lang="nn-NO" altLang="en-US" i="1" dirty="0">
                <a:latin typeface="Cambria" panose="02040503050406030204" pitchFamily="18" charset="0"/>
              </a:rPr>
              <a:t>Y </a:t>
            </a:r>
            <a:r>
              <a:rPr lang="nn-NO" altLang="en-US" dirty="0">
                <a:latin typeface="Cambria" panose="02040503050406030204" pitchFamily="18" charset="0"/>
              </a:rPr>
              <a:t>= </a:t>
            </a:r>
            <a:r>
              <a:rPr lang="nn-NO" altLang="en-US" i="1" dirty="0">
                <a:latin typeface="Cambria" panose="02040503050406030204" pitchFamily="18" charset="0"/>
              </a:rPr>
              <a:t>C </a:t>
            </a:r>
            <a:r>
              <a:rPr lang="nn-NO" altLang="en-US" dirty="0">
                <a:latin typeface="Cambria" panose="02040503050406030204" pitchFamily="18" charset="0"/>
              </a:rPr>
              <a:t>+ </a:t>
            </a:r>
            <a:r>
              <a:rPr lang="nn-NO" altLang="en-US" i="1" dirty="0">
                <a:latin typeface="Cambria" panose="02040503050406030204" pitchFamily="18" charset="0"/>
              </a:rPr>
              <a:t>I </a:t>
            </a:r>
            <a:r>
              <a:rPr lang="nn-NO" altLang="en-US" dirty="0">
                <a:latin typeface="Cambria" panose="02040503050406030204" pitchFamily="18" charset="0"/>
              </a:rPr>
              <a:t>+ </a:t>
            </a:r>
            <a:r>
              <a:rPr lang="nn-NO" altLang="en-US" i="1" dirty="0">
                <a:latin typeface="Cambria" panose="02040503050406030204" pitchFamily="18" charset="0"/>
              </a:rPr>
              <a:t>G </a:t>
            </a:r>
            <a:r>
              <a:rPr lang="nn-NO" altLang="en-US" dirty="0">
                <a:latin typeface="Cambria" panose="02040503050406030204" pitchFamily="18" charset="0"/>
              </a:rPr>
              <a:t>+ </a:t>
            </a:r>
            <a:r>
              <a:rPr lang="nn-NO" altLang="en-US" i="1" dirty="0">
                <a:latin typeface="Cambria" panose="02040503050406030204" pitchFamily="18" charset="0"/>
              </a:rPr>
              <a:t>NX</a:t>
            </a:r>
            <a:r>
              <a:rPr lang="nn-NO" altLang="en-US" dirty="0"/>
              <a:t>.</a:t>
            </a:r>
            <a:endParaRPr lang="en-US" altLang="en-US" dirty="0"/>
          </a:p>
          <a:p>
            <a:endParaRPr lang="en-US" dirty="0"/>
          </a:p>
        </p:txBody>
      </p:sp>
      <p:sp>
        <p:nvSpPr>
          <p:cNvPr id="23559"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06C6B76A-872B-48C2-8600-7B65874D557C}" type="slidenum">
              <a:rPr lang="en-US" altLang="en-US" smtClean="0">
                <a:solidFill>
                  <a:srgbClr val="002060"/>
                </a:solidFill>
              </a:rPr>
              <a:pPr algn="ctr" eaLnBrk="1" hangingPunct="1"/>
              <a:t>16</a:t>
            </a:fld>
            <a:endParaRPr lang="en-US" altLang="en-US" smtClean="0">
              <a:solidFill>
                <a:srgbClr val="002060"/>
              </a:solidFill>
            </a:endParaRPr>
          </a:p>
        </p:txBody>
      </p:sp>
      <p:sp>
        <p:nvSpPr>
          <p:cNvPr id="23555" name="Footer Placeholder 3"/>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r>
              <a:rPr lang="en-US" altLang="en-US"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914400"/>
            <a:ext cx="821055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7165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wrap="square" anchor="t"/>
          <a:lstStyle/>
          <a:p>
            <a:r>
              <a:rPr lang="en-US" altLang="en-US" smtClean="0"/>
              <a:t>Real versus Nominal GDP</a:t>
            </a:r>
          </a:p>
        </p:txBody>
      </p:sp>
      <p:sp>
        <p:nvSpPr>
          <p:cNvPr id="24579" name="Content Placeholder 2"/>
          <p:cNvSpPr>
            <a:spLocks noGrp="1"/>
          </p:cNvSpPr>
          <p:nvPr>
            <p:ph idx="1"/>
          </p:nvPr>
        </p:nvSpPr>
        <p:spPr/>
        <p:txBody>
          <a:bodyPr/>
          <a:lstStyle/>
          <a:p>
            <a:r>
              <a:rPr lang="en-US" altLang="en-US" dirty="0" smtClean="0"/>
              <a:t>Total spending rises from one year to the next</a:t>
            </a:r>
          </a:p>
          <a:p>
            <a:pPr lvl="1"/>
            <a:r>
              <a:rPr lang="en-US" altLang="en-US" dirty="0" smtClean="0"/>
              <a:t>Economy — producing a larger output of goods and services</a:t>
            </a:r>
          </a:p>
          <a:p>
            <a:pPr lvl="1"/>
            <a:r>
              <a:rPr lang="en-US" altLang="en-US" dirty="0" smtClean="0"/>
              <a:t>And/or goods and services are being sold at higher prices</a:t>
            </a:r>
          </a:p>
          <a:p>
            <a:r>
              <a:rPr lang="en-US" altLang="en-US" dirty="0" smtClean="0"/>
              <a:t>Nominal GDP</a:t>
            </a:r>
          </a:p>
          <a:p>
            <a:pPr lvl="1"/>
            <a:r>
              <a:rPr lang="en-US" altLang="en-US" dirty="0" smtClean="0"/>
              <a:t>Production of goods and services</a:t>
            </a:r>
          </a:p>
          <a:p>
            <a:pPr lvl="1"/>
            <a:r>
              <a:rPr lang="en-US" altLang="en-US" dirty="0" smtClean="0"/>
              <a:t>Valued at current prices</a:t>
            </a:r>
          </a:p>
        </p:txBody>
      </p:sp>
      <p:sp>
        <p:nvSpPr>
          <p:cNvPr id="2458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2B676F8-B392-4742-8BBE-B5E70179B1A2}" type="slidenum">
              <a:rPr lang="en-US" altLang="en-US" sz="1200" smtClean="0">
                <a:solidFill>
                  <a:srgbClr val="002060"/>
                </a:solidFill>
              </a:rPr>
              <a:pPr algn="ctr" eaLnBrk="1" hangingPunct="1"/>
              <a:t>17</a:t>
            </a:fld>
            <a:endParaRPr lang="en-US" altLang="en-US" sz="1200" smtClean="0">
              <a:solidFill>
                <a:srgbClr val="002060"/>
              </a:solidFill>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48652714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wrap="square" anchor="t"/>
          <a:lstStyle/>
          <a:p>
            <a:r>
              <a:rPr lang="en-US" altLang="en-US" smtClean="0"/>
              <a:t>Real versus Nominal GDP</a:t>
            </a:r>
          </a:p>
        </p:txBody>
      </p:sp>
      <p:sp>
        <p:nvSpPr>
          <p:cNvPr id="25603" name="Content Placeholder 2"/>
          <p:cNvSpPr>
            <a:spLocks noGrp="1"/>
          </p:cNvSpPr>
          <p:nvPr>
            <p:ph idx="1"/>
          </p:nvPr>
        </p:nvSpPr>
        <p:spPr/>
        <p:txBody>
          <a:bodyPr/>
          <a:lstStyle/>
          <a:p>
            <a:r>
              <a:rPr lang="en-US" altLang="en-US" smtClean="0"/>
              <a:t>Real GDP</a:t>
            </a:r>
          </a:p>
          <a:p>
            <a:pPr lvl="1"/>
            <a:r>
              <a:rPr lang="en-US" altLang="en-US" smtClean="0"/>
              <a:t>Production of goods and services</a:t>
            </a:r>
          </a:p>
          <a:p>
            <a:pPr lvl="1"/>
            <a:r>
              <a:rPr lang="en-US" altLang="en-US" smtClean="0"/>
              <a:t>Valued at constant prices</a:t>
            </a:r>
          </a:p>
          <a:p>
            <a:pPr lvl="1"/>
            <a:r>
              <a:rPr lang="en-US" altLang="en-US" smtClean="0"/>
              <a:t>Designate one year as base year</a:t>
            </a:r>
          </a:p>
          <a:p>
            <a:pPr lvl="1"/>
            <a:r>
              <a:rPr lang="en-US" altLang="en-US" smtClean="0"/>
              <a:t>Not affected by changes in prices</a:t>
            </a:r>
          </a:p>
          <a:p>
            <a:r>
              <a:rPr lang="en-US" altLang="en-US" smtClean="0"/>
              <a:t>For the base year</a:t>
            </a:r>
          </a:p>
          <a:p>
            <a:pPr lvl="1"/>
            <a:r>
              <a:rPr lang="en-US" altLang="en-US" smtClean="0"/>
              <a:t>Nominal GDP = Real GDP</a:t>
            </a:r>
          </a:p>
        </p:txBody>
      </p:sp>
      <p:sp>
        <p:nvSpPr>
          <p:cNvPr id="2560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9268E86-17CE-4538-9B25-399DFC481179}" type="slidenum">
              <a:rPr lang="en-US" altLang="en-US" sz="1200" smtClean="0">
                <a:solidFill>
                  <a:srgbClr val="002060"/>
                </a:solidFill>
              </a:rPr>
              <a:pPr algn="ctr" eaLnBrk="1" hangingPunct="1"/>
              <a:t>18</a:t>
            </a:fld>
            <a:endParaRPr lang="en-US" altLang="en-US" sz="1200" smtClean="0">
              <a:solidFill>
                <a:srgbClr val="002060"/>
              </a:solidFill>
            </a:endParaRPr>
          </a:p>
        </p:txBody>
      </p:sp>
      <p:sp>
        <p:nvSpPr>
          <p:cNvPr id="2560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06736900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Table </a:t>
            </a:r>
            <a:r>
              <a:rPr lang="en-US" altLang="en-US" dirty="0"/>
              <a:t>2	</a:t>
            </a:r>
            <a:r>
              <a:rPr lang="en-US" altLang="en-US" sz="2800" dirty="0"/>
              <a:t>Real and Nominal </a:t>
            </a:r>
            <a:r>
              <a:rPr lang="en-US" altLang="en-US" sz="2800" dirty="0" smtClean="0"/>
              <a:t>GDP</a:t>
            </a:r>
          </a:p>
        </p:txBody>
      </p:sp>
      <p:sp>
        <p:nvSpPr>
          <p:cNvPr id="3" name="Text Placeholder 2"/>
          <p:cNvSpPr>
            <a:spLocks noGrp="1"/>
          </p:cNvSpPr>
          <p:nvPr>
            <p:ph type="body" sz="quarter" idx="12"/>
          </p:nvPr>
        </p:nvSpPr>
        <p:spPr>
          <a:xfrm>
            <a:off x="298450" y="5594350"/>
            <a:ext cx="8547100" cy="806450"/>
          </a:xfrm>
        </p:spPr>
        <p:txBody>
          <a:bodyPr/>
          <a:lstStyle/>
          <a:p>
            <a:r>
              <a:rPr lang="en-US" dirty="0"/>
              <a:t>This table </a:t>
            </a:r>
            <a:r>
              <a:rPr lang="en-US" dirty="0" smtClean="0"/>
              <a:t>shows how </a:t>
            </a:r>
            <a:r>
              <a:rPr lang="en-US" dirty="0"/>
              <a:t>to </a:t>
            </a:r>
            <a:r>
              <a:rPr lang="en-US" dirty="0" smtClean="0"/>
              <a:t>calculate real </a:t>
            </a:r>
            <a:r>
              <a:rPr lang="en-US" dirty="0"/>
              <a:t>GDP, </a:t>
            </a:r>
            <a:r>
              <a:rPr lang="en-US" dirty="0" smtClean="0"/>
              <a:t>nominal GDP</a:t>
            </a:r>
            <a:r>
              <a:rPr lang="en-US" dirty="0"/>
              <a:t>, and </a:t>
            </a:r>
            <a:r>
              <a:rPr lang="en-US" dirty="0" smtClean="0"/>
              <a:t>the GDP </a:t>
            </a:r>
            <a:r>
              <a:rPr lang="en-US" dirty="0"/>
              <a:t>deflator for </a:t>
            </a:r>
            <a:r>
              <a:rPr lang="en-US" dirty="0" smtClean="0"/>
              <a:t>a hypothetical economy that produces only </a:t>
            </a:r>
            <a:r>
              <a:rPr lang="en-US" dirty="0"/>
              <a:t>hot dogs </a:t>
            </a:r>
            <a:r>
              <a:rPr lang="en-US" dirty="0" smtClean="0"/>
              <a:t>and hamburgers</a:t>
            </a:r>
            <a:r>
              <a:rPr lang="en-US" dirty="0"/>
              <a:t>.</a:t>
            </a:r>
          </a:p>
        </p:txBody>
      </p:sp>
      <p:sp>
        <p:nvSpPr>
          <p:cNvPr id="26631"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8B53BCEC-FCB0-40F1-B0BA-9A237A92FAEF}" type="slidenum">
              <a:rPr lang="en-US" altLang="en-US" smtClean="0">
                <a:solidFill>
                  <a:srgbClr val="002060"/>
                </a:solidFill>
              </a:rPr>
              <a:pPr algn="ctr" eaLnBrk="1" hangingPunct="1"/>
              <a:t>19</a:t>
            </a:fld>
            <a:endParaRPr lang="en-US" altLang="en-US" smtClean="0">
              <a:solidFill>
                <a:srgbClr val="002060"/>
              </a:solidFill>
            </a:endParaRPr>
          </a:p>
        </p:txBody>
      </p:sp>
      <p:sp>
        <p:nvSpPr>
          <p:cNvPr id="26627" name="Footer Placeholder 3"/>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r>
              <a:rPr lang="en-US" altLang="en-US"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552450"/>
            <a:ext cx="7124700"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9466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500"/>
                                        <p:tgtEl>
                                          <p:spTgt spid="409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Economics </a:t>
            </a:r>
          </a:p>
        </p:txBody>
      </p:sp>
      <p:sp>
        <p:nvSpPr>
          <p:cNvPr id="10243" name="Content Placeholder 2"/>
          <p:cNvSpPr>
            <a:spLocks noGrp="1"/>
          </p:cNvSpPr>
          <p:nvPr>
            <p:ph idx="1"/>
          </p:nvPr>
        </p:nvSpPr>
        <p:spPr/>
        <p:txBody>
          <a:bodyPr/>
          <a:lstStyle/>
          <a:p>
            <a:r>
              <a:rPr lang="en-US" altLang="en-US" smtClean="0"/>
              <a:t>Microeconomics</a:t>
            </a:r>
          </a:p>
          <a:p>
            <a:pPr lvl="1"/>
            <a:r>
              <a:rPr lang="en-US" altLang="en-US" smtClean="0"/>
              <a:t>Study of how households and firms</a:t>
            </a:r>
          </a:p>
          <a:p>
            <a:pPr lvl="2"/>
            <a:r>
              <a:rPr lang="en-US" altLang="en-US" smtClean="0"/>
              <a:t>Make decisions</a:t>
            </a:r>
          </a:p>
          <a:p>
            <a:pPr lvl="2"/>
            <a:r>
              <a:rPr lang="en-US" altLang="en-US" smtClean="0"/>
              <a:t>Interact in markets</a:t>
            </a:r>
          </a:p>
          <a:p>
            <a:r>
              <a:rPr lang="en-US" altLang="en-US" smtClean="0"/>
              <a:t>Macroeconomics</a:t>
            </a:r>
          </a:p>
          <a:p>
            <a:pPr lvl="1"/>
            <a:r>
              <a:rPr lang="en-US" altLang="en-US" smtClean="0"/>
              <a:t>Study of economy-wide phenomena</a:t>
            </a:r>
          </a:p>
          <a:p>
            <a:pPr lvl="2"/>
            <a:r>
              <a:rPr lang="en-US" altLang="en-US" smtClean="0"/>
              <a:t>Including inflation, unemployment, and economic growth</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05CB72F-DD80-4DF4-8BD8-139AEA535927}" type="slidenum">
              <a:rPr lang="en-US" altLang="en-US" sz="1200" smtClean="0">
                <a:solidFill>
                  <a:srgbClr val="002060"/>
                </a:solidFill>
              </a:rPr>
              <a:pPr algn="ctr" eaLnBrk="1" hangingPunct="1"/>
              <a:t>2</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11299362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wrap="square" anchor="t"/>
          <a:lstStyle/>
          <a:p>
            <a:r>
              <a:rPr lang="en-US" altLang="en-US" smtClean="0"/>
              <a:t>Real versus Nominal GDP</a:t>
            </a:r>
          </a:p>
        </p:txBody>
      </p:sp>
      <p:sp>
        <p:nvSpPr>
          <p:cNvPr id="27651" name="Content Placeholder 2"/>
          <p:cNvSpPr>
            <a:spLocks noGrp="1"/>
          </p:cNvSpPr>
          <p:nvPr>
            <p:ph idx="1"/>
          </p:nvPr>
        </p:nvSpPr>
        <p:spPr/>
        <p:txBody>
          <a:bodyPr/>
          <a:lstStyle/>
          <a:p>
            <a:r>
              <a:rPr lang="en-US" altLang="en-US" dirty="0" smtClean="0"/>
              <a:t>The GDP deflator</a:t>
            </a:r>
          </a:p>
          <a:p>
            <a:pPr lvl="1"/>
            <a:r>
              <a:rPr lang="en-US" altLang="en-US" dirty="0" smtClean="0"/>
              <a:t>Ratio of nominal GDP to real GDP times 100</a:t>
            </a:r>
          </a:p>
          <a:p>
            <a:pPr lvl="1"/>
            <a:r>
              <a:rPr lang="en-US" altLang="en-US" dirty="0" smtClean="0"/>
              <a:t>Is 100 for the base year</a:t>
            </a:r>
          </a:p>
          <a:p>
            <a:pPr lvl="1"/>
            <a:r>
              <a:rPr lang="en-US" altLang="en-US" dirty="0" smtClean="0"/>
              <a:t>Measures the current level of prices relative to the level of prices in the base year</a:t>
            </a:r>
          </a:p>
          <a:p>
            <a:pPr lvl="1"/>
            <a:r>
              <a:rPr lang="en-US" altLang="en-US" dirty="0" smtClean="0"/>
              <a:t>Can be used to take inflation out of nominal GDP (“deflate” nominal GDP)</a:t>
            </a:r>
          </a:p>
          <a:p>
            <a:pPr lvl="1"/>
            <a:endParaRPr lang="en-US" altLang="en-US" dirty="0" smtClean="0"/>
          </a:p>
        </p:txBody>
      </p:sp>
      <p:sp>
        <p:nvSpPr>
          <p:cNvPr id="2765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4A35F979-C6FB-4286-A72E-6FDA5F84A301}" type="slidenum">
              <a:rPr lang="en-US" altLang="en-US" sz="1200" smtClean="0">
                <a:solidFill>
                  <a:srgbClr val="002060"/>
                </a:solidFill>
              </a:rPr>
              <a:pPr algn="ctr" eaLnBrk="1" hangingPunct="1"/>
              <a:t>20</a:t>
            </a:fld>
            <a:endParaRPr lang="en-US" altLang="en-US" sz="1200" smtClean="0">
              <a:solidFill>
                <a:srgbClr val="002060"/>
              </a:solidFill>
            </a:endParaRPr>
          </a:p>
        </p:txBody>
      </p:sp>
      <p:sp>
        <p:nvSpPr>
          <p:cNvPr id="2765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97108065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wrap="square" anchor="t"/>
          <a:lstStyle/>
          <a:p>
            <a:r>
              <a:rPr lang="en-US" altLang="en-US" smtClean="0"/>
              <a:t>Real versus Nominal GDP</a:t>
            </a:r>
          </a:p>
        </p:txBody>
      </p:sp>
      <mc:AlternateContent xmlns:mc="http://schemas.openxmlformats.org/markup-compatibility/2006" xmlns:a14="http://schemas.microsoft.com/office/drawing/2010/main">
        <mc:Choice Requires="a14">
          <p:sp>
            <p:nvSpPr>
              <p:cNvPr id="28675" name="Content Placeholder 2"/>
              <p:cNvSpPr>
                <a:spLocks noGrp="1"/>
              </p:cNvSpPr>
              <p:nvPr>
                <p:ph idx="1"/>
              </p:nvPr>
            </p:nvSpPr>
            <p:spPr/>
            <p:txBody>
              <a:bodyPr/>
              <a:lstStyle/>
              <a:p>
                <a:r>
                  <a:rPr lang="en-US" altLang="en-US" dirty="0" smtClean="0"/>
                  <a:t>Inflation</a:t>
                </a:r>
              </a:p>
              <a:p>
                <a:pPr lvl="1"/>
                <a:r>
                  <a:rPr lang="en-US" altLang="en-US" dirty="0" smtClean="0"/>
                  <a:t>Economy’s overall price level is rising</a:t>
                </a:r>
              </a:p>
              <a:p>
                <a:r>
                  <a:rPr lang="en-US" altLang="en-US" dirty="0" smtClean="0"/>
                  <a:t>Inflation rate</a:t>
                </a:r>
              </a:p>
              <a:p>
                <a:pPr lvl="1"/>
                <a:r>
                  <a:rPr lang="en-US" altLang="en-US" dirty="0" smtClean="0"/>
                  <a:t>Percentage change in some measure of the price level from one period to the next</a:t>
                </a:r>
              </a:p>
              <a:p>
                <a:pPr marL="457200" lvl="1" indent="0">
                  <a:buNone/>
                </a:pPr>
                <a:endParaRPr lang="en-US" altLang="en-US" sz="2800" dirty="0" smtClean="0"/>
              </a:p>
              <a:p>
                <a:pPr marL="57150" indent="0">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800" i="1" smtClean="0">
                              <a:solidFill>
                                <a:srgbClr val="C00000"/>
                              </a:solidFill>
                              <a:latin typeface="Cambria Math"/>
                            </a:rPr>
                          </m:ctrlPr>
                        </m:mPr>
                        <m:mr>
                          <m:e>
                            <m:r>
                              <m:rPr>
                                <m:nor/>
                              </m:rPr>
                              <a:rPr lang="en-US" sz="2800" i="1">
                                <a:solidFill>
                                  <a:srgbClr val="C00000"/>
                                </a:solidFill>
                                <a:latin typeface="Calibri" panose="020F0502020204030204" pitchFamily="34" charset="0"/>
                              </a:rPr>
                              <m:t>Inflation</m:t>
                            </m:r>
                            <m:r>
                              <m:rPr>
                                <m:nor/>
                              </m:rPr>
                              <a:rPr lang="en-US" sz="2800" i="1">
                                <a:solidFill>
                                  <a:srgbClr val="C00000"/>
                                </a:solidFill>
                                <a:latin typeface="Calibri" panose="020F0502020204030204" pitchFamily="34" charset="0"/>
                              </a:rPr>
                              <m:t> </m:t>
                            </m:r>
                            <m:r>
                              <m:rPr>
                                <m:nor/>
                              </m:rPr>
                              <a:rPr lang="en-US" sz="2800" i="1">
                                <a:solidFill>
                                  <a:srgbClr val="C00000"/>
                                </a:solidFill>
                                <a:latin typeface="Calibri" panose="020F0502020204030204" pitchFamily="34" charset="0"/>
                              </a:rPr>
                              <m:t>in</m:t>
                            </m:r>
                            <m:r>
                              <m:rPr>
                                <m:nor/>
                              </m:rPr>
                              <a:rPr lang="en-US" sz="2800" i="1">
                                <a:solidFill>
                                  <a:srgbClr val="C00000"/>
                                </a:solidFill>
                                <a:latin typeface="Calibri" panose="020F0502020204030204" pitchFamily="34" charset="0"/>
                              </a:rPr>
                              <m:t> </m:t>
                            </m:r>
                            <m:r>
                              <m:rPr>
                                <m:nor/>
                              </m:rPr>
                              <a:rPr lang="en-US" sz="2800" i="1">
                                <a:solidFill>
                                  <a:srgbClr val="C00000"/>
                                </a:solidFill>
                                <a:latin typeface="Calibri" panose="020F0502020204030204" pitchFamily="34" charset="0"/>
                              </a:rPr>
                              <m:t>year</m:t>
                            </m:r>
                            <m:r>
                              <m:rPr>
                                <m:nor/>
                              </m:rPr>
                              <a:rPr lang="en-US" sz="2800" i="1">
                                <a:solidFill>
                                  <a:srgbClr val="C00000"/>
                                </a:solidFill>
                                <a:latin typeface="Calibri" panose="020F0502020204030204" pitchFamily="34" charset="0"/>
                              </a:rPr>
                              <m:t> 2</m:t>
                            </m:r>
                            <m:r>
                              <a:rPr lang="en-US" sz="2800">
                                <a:solidFill>
                                  <a:srgbClr val="C00000"/>
                                </a:solidFill>
                                <a:latin typeface="Cambria Math"/>
                              </a:rPr>
                              <m:t>=</m:t>
                            </m:r>
                          </m:e>
                        </m:mr>
                        <m:mr>
                          <m:e>
                            <m:r>
                              <a:rPr lang="en-US" sz="2800">
                                <a:solidFill>
                                  <a:srgbClr val="C00000"/>
                                </a:solidFill>
                                <a:latin typeface="Cambria Math"/>
                              </a:rPr>
                              <m:t>=</m:t>
                            </m:r>
                            <m:f>
                              <m:fPr>
                                <m:ctrlPr>
                                  <a:rPr lang="en-US" sz="2800" i="1">
                                    <a:solidFill>
                                      <a:srgbClr val="C00000"/>
                                    </a:solidFill>
                                    <a:latin typeface="Cambria Math"/>
                                  </a:rPr>
                                </m:ctrlPr>
                              </m:fPr>
                              <m:num>
                                <m:r>
                                  <m:rPr>
                                    <m:nor/>
                                  </m:rPr>
                                  <a:rPr lang="en-US" sz="2800" i="1">
                                    <a:solidFill>
                                      <a:srgbClr val="C00000"/>
                                    </a:solidFill>
                                    <a:latin typeface="Calibri" panose="020F0502020204030204" pitchFamily="34" charset="0"/>
                                  </a:rPr>
                                  <m:t>GDP</m:t>
                                </m:r>
                                <m:r>
                                  <m:rPr>
                                    <m:nor/>
                                  </m:rPr>
                                  <a:rPr lang="en-US" sz="2800" i="1">
                                    <a:solidFill>
                                      <a:srgbClr val="C00000"/>
                                    </a:solidFill>
                                    <a:latin typeface="Calibri" panose="020F0502020204030204" pitchFamily="34" charset="0"/>
                                  </a:rPr>
                                  <m:t> </m:t>
                                </m:r>
                                <m:r>
                                  <m:rPr>
                                    <m:nor/>
                                  </m:rPr>
                                  <a:rPr lang="en-US" sz="2800" i="1">
                                    <a:solidFill>
                                      <a:srgbClr val="C00000"/>
                                    </a:solidFill>
                                    <a:latin typeface="Calibri" panose="020F0502020204030204" pitchFamily="34" charset="0"/>
                                  </a:rPr>
                                  <m:t>deflator</m:t>
                                </m:r>
                                <m:r>
                                  <m:rPr>
                                    <m:nor/>
                                  </m:rPr>
                                  <a:rPr lang="en-US" sz="2800" i="1">
                                    <a:solidFill>
                                      <a:srgbClr val="C00000"/>
                                    </a:solidFill>
                                    <a:latin typeface="Calibri" panose="020F0502020204030204" pitchFamily="34" charset="0"/>
                                  </a:rPr>
                                  <m:t> </m:t>
                                </m:r>
                                <m:r>
                                  <m:rPr>
                                    <m:nor/>
                                  </m:rPr>
                                  <a:rPr lang="en-US" sz="2800" i="1">
                                    <a:solidFill>
                                      <a:srgbClr val="C00000"/>
                                    </a:solidFill>
                                    <a:latin typeface="Calibri" panose="020F0502020204030204" pitchFamily="34" charset="0"/>
                                  </a:rPr>
                                  <m:t>in</m:t>
                                </m:r>
                                <m:r>
                                  <m:rPr>
                                    <m:nor/>
                                  </m:rPr>
                                  <a:rPr lang="en-US" sz="2800" i="1">
                                    <a:solidFill>
                                      <a:srgbClr val="C00000"/>
                                    </a:solidFill>
                                    <a:latin typeface="Calibri" panose="020F0502020204030204" pitchFamily="34" charset="0"/>
                                  </a:rPr>
                                  <m:t> </m:t>
                                </m:r>
                                <m:r>
                                  <m:rPr>
                                    <m:nor/>
                                  </m:rPr>
                                  <a:rPr lang="en-US" sz="2800" i="1">
                                    <a:solidFill>
                                      <a:srgbClr val="C00000"/>
                                    </a:solidFill>
                                    <a:latin typeface="Calibri" panose="020F0502020204030204" pitchFamily="34" charset="0"/>
                                  </a:rPr>
                                  <m:t>year</m:t>
                                </m:r>
                                <m:r>
                                  <m:rPr>
                                    <m:nor/>
                                  </m:rPr>
                                  <a:rPr lang="en-US" sz="2800" i="1">
                                    <a:solidFill>
                                      <a:srgbClr val="C00000"/>
                                    </a:solidFill>
                                    <a:latin typeface="Calibri" panose="020F0502020204030204" pitchFamily="34" charset="0"/>
                                  </a:rPr>
                                  <m:t> 2−</m:t>
                                </m:r>
                                <m:r>
                                  <m:rPr>
                                    <m:nor/>
                                  </m:rPr>
                                  <a:rPr lang="en-US" sz="2800" i="1">
                                    <a:solidFill>
                                      <a:srgbClr val="C00000"/>
                                    </a:solidFill>
                                    <a:latin typeface="Calibri" panose="020F0502020204030204" pitchFamily="34" charset="0"/>
                                  </a:rPr>
                                  <m:t>GDP</m:t>
                                </m:r>
                                <m:r>
                                  <m:rPr>
                                    <m:nor/>
                                  </m:rPr>
                                  <a:rPr lang="en-US" sz="2800" i="1">
                                    <a:solidFill>
                                      <a:srgbClr val="C00000"/>
                                    </a:solidFill>
                                    <a:latin typeface="Calibri" panose="020F0502020204030204" pitchFamily="34" charset="0"/>
                                  </a:rPr>
                                  <m:t> </m:t>
                                </m:r>
                                <m:r>
                                  <m:rPr>
                                    <m:nor/>
                                  </m:rPr>
                                  <a:rPr lang="en-US" sz="2800" i="1">
                                    <a:solidFill>
                                      <a:srgbClr val="C00000"/>
                                    </a:solidFill>
                                    <a:latin typeface="Calibri" panose="020F0502020204030204" pitchFamily="34" charset="0"/>
                                  </a:rPr>
                                  <m:t>deflator</m:t>
                                </m:r>
                                <m:r>
                                  <m:rPr>
                                    <m:nor/>
                                  </m:rPr>
                                  <a:rPr lang="en-US" sz="2800" i="1">
                                    <a:solidFill>
                                      <a:srgbClr val="C00000"/>
                                    </a:solidFill>
                                    <a:latin typeface="Calibri" panose="020F0502020204030204" pitchFamily="34" charset="0"/>
                                  </a:rPr>
                                  <m:t> </m:t>
                                </m:r>
                                <m:r>
                                  <m:rPr>
                                    <m:nor/>
                                  </m:rPr>
                                  <a:rPr lang="en-US" sz="2800" i="1">
                                    <a:solidFill>
                                      <a:srgbClr val="C00000"/>
                                    </a:solidFill>
                                    <a:latin typeface="Calibri" panose="020F0502020204030204" pitchFamily="34" charset="0"/>
                                  </a:rPr>
                                  <m:t>in</m:t>
                                </m:r>
                                <m:r>
                                  <m:rPr>
                                    <m:nor/>
                                  </m:rPr>
                                  <a:rPr lang="en-US" sz="2800" i="1">
                                    <a:solidFill>
                                      <a:srgbClr val="C00000"/>
                                    </a:solidFill>
                                    <a:latin typeface="Calibri" panose="020F0502020204030204" pitchFamily="34" charset="0"/>
                                  </a:rPr>
                                  <m:t> </m:t>
                                </m:r>
                                <m:r>
                                  <m:rPr>
                                    <m:nor/>
                                  </m:rPr>
                                  <a:rPr lang="en-US" sz="2800" i="1">
                                    <a:solidFill>
                                      <a:srgbClr val="C00000"/>
                                    </a:solidFill>
                                    <a:latin typeface="Calibri" panose="020F0502020204030204" pitchFamily="34" charset="0"/>
                                  </a:rPr>
                                  <m:t>year</m:t>
                                </m:r>
                                <m:r>
                                  <m:rPr>
                                    <m:nor/>
                                  </m:rPr>
                                  <a:rPr lang="en-US" sz="2800" i="1">
                                    <a:solidFill>
                                      <a:srgbClr val="C00000"/>
                                    </a:solidFill>
                                    <a:latin typeface="Calibri" panose="020F0502020204030204" pitchFamily="34" charset="0"/>
                                  </a:rPr>
                                  <m:t> 1</m:t>
                                </m:r>
                              </m:num>
                              <m:den>
                                <m:r>
                                  <m:rPr>
                                    <m:nor/>
                                  </m:rPr>
                                  <a:rPr lang="en-US" sz="2800" i="1">
                                    <a:solidFill>
                                      <a:srgbClr val="C00000"/>
                                    </a:solidFill>
                                    <a:latin typeface="Calibri" panose="020F0502020204030204" pitchFamily="34" charset="0"/>
                                  </a:rPr>
                                  <m:t>GDP</m:t>
                                </m:r>
                                <m:r>
                                  <m:rPr>
                                    <m:nor/>
                                  </m:rPr>
                                  <a:rPr lang="en-US" sz="2800" i="1">
                                    <a:solidFill>
                                      <a:srgbClr val="C00000"/>
                                    </a:solidFill>
                                    <a:latin typeface="Calibri" panose="020F0502020204030204" pitchFamily="34" charset="0"/>
                                  </a:rPr>
                                  <m:t> </m:t>
                                </m:r>
                                <m:r>
                                  <m:rPr>
                                    <m:nor/>
                                  </m:rPr>
                                  <a:rPr lang="en-US" sz="2800" i="1">
                                    <a:solidFill>
                                      <a:srgbClr val="C00000"/>
                                    </a:solidFill>
                                    <a:latin typeface="Calibri" panose="020F0502020204030204" pitchFamily="34" charset="0"/>
                                  </a:rPr>
                                  <m:t>deflator</m:t>
                                </m:r>
                                <m:r>
                                  <m:rPr>
                                    <m:nor/>
                                  </m:rPr>
                                  <a:rPr lang="en-US" sz="2800" i="1">
                                    <a:solidFill>
                                      <a:srgbClr val="C00000"/>
                                    </a:solidFill>
                                    <a:latin typeface="Calibri" panose="020F0502020204030204" pitchFamily="34" charset="0"/>
                                  </a:rPr>
                                  <m:t> </m:t>
                                </m:r>
                                <m:r>
                                  <m:rPr>
                                    <m:nor/>
                                  </m:rPr>
                                  <a:rPr lang="en-US" sz="2800" i="1">
                                    <a:solidFill>
                                      <a:srgbClr val="C00000"/>
                                    </a:solidFill>
                                    <a:latin typeface="Calibri" panose="020F0502020204030204" pitchFamily="34" charset="0"/>
                                  </a:rPr>
                                  <m:t>in</m:t>
                                </m:r>
                                <m:r>
                                  <m:rPr>
                                    <m:nor/>
                                  </m:rPr>
                                  <a:rPr lang="en-US" sz="2800" i="1">
                                    <a:solidFill>
                                      <a:srgbClr val="C00000"/>
                                    </a:solidFill>
                                    <a:latin typeface="Calibri" panose="020F0502020204030204" pitchFamily="34" charset="0"/>
                                  </a:rPr>
                                  <m:t> </m:t>
                                </m:r>
                                <m:r>
                                  <m:rPr>
                                    <m:nor/>
                                  </m:rPr>
                                  <a:rPr lang="en-US" sz="2800" i="1">
                                    <a:solidFill>
                                      <a:srgbClr val="C00000"/>
                                    </a:solidFill>
                                    <a:latin typeface="Calibri" panose="020F0502020204030204" pitchFamily="34" charset="0"/>
                                  </a:rPr>
                                  <m:t>year</m:t>
                                </m:r>
                                <m:r>
                                  <m:rPr>
                                    <m:nor/>
                                  </m:rPr>
                                  <a:rPr lang="en-US" sz="2800" i="1">
                                    <a:solidFill>
                                      <a:srgbClr val="C00000"/>
                                    </a:solidFill>
                                    <a:latin typeface="Calibri" panose="020F0502020204030204" pitchFamily="34" charset="0"/>
                                  </a:rPr>
                                  <m:t> 1</m:t>
                                </m:r>
                              </m:den>
                            </m:f>
                            <m:r>
                              <a:rPr lang="en-US" sz="2800">
                                <a:solidFill>
                                  <a:srgbClr val="C00000"/>
                                </a:solidFill>
                                <a:latin typeface="Cambria Math"/>
                              </a:rPr>
                              <m:t>×100</m:t>
                            </m:r>
                          </m:e>
                        </m:mr>
                      </m:m>
                    </m:oMath>
                  </m:oMathPara>
                </a14:m>
                <a:endParaRPr lang="en-US" altLang="en-US" sz="2600" dirty="0" smtClean="0">
                  <a:solidFill>
                    <a:srgbClr val="C00000"/>
                  </a:solidFill>
                  <a:latin typeface="Calibri" panose="020F0502020204030204" pitchFamily="34" charset="0"/>
                </a:endParaRPr>
              </a:p>
            </p:txBody>
          </p:sp>
        </mc:Choice>
        <mc:Fallback xmlns="">
          <p:sp>
            <p:nvSpPr>
              <p:cNvPr id="28675"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776" t="-1573"/>
                </a:stretch>
              </a:blipFill>
            </p:spPr>
            <p:txBody>
              <a:bodyPr/>
              <a:lstStyle/>
              <a:p>
                <a:r>
                  <a:rPr lang="en-US">
                    <a:noFill/>
                  </a:rPr>
                  <a:t> </a:t>
                </a:r>
              </a:p>
            </p:txBody>
          </p:sp>
        </mc:Fallback>
      </mc:AlternateContent>
      <p:sp>
        <p:nvSpPr>
          <p:cNvPr id="2867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81C72BA8-F01F-4126-8AC1-959AF3ADAAB7}" type="slidenum">
              <a:rPr lang="en-US" altLang="en-US" sz="1200" smtClean="0">
                <a:solidFill>
                  <a:srgbClr val="002060"/>
                </a:solidFill>
              </a:rPr>
              <a:pPr algn="ctr" eaLnBrk="1" hangingPunct="1"/>
              <a:t>21</a:t>
            </a:fld>
            <a:endParaRPr lang="en-US" altLang="en-US" sz="1200" smtClean="0">
              <a:solidFill>
                <a:srgbClr val="002060"/>
              </a:solidFill>
            </a:endParaRPr>
          </a:p>
        </p:txBody>
      </p:sp>
      <p:sp>
        <p:nvSpPr>
          <p:cNvPr id="28677"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53561835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p:txBody>
          <a:bodyPr anchor="t"/>
          <a:lstStyle/>
          <a:p>
            <a:r>
              <a:rPr lang="en-US" altLang="en-US" dirty="0" smtClean="0"/>
              <a:t>A half century of real GDP</a:t>
            </a:r>
          </a:p>
        </p:txBody>
      </p:sp>
      <p:sp>
        <p:nvSpPr>
          <p:cNvPr id="29699" name="Content Placeholder 1"/>
          <p:cNvSpPr>
            <a:spLocks noGrp="1"/>
          </p:cNvSpPr>
          <p:nvPr>
            <p:ph idx="1"/>
          </p:nvPr>
        </p:nvSpPr>
        <p:spPr/>
        <p:txBody>
          <a:bodyPr/>
          <a:lstStyle/>
          <a:p>
            <a:r>
              <a:rPr lang="en-US" altLang="en-US" dirty="0" smtClean="0"/>
              <a:t>The GDP data</a:t>
            </a:r>
          </a:p>
          <a:p>
            <a:pPr lvl="1"/>
            <a:r>
              <a:rPr lang="en-US" altLang="en-US" dirty="0" smtClean="0"/>
              <a:t>Real GDP grows over time</a:t>
            </a:r>
          </a:p>
          <a:p>
            <a:pPr lvl="2"/>
            <a:r>
              <a:rPr lang="en-US" altLang="en-US" dirty="0"/>
              <a:t>The </a:t>
            </a:r>
            <a:r>
              <a:rPr lang="en-US" altLang="en-US" dirty="0" smtClean="0"/>
              <a:t>real GDP </a:t>
            </a:r>
            <a:r>
              <a:rPr lang="en-US" altLang="en-US" dirty="0"/>
              <a:t>of the U.S. economy in 2015 was more than four times its 1965 </a:t>
            </a:r>
            <a:r>
              <a:rPr lang="en-US" altLang="en-US" dirty="0" smtClean="0"/>
              <a:t>level</a:t>
            </a:r>
          </a:p>
          <a:p>
            <a:pPr lvl="2"/>
            <a:r>
              <a:rPr lang="en-US" altLang="en-US" dirty="0" smtClean="0"/>
              <a:t>Growth – average 3% per year since 1965</a:t>
            </a:r>
          </a:p>
          <a:p>
            <a:pPr lvl="1"/>
            <a:r>
              <a:rPr lang="en-US" altLang="en-US" dirty="0" smtClean="0"/>
              <a:t>Growth is not steady</a:t>
            </a:r>
          </a:p>
          <a:p>
            <a:pPr lvl="2"/>
            <a:r>
              <a:rPr lang="en-US" altLang="en-US" dirty="0" smtClean="0"/>
              <a:t>GDP growth interrupted by recessions</a:t>
            </a:r>
          </a:p>
        </p:txBody>
      </p:sp>
      <p:sp>
        <p:nvSpPr>
          <p:cNvPr id="2970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FF6507F1-198E-4B5E-A35A-6986A8A19825}" type="slidenum">
              <a:rPr lang="en-US" altLang="en-US" sz="1200" smtClean="0">
                <a:solidFill>
                  <a:srgbClr val="002060"/>
                </a:solidFill>
              </a:rPr>
              <a:pPr algn="ctr" eaLnBrk="1" hangingPunct="1"/>
              <a:t>22</a:t>
            </a:fld>
            <a:endParaRPr lang="en-US" altLang="en-US" sz="1200" smtClean="0">
              <a:solidFill>
                <a:srgbClr val="002060"/>
              </a:solidFill>
            </a:endParaRPr>
          </a:p>
        </p:txBody>
      </p:sp>
      <p:sp>
        <p:nvSpPr>
          <p:cNvPr id="297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198188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nchor="t"/>
          <a:lstStyle/>
          <a:p>
            <a:r>
              <a:rPr lang="en-US" altLang="en-US" dirty="0"/>
              <a:t>A half century of real GDP</a:t>
            </a:r>
            <a:endParaRPr lang="en-US" altLang="en-US" dirty="0" smtClean="0"/>
          </a:p>
        </p:txBody>
      </p:sp>
      <p:sp>
        <p:nvSpPr>
          <p:cNvPr id="30723" name="Content Placeholder 1"/>
          <p:cNvSpPr>
            <a:spLocks noGrp="1"/>
          </p:cNvSpPr>
          <p:nvPr>
            <p:ph idx="1"/>
          </p:nvPr>
        </p:nvSpPr>
        <p:spPr/>
        <p:txBody>
          <a:bodyPr/>
          <a:lstStyle/>
          <a:p>
            <a:r>
              <a:rPr lang="en-US" altLang="en-US" smtClean="0"/>
              <a:t>Recession</a:t>
            </a:r>
          </a:p>
          <a:p>
            <a:pPr lvl="1"/>
            <a:r>
              <a:rPr lang="en-US" altLang="en-US" smtClean="0"/>
              <a:t>Two consecutive quarters of falling GDP</a:t>
            </a:r>
          </a:p>
          <a:p>
            <a:pPr lvl="1"/>
            <a:r>
              <a:rPr lang="en-US" altLang="en-US" smtClean="0"/>
              <a:t>Real GDP declines</a:t>
            </a:r>
          </a:p>
          <a:p>
            <a:pPr lvl="1"/>
            <a:r>
              <a:rPr lang="en-US" altLang="en-US" smtClean="0"/>
              <a:t>Lower income</a:t>
            </a:r>
          </a:p>
          <a:p>
            <a:pPr lvl="1"/>
            <a:r>
              <a:rPr lang="en-US" altLang="en-US" smtClean="0"/>
              <a:t>Rising unemployment</a:t>
            </a:r>
          </a:p>
          <a:p>
            <a:pPr lvl="1"/>
            <a:r>
              <a:rPr lang="en-US" altLang="en-US" smtClean="0"/>
              <a:t>Falling profits</a:t>
            </a:r>
          </a:p>
          <a:p>
            <a:pPr lvl="1"/>
            <a:r>
              <a:rPr lang="en-US" altLang="en-US" smtClean="0"/>
              <a:t>Increased bankruptcies </a:t>
            </a:r>
          </a:p>
          <a:p>
            <a:endParaRPr lang="en-US" altLang="en-US" smtClean="0"/>
          </a:p>
        </p:txBody>
      </p:sp>
      <p:sp>
        <p:nvSpPr>
          <p:cNvPr id="3072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9DB30A99-5CDF-4E10-A3E9-FA4E9183912E}" type="slidenum">
              <a:rPr lang="en-US" altLang="en-US" sz="1200" smtClean="0">
                <a:solidFill>
                  <a:srgbClr val="002060"/>
                </a:solidFill>
              </a:rPr>
              <a:pPr algn="ctr" eaLnBrk="1" hangingPunct="1"/>
              <a:t>23</a:t>
            </a:fld>
            <a:endParaRPr lang="en-US" altLang="en-US" sz="1200" smtClean="0">
              <a:solidFill>
                <a:srgbClr val="002060"/>
              </a:solidFill>
            </a:endParaRPr>
          </a:p>
        </p:txBody>
      </p:sp>
      <p:sp>
        <p:nvSpPr>
          <p:cNvPr id="307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238153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609600"/>
            <a:ext cx="8515350"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6" name="Title 1"/>
          <p:cNvSpPr>
            <a:spLocks noGrp="1"/>
          </p:cNvSpPr>
          <p:nvPr>
            <p:ph type="title"/>
          </p:nvPr>
        </p:nvSpPr>
        <p:spPr/>
        <p:txBody>
          <a:bodyPr/>
          <a:lstStyle/>
          <a:p>
            <a:r>
              <a:rPr lang="en-US" altLang="en-US" dirty="0" smtClean="0"/>
              <a:t>Figure </a:t>
            </a:r>
            <a:r>
              <a:rPr lang="en-US" altLang="en-US" dirty="0"/>
              <a:t>2	</a:t>
            </a:r>
            <a:r>
              <a:rPr lang="en-US" altLang="en-US" sz="2800" dirty="0"/>
              <a:t>Real GDP in the </a:t>
            </a:r>
            <a:r>
              <a:rPr lang="en-US" altLang="en-US" sz="2800" dirty="0" smtClean="0"/>
              <a:t>United States</a:t>
            </a:r>
            <a:endParaRPr lang="en-US" altLang="en-US" dirty="0" smtClean="0"/>
          </a:p>
        </p:txBody>
      </p:sp>
      <p:sp>
        <p:nvSpPr>
          <p:cNvPr id="4" name="Text Placeholder 3"/>
          <p:cNvSpPr>
            <a:spLocks noGrp="1"/>
          </p:cNvSpPr>
          <p:nvPr>
            <p:ph type="body" sz="quarter" idx="12"/>
          </p:nvPr>
        </p:nvSpPr>
        <p:spPr>
          <a:xfrm>
            <a:off x="152400" y="5638800"/>
            <a:ext cx="8648700" cy="762000"/>
          </a:xfrm>
        </p:spPr>
        <p:txBody>
          <a:bodyPr/>
          <a:lstStyle/>
          <a:p>
            <a:r>
              <a:rPr lang="en-US" dirty="0"/>
              <a:t>This figure shows </a:t>
            </a:r>
            <a:r>
              <a:rPr lang="en-US" dirty="0" smtClean="0"/>
              <a:t>quarterly data </a:t>
            </a:r>
            <a:r>
              <a:rPr lang="en-US" dirty="0"/>
              <a:t>on real GDP </a:t>
            </a:r>
            <a:r>
              <a:rPr lang="en-US" dirty="0" smtClean="0"/>
              <a:t>for the </a:t>
            </a:r>
            <a:r>
              <a:rPr lang="en-US" dirty="0"/>
              <a:t>U.S. economy </a:t>
            </a:r>
            <a:r>
              <a:rPr lang="en-US" dirty="0" smtClean="0"/>
              <a:t>since 1965</a:t>
            </a:r>
            <a:r>
              <a:rPr lang="en-US" dirty="0"/>
              <a:t>. Recessions—</a:t>
            </a:r>
          </a:p>
          <a:p>
            <a:r>
              <a:rPr lang="en-US" dirty="0"/>
              <a:t>periods of falling </a:t>
            </a:r>
            <a:r>
              <a:rPr lang="en-US" dirty="0" smtClean="0"/>
              <a:t>real GDP—are </a:t>
            </a:r>
            <a:r>
              <a:rPr lang="en-US" dirty="0"/>
              <a:t>marked </a:t>
            </a:r>
            <a:r>
              <a:rPr lang="en-US" dirty="0" smtClean="0"/>
              <a:t>with the </a:t>
            </a:r>
            <a:r>
              <a:rPr lang="en-US" dirty="0"/>
              <a:t>shaded vertical bars.</a:t>
            </a:r>
          </a:p>
        </p:txBody>
      </p:sp>
      <p:sp>
        <p:nvSpPr>
          <p:cNvPr id="31750"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EB7E47A1-360C-4415-931D-1211E0940CA7}" type="slidenum">
              <a:rPr lang="en-US" altLang="en-US" smtClean="0">
                <a:solidFill>
                  <a:srgbClr val="002060"/>
                </a:solidFill>
              </a:rPr>
              <a:pPr algn="ctr" eaLnBrk="1" hangingPunct="1"/>
              <a:t>24</a:t>
            </a:fld>
            <a:endParaRPr lang="en-US" altLang="en-US" smtClean="0">
              <a:solidFill>
                <a:srgbClr val="002060"/>
              </a:solidFill>
            </a:endParaRPr>
          </a:p>
        </p:txBody>
      </p:sp>
      <p:sp>
        <p:nvSpPr>
          <p:cNvPr id="31747" name="Footer Placeholder 3"/>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r>
              <a:rPr lang="en-US" altLang="en-US"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18337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500"/>
                                        <p:tgtEl>
                                          <p:spTgt spid="61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GDP</a:t>
            </a:r>
          </a:p>
        </p:txBody>
      </p:sp>
      <p:sp>
        <p:nvSpPr>
          <p:cNvPr id="32771" name="Content Placeholder 2"/>
          <p:cNvSpPr>
            <a:spLocks noGrp="1"/>
          </p:cNvSpPr>
          <p:nvPr>
            <p:ph idx="1"/>
          </p:nvPr>
        </p:nvSpPr>
        <p:spPr/>
        <p:txBody>
          <a:bodyPr/>
          <a:lstStyle/>
          <a:p>
            <a:r>
              <a:rPr lang="en-US" altLang="en-US" dirty="0" smtClean="0"/>
              <a:t>GDP – “the single best measure of the economic well-being of a society”</a:t>
            </a:r>
          </a:p>
          <a:p>
            <a:pPr lvl="1"/>
            <a:r>
              <a:rPr lang="en-US" altLang="en-US" dirty="0" smtClean="0"/>
              <a:t>Economy’s total income</a:t>
            </a:r>
          </a:p>
          <a:p>
            <a:pPr lvl="1"/>
            <a:r>
              <a:rPr lang="en-US" altLang="en-US" dirty="0" smtClean="0"/>
              <a:t>Economy’s total expenditure</a:t>
            </a:r>
          </a:p>
          <a:p>
            <a:pPr lvl="1"/>
            <a:r>
              <a:rPr lang="en-US" altLang="en-US" dirty="0" smtClean="0"/>
              <a:t>Larger GDP</a:t>
            </a:r>
          </a:p>
          <a:p>
            <a:pPr lvl="2"/>
            <a:r>
              <a:rPr lang="en-US" altLang="en-US" dirty="0" smtClean="0"/>
              <a:t>Good life, better healthcare</a:t>
            </a:r>
          </a:p>
          <a:p>
            <a:pPr lvl="2"/>
            <a:r>
              <a:rPr lang="en-US" altLang="en-US" dirty="0" smtClean="0"/>
              <a:t>Better educational systems</a:t>
            </a:r>
          </a:p>
          <a:p>
            <a:pPr lvl="1"/>
            <a:r>
              <a:rPr lang="en-US" altLang="en-US" dirty="0" smtClean="0"/>
              <a:t>Measure our ability to obtain many of the inputs into a worthwhile life</a:t>
            </a:r>
          </a:p>
          <a:p>
            <a:endParaRPr lang="en-US" altLang="en-US" dirty="0" smtClean="0"/>
          </a:p>
        </p:txBody>
      </p:sp>
      <p:sp>
        <p:nvSpPr>
          <p:cNvPr id="3277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89CB845C-C262-4333-AA8E-62F48E6347A9}" type="slidenum">
              <a:rPr lang="en-US" altLang="en-US" sz="1200" smtClean="0">
                <a:solidFill>
                  <a:srgbClr val="002060"/>
                </a:solidFill>
              </a:rPr>
              <a:pPr algn="ctr" eaLnBrk="1" hangingPunct="1"/>
              <a:t>25</a:t>
            </a:fld>
            <a:endParaRPr lang="en-US" altLang="en-US" sz="1200" smtClean="0">
              <a:solidFill>
                <a:srgbClr val="002060"/>
              </a:solidFill>
            </a:endParaRPr>
          </a:p>
        </p:txBody>
      </p:sp>
      <p:sp>
        <p:nvSpPr>
          <p:cNvPr id="3277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54619110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GDP</a:t>
            </a:r>
          </a:p>
        </p:txBody>
      </p:sp>
      <p:sp>
        <p:nvSpPr>
          <p:cNvPr id="33795" name="Content Placeholder 2"/>
          <p:cNvSpPr>
            <a:spLocks noGrp="1"/>
          </p:cNvSpPr>
          <p:nvPr>
            <p:ph idx="1"/>
          </p:nvPr>
        </p:nvSpPr>
        <p:spPr/>
        <p:txBody>
          <a:bodyPr/>
          <a:lstStyle/>
          <a:p>
            <a:r>
              <a:rPr lang="en-US" altLang="en-US" smtClean="0"/>
              <a:t>GDP – not a perfect measure of well-being</a:t>
            </a:r>
          </a:p>
          <a:p>
            <a:pPr lvl="1"/>
            <a:r>
              <a:rPr lang="en-US" altLang="en-US" smtClean="0"/>
              <a:t>Doesn’t include</a:t>
            </a:r>
          </a:p>
          <a:p>
            <a:pPr lvl="2"/>
            <a:r>
              <a:rPr lang="en-US" altLang="en-US" smtClean="0"/>
              <a:t>Leisure</a:t>
            </a:r>
          </a:p>
          <a:p>
            <a:pPr lvl="2"/>
            <a:r>
              <a:rPr lang="en-US" altLang="en-US" smtClean="0"/>
              <a:t>Value of almost all activity that takes place outside markets</a:t>
            </a:r>
          </a:p>
          <a:p>
            <a:pPr lvl="2"/>
            <a:r>
              <a:rPr lang="en-US" altLang="en-US" smtClean="0"/>
              <a:t>Quality of the environment</a:t>
            </a:r>
          </a:p>
          <a:p>
            <a:pPr lvl="1"/>
            <a:r>
              <a:rPr lang="en-US" altLang="en-US" smtClean="0"/>
              <a:t>Nothing about distribution of income</a:t>
            </a:r>
          </a:p>
        </p:txBody>
      </p:sp>
      <p:sp>
        <p:nvSpPr>
          <p:cNvPr id="3379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505F4E4A-B14B-4A05-BCAE-0E7892E4DF01}" type="slidenum">
              <a:rPr lang="en-US" altLang="en-US" sz="1200" smtClean="0">
                <a:solidFill>
                  <a:srgbClr val="002060"/>
                </a:solidFill>
              </a:rPr>
              <a:pPr algn="ctr" eaLnBrk="1" hangingPunct="1"/>
              <a:t>26</a:t>
            </a:fld>
            <a:endParaRPr lang="en-US" altLang="en-US" sz="1200" smtClean="0">
              <a:solidFill>
                <a:srgbClr val="002060"/>
              </a:solidFill>
            </a:endParaRPr>
          </a:p>
        </p:txBody>
      </p:sp>
      <p:sp>
        <p:nvSpPr>
          <p:cNvPr id="3379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08253295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p:txBody>
          <a:bodyPr anchor="t"/>
          <a:lstStyle/>
          <a:p>
            <a:r>
              <a:rPr lang="en-US" altLang="en-US" dirty="0" smtClean="0"/>
              <a:t>International differences: GDP &amp; quality of life</a:t>
            </a:r>
          </a:p>
        </p:txBody>
      </p:sp>
      <p:sp>
        <p:nvSpPr>
          <p:cNvPr id="34819" name="Content Placeholder 1"/>
          <p:cNvSpPr>
            <a:spLocks noGrp="1"/>
          </p:cNvSpPr>
          <p:nvPr>
            <p:ph idx="1"/>
          </p:nvPr>
        </p:nvSpPr>
        <p:spPr/>
        <p:txBody>
          <a:bodyPr/>
          <a:lstStyle/>
          <a:p>
            <a:r>
              <a:rPr lang="en-US" altLang="en-US" dirty="0" smtClean="0"/>
              <a:t>Rich countries — higher GDP per person</a:t>
            </a:r>
          </a:p>
          <a:p>
            <a:pPr lvl="1"/>
            <a:r>
              <a:rPr lang="en-US" altLang="en-US" dirty="0" smtClean="0"/>
              <a:t>Better</a:t>
            </a:r>
          </a:p>
          <a:p>
            <a:pPr lvl="2"/>
            <a:r>
              <a:rPr lang="en-US" altLang="en-US" dirty="0" smtClean="0"/>
              <a:t>Life expectancy</a:t>
            </a:r>
          </a:p>
          <a:p>
            <a:pPr lvl="2"/>
            <a:r>
              <a:rPr lang="en-US" altLang="en-US" dirty="0" smtClean="0"/>
              <a:t>Literacy</a:t>
            </a:r>
          </a:p>
          <a:p>
            <a:pPr lvl="2"/>
            <a:r>
              <a:rPr lang="en-US" altLang="en-US" dirty="0" smtClean="0"/>
              <a:t>Internet usage</a:t>
            </a:r>
          </a:p>
          <a:p>
            <a:r>
              <a:rPr lang="en-US" altLang="en-US" dirty="0" smtClean="0"/>
              <a:t>Poor </a:t>
            </a:r>
            <a:r>
              <a:rPr lang="en-US" altLang="en-US" smtClean="0"/>
              <a:t>countries — </a:t>
            </a:r>
            <a:r>
              <a:rPr lang="en-US" altLang="en-US" dirty="0" smtClean="0"/>
              <a:t>lower GDP per person</a:t>
            </a:r>
          </a:p>
          <a:p>
            <a:pPr lvl="1"/>
            <a:r>
              <a:rPr lang="en-US" altLang="en-US" dirty="0" smtClean="0"/>
              <a:t>Worse</a:t>
            </a:r>
          </a:p>
          <a:p>
            <a:pPr lvl="2"/>
            <a:r>
              <a:rPr lang="en-US" altLang="en-US" dirty="0" smtClean="0"/>
              <a:t>Life expectancy</a:t>
            </a:r>
          </a:p>
          <a:p>
            <a:pPr lvl="2"/>
            <a:r>
              <a:rPr lang="en-US" altLang="en-US" dirty="0" smtClean="0"/>
              <a:t>Literacy</a:t>
            </a:r>
          </a:p>
          <a:p>
            <a:pPr lvl="2"/>
            <a:r>
              <a:rPr lang="en-US" altLang="en-US" dirty="0" smtClean="0"/>
              <a:t>Internet usage</a:t>
            </a:r>
          </a:p>
          <a:p>
            <a:endParaRPr lang="en-US" altLang="en-US" dirty="0" smtClean="0"/>
          </a:p>
        </p:txBody>
      </p:sp>
      <p:sp>
        <p:nvSpPr>
          <p:cNvPr id="3482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CE372CF7-6814-495E-B8B0-DE2F390191B0}" type="slidenum">
              <a:rPr lang="en-US" altLang="en-US" sz="1200" smtClean="0">
                <a:solidFill>
                  <a:srgbClr val="002060"/>
                </a:solidFill>
              </a:rPr>
              <a:pPr algn="ctr" eaLnBrk="1" hangingPunct="1"/>
              <a:t>27</a:t>
            </a:fld>
            <a:endParaRPr lang="en-US" altLang="en-US" sz="1200" smtClean="0">
              <a:solidFill>
                <a:srgbClr val="002060"/>
              </a:solidFill>
            </a:endParaRPr>
          </a:p>
        </p:txBody>
      </p:sp>
      <p:sp>
        <p:nvSpPr>
          <p:cNvPr id="3482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348369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p:txBody>
          <a:bodyPr anchor="t"/>
          <a:lstStyle/>
          <a:p>
            <a:r>
              <a:rPr lang="en-US" altLang="en-US" smtClean="0"/>
              <a:t>International differences: GDP &amp; quality of life</a:t>
            </a:r>
          </a:p>
        </p:txBody>
      </p:sp>
      <p:sp>
        <p:nvSpPr>
          <p:cNvPr id="35843" name="Content Placeholder 1"/>
          <p:cNvSpPr>
            <a:spLocks noGrp="1"/>
          </p:cNvSpPr>
          <p:nvPr>
            <p:ph idx="1"/>
          </p:nvPr>
        </p:nvSpPr>
        <p:spPr/>
        <p:txBody>
          <a:bodyPr/>
          <a:lstStyle/>
          <a:p>
            <a:r>
              <a:rPr lang="en-US" altLang="en-US" smtClean="0"/>
              <a:t>Low GDP per person</a:t>
            </a:r>
          </a:p>
          <a:p>
            <a:pPr lvl="1"/>
            <a:r>
              <a:rPr lang="en-US" altLang="en-US" smtClean="0"/>
              <a:t>More infants with low birth weight</a:t>
            </a:r>
          </a:p>
          <a:p>
            <a:pPr lvl="1"/>
            <a:r>
              <a:rPr lang="en-US" altLang="en-US" smtClean="0"/>
              <a:t>Higher rates of infant mortality</a:t>
            </a:r>
          </a:p>
          <a:p>
            <a:pPr lvl="1"/>
            <a:r>
              <a:rPr lang="en-US" altLang="en-US" smtClean="0"/>
              <a:t>Higher rates of maternal mortality</a:t>
            </a:r>
          </a:p>
          <a:p>
            <a:pPr lvl="1"/>
            <a:r>
              <a:rPr lang="en-US" altLang="en-US" smtClean="0"/>
              <a:t>Higher rates of child malnutrition</a:t>
            </a:r>
          </a:p>
          <a:p>
            <a:pPr lvl="1"/>
            <a:r>
              <a:rPr lang="en-US" altLang="en-US" smtClean="0"/>
              <a:t>Less common access to safe drinking water</a:t>
            </a:r>
          </a:p>
          <a:p>
            <a:pPr lvl="1"/>
            <a:r>
              <a:rPr lang="en-US" altLang="en-US" smtClean="0"/>
              <a:t>Fewer school-age children are actually in school</a:t>
            </a:r>
          </a:p>
        </p:txBody>
      </p:sp>
      <p:sp>
        <p:nvSpPr>
          <p:cNvPr id="3584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44FB6BE5-B506-4FB5-96CE-C73D9C39D479}" type="slidenum">
              <a:rPr lang="en-US" altLang="en-US" sz="1200" smtClean="0">
                <a:solidFill>
                  <a:srgbClr val="002060"/>
                </a:solidFill>
              </a:rPr>
              <a:pPr algn="ctr" eaLnBrk="1" hangingPunct="1"/>
              <a:t>28</a:t>
            </a:fld>
            <a:endParaRPr lang="en-US" altLang="en-US" sz="1200" smtClean="0">
              <a:solidFill>
                <a:srgbClr val="002060"/>
              </a:solidFill>
            </a:endParaRPr>
          </a:p>
        </p:txBody>
      </p:sp>
      <p:sp>
        <p:nvSpPr>
          <p:cNvPr id="358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376329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p:nvPr>
        </p:nvSpPr>
        <p:spPr/>
        <p:txBody>
          <a:bodyPr anchor="t"/>
          <a:lstStyle/>
          <a:p>
            <a:r>
              <a:rPr lang="en-US" altLang="en-US" smtClean="0"/>
              <a:t>International differences: GDP &amp; quality of life</a:t>
            </a:r>
          </a:p>
        </p:txBody>
      </p:sp>
      <p:sp>
        <p:nvSpPr>
          <p:cNvPr id="36867" name="Content Placeholder 1"/>
          <p:cNvSpPr>
            <a:spLocks noGrp="1"/>
          </p:cNvSpPr>
          <p:nvPr>
            <p:ph idx="1"/>
          </p:nvPr>
        </p:nvSpPr>
        <p:spPr/>
        <p:txBody>
          <a:bodyPr/>
          <a:lstStyle/>
          <a:p>
            <a:r>
              <a:rPr lang="en-US" altLang="en-US" smtClean="0"/>
              <a:t>Low GDP per person</a:t>
            </a:r>
          </a:p>
          <a:p>
            <a:pPr lvl="1"/>
            <a:r>
              <a:rPr lang="en-US" altLang="en-US" smtClean="0"/>
              <a:t>Fewer teachers per student</a:t>
            </a:r>
          </a:p>
          <a:p>
            <a:pPr lvl="1"/>
            <a:r>
              <a:rPr lang="en-US" altLang="en-US" smtClean="0"/>
              <a:t>Fewer televisions</a:t>
            </a:r>
          </a:p>
          <a:p>
            <a:pPr lvl="1"/>
            <a:r>
              <a:rPr lang="en-US" altLang="en-US" smtClean="0"/>
              <a:t>Fewer telephones</a:t>
            </a:r>
          </a:p>
          <a:p>
            <a:pPr lvl="1"/>
            <a:r>
              <a:rPr lang="en-US" altLang="en-US" smtClean="0"/>
              <a:t>Fewer paved roads</a:t>
            </a:r>
          </a:p>
          <a:p>
            <a:pPr lvl="1"/>
            <a:r>
              <a:rPr lang="en-US" altLang="en-US" smtClean="0"/>
              <a:t>Fewer households with electricity</a:t>
            </a:r>
          </a:p>
        </p:txBody>
      </p:sp>
      <p:sp>
        <p:nvSpPr>
          <p:cNvPr id="3686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algn="ctr" eaLnBrk="1" hangingPunct="1"/>
            <a:fld id="{5B927284-4BE8-42BE-B150-106A636EB290}" type="slidenum">
              <a:rPr lang="en-US" altLang="en-US" sz="1200" smtClean="0">
                <a:solidFill>
                  <a:srgbClr val="002060"/>
                </a:solidFill>
              </a:rPr>
              <a:pPr algn="ctr" eaLnBrk="1" hangingPunct="1"/>
              <a:t>29</a:t>
            </a:fld>
            <a:endParaRPr lang="en-US" altLang="en-US" sz="1200" smtClean="0">
              <a:solidFill>
                <a:srgbClr val="002060"/>
              </a:solidFill>
            </a:endParaRPr>
          </a:p>
        </p:txBody>
      </p:sp>
      <p:sp>
        <p:nvSpPr>
          <p:cNvPr id="368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7030A0"/>
                </a:solidFill>
                <a:latin typeface="Arial" charset="0"/>
              </a:defRPr>
            </a:lvl1pPr>
            <a:lvl2pPr marL="742950" indent="-285750" algn="l" eaLnBrk="0" hangingPunct="0">
              <a:buChar char="–"/>
              <a:defRPr sz="3200">
                <a:solidFill>
                  <a:schemeClr val="tx1"/>
                </a:solidFill>
                <a:latin typeface="Arial" charset="0"/>
              </a:defRPr>
            </a:lvl2pPr>
            <a:lvl3pPr marL="1143000" indent="-228600" algn="l" eaLnBrk="0" hangingPunct="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400">
                <a:solidFill>
                  <a:schemeClr val="tx1"/>
                </a:solidFill>
                <a:latin typeface="Arial" charset="0"/>
              </a:defRPr>
            </a:lvl5pPr>
            <a:lvl6pPr marL="2514600" indent="-228600" eaLnBrk="0" fontAlgn="base" hangingPunct="0">
              <a:spcBef>
                <a:spcPct val="20000"/>
              </a:spcBef>
              <a:spcAft>
                <a:spcPct val="0"/>
              </a:spcAft>
              <a:buChar char="»"/>
              <a:defRPr sz="2400">
                <a:solidFill>
                  <a:schemeClr val="tx1"/>
                </a:solidFill>
                <a:latin typeface="Arial" charset="0"/>
              </a:defRPr>
            </a:lvl6pPr>
            <a:lvl7pPr marL="2971800" indent="-228600" eaLnBrk="0" fontAlgn="base" hangingPunct="0">
              <a:spcBef>
                <a:spcPct val="20000"/>
              </a:spcBef>
              <a:spcAft>
                <a:spcPct val="0"/>
              </a:spcAft>
              <a:buChar char="»"/>
              <a:defRPr sz="2400">
                <a:solidFill>
                  <a:schemeClr val="tx1"/>
                </a:solidFill>
                <a:latin typeface="Arial" charset="0"/>
              </a:defRPr>
            </a:lvl7pPr>
            <a:lvl8pPr marL="3429000" indent="-228600" eaLnBrk="0" fontAlgn="base" hangingPunct="0">
              <a:spcBef>
                <a:spcPct val="20000"/>
              </a:spcBef>
              <a:spcAft>
                <a:spcPct val="0"/>
              </a:spcAft>
              <a:buChar char="»"/>
              <a:defRPr sz="2400">
                <a:solidFill>
                  <a:schemeClr val="tx1"/>
                </a:solidFill>
                <a:latin typeface="Arial" charset="0"/>
              </a:defRPr>
            </a:lvl8pPr>
            <a:lvl9pPr marL="3886200" indent="-228600" eaLnBrk="0" fontAlgn="base" hangingPunct="0">
              <a:spcBef>
                <a:spcPct val="20000"/>
              </a:spcBef>
              <a:spcAft>
                <a:spcPct val="0"/>
              </a:spcAft>
              <a:buChar char="»"/>
              <a:defRPr sz="24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22021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wrap="square" anchor="t"/>
          <a:lstStyle/>
          <a:p>
            <a:r>
              <a:rPr lang="en-US" altLang="en-US" sz="3800" smtClean="0"/>
              <a:t>Economy’s Income &amp; Expenditure</a:t>
            </a:r>
          </a:p>
        </p:txBody>
      </p:sp>
      <p:sp>
        <p:nvSpPr>
          <p:cNvPr id="11267" name="Content Placeholder 2"/>
          <p:cNvSpPr>
            <a:spLocks noGrp="1"/>
          </p:cNvSpPr>
          <p:nvPr>
            <p:ph idx="1"/>
          </p:nvPr>
        </p:nvSpPr>
        <p:spPr/>
        <p:txBody>
          <a:bodyPr/>
          <a:lstStyle/>
          <a:p>
            <a:r>
              <a:rPr lang="en-US" altLang="en-US" smtClean="0"/>
              <a:t>Gross Domestic Product (GDP)</a:t>
            </a:r>
          </a:p>
          <a:p>
            <a:pPr lvl="1"/>
            <a:r>
              <a:rPr lang="en-US" altLang="en-US" smtClean="0"/>
              <a:t>Measures the total income of everyone in the economy</a:t>
            </a:r>
          </a:p>
          <a:p>
            <a:pPr lvl="1"/>
            <a:r>
              <a:rPr lang="en-US" altLang="en-US" smtClean="0"/>
              <a:t>Measures the total expenditure on the economy’s output of goods and services</a:t>
            </a:r>
          </a:p>
          <a:p>
            <a:r>
              <a:rPr lang="en-US" altLang="en-US" smtClean="0"/>
              <a:t>For an economy as a whole</a:t>
            </a:r>
          </a:p>
          <a:p>
            <a:pPr lvl="1"/>
            <a:r>
              <a:rPr lang="en-US" altLang="en-US" smtClean="0"/>
              <a:t>Income must equal expenditure</a:t>
            </a:r>
          </a:p>
        </p:txBody>
      </p:sp>
      <p:sp>
        <p:nvSpPr>
          <p:cNvPr id="1126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ED955B2-B187-4867-85BB-55E168A1EFD3}" type="slidenum">
              <a:rPr lang="en-US" altLang="en-US" sz="1200" smtClean="0">
                <a:solidFill>
                  <a:srgbClr val="002060"/>
                </a:solidFill>
              </a:rPr>
              <a:pPr algn="ctr" eaLnBrk="1" hangingPunct="1"/>
              <a:t>3</a:t>
            </a:fld>
            <a:endParaRPr lang="en-US" altLang="en-US" sz="1200" smtClean="0">
              <a:solidFill>
                <a:srgbClr val="002060"/>
              </a:solidFill>
            </a:endParaRPr>
          </a:p>
        </p:txBody>
      </p:sp>
      <p:sp>
        <p:nvSpPr>
          <p:cNvPr id="112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04610759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Table </a:t>
            </a:r>
            <a:r>
              <a:rPr lang="en-US" altLang="en-US" dirty="0"/>
              <a:t>3	</a:t>
            </a:r>
            <a:r>
              <a:rPr lang="en-US" altLang="en-US" sz="2800" dirty="0"/>
              <a:t>GDP and the Quality of </a:t>
            </a:r>
            <a:r>
              <a:rPr lang="en-US" altLang="en-US" sz="2800" dirty="0" smtClean="0"/>
              <a:t>Life</a:t>
            </a:r>
            <a:endParaRPr lang="en-US" altLang="en-US" dirty="0" smtClean="0"/>
          </a:p>
        </p:txBody>
      </p:sp>
      <p:sp>
        <p:nvSpPr>
          <p:cNvPr id="3" name="Text Placeholder 2"/>
          <p:cNvSpPr>
            <a:spLocks noGrp="1"/>
          </p:cNvSpPr>
          <p:nvPr>
            <p:ph type="body" sz="quarter" idx="12"/>
          </p:nvPr>
        </p:nvSpPr>
        <p:spPr>
          <a:xfrm>
            <a:off x="136525" y="5486400"/>
            <a:ext cx="8791575" cy="635000"/>
          </a:xfrm>
        </p:spPr>
        <p:txBody>
          <a:bodyPr/>
          <a:lstStyle/>
          <a:p>
            <a:r>
              <a:rPr lang="en-US" altLang="en-US" dirty="0"/>
              <a:t>The table shows GDP per person and three other measures of the quality of life for twelve major countries.</a:t>
            </a:r>
          </a:p>
          <a:p>
            <a:endParaRPr lang="en-US" dirty="0"/>
          </a:p>
        </p:txBody>
      </p:sp>
      <p:sp>
        <p:nvSpPr>
          <p:cNvPr id="37894"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C44E98A2-6EDB-4E28-AB31-192810AE3D3C}" type="slidenum">
              <a:rPr lang="en-US" altLang="en-US" smtClean="0">
                <a:solidFill>
                  <a:srgbClr val="002060"/>
                </a:solidFill>
              </a:rPr>
              <a:pPr algn="ctr" eaLnBrk="1" hangingPunct="1"/>
              <a:t>30</a:t>
            </a:fld>
            <a:endParaRPr lang="en-US" altLang="en-US" smtClean="0">
              <a:solidFill>
                <a:srgbClr val="002060"/>
              </a:solidFill>
            </a:endParaRPr>
          </a:p>
        </p:txBody>
      </p:sp>
      <p:sp>
        <p:nvSpPr>
          <p:cNvPr id="37891" name="Footer Placeholder 3"/>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r>
              <a:rPr lang="en-US" altLang="en-US"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839200" cy="475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2799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left)">
                                      <p:cBhvr>
                                        <p:cTn id="7" dur="500"/>
                                        <p:tgtEl>
                                          <p:spTgt spid="717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wrap="square" anchor="t"/>
          <a:lstStyle/>
          <a:p>
            <a:r>
              <a:rPr lang="en-US" altLang="en-US" sz="3800" smtClean="0"/>
              <a:t>Economy’s Income &amp; Expenditure</a:t>
            </a:r>
          </a:p>
        </p:txBody>
      </p:sp>
      <p:sp>
        <p:nvSpPr>
          <p:cNvPr id="12291" name="Content Placeholder 2"/>
          <p:cNvSpPr>
            <a:spLocks noGrp="1"/>
          </p:cNvSpPr>
          <p:nvPr>
            <p:ph idx="1"/>
          </p:nvPr>
        </p:nvSpPr>
        <p:spPr/>
        <p:txBody>
          <a:bodyPr/>
          <a:lstStyle/>
          <a:p>
            <a:r>
              <a:rPr lang="en-US" altLang="en-US" smtClean="0"/>
              <a:t>Circular-flow diagram – assumptions:</a:t>
            </a:r>
          </a:p>
          <a:p>
            <a:pPr lvl="1"/>
            <a:r>
              <a:rPr lang="en-US" altLang="en-US" smtClean="0"/>
              <a:t>Markets</a:t>
            </a:r>
          </a:p>
          <a:p>
            <a:pPr lvl="2"/>
            <a:r>
              <a:rPr lang="en-US" altLang="en-US" smtClean="0"/>
              <a:t>Goods and services</a:t>
            </a:r>
          </a:p>
          <a:p>
            <a:pPr lvl="2"/>
            <a:r>
              <a:rPr lang="en-US" altLang="en-US" smtClean="0"/>
              <a:t>Factors of production </a:t>
            </a:r>
          </a:p>
          <a:p>
            <a:pPr lvl="1"/>
            <a:r>
              <a:rPr lang="en-US" altLang="en-US" smtClean="0"/>
              <a:t>Households </a:t>
            </a:r>
          </a:p>
          <a:p>
            <a:pPr lvl="2"/>
            <a:r>
              <a:rPr lang="en-US" altLang="en-US" smtClean="0"/>
              <a:t>Spend all of their income</a:t>
            </a:r>
          </a:p>
          <a:p>
            <a:pPr lvl="2"/>
            <a:r>
              <a:rPr lang="en-US" altLang="en-US" smtClean="0"/>
              <a:t>Buy all goods and services</a:t>
            </a:r>
          </a:p>
          <a:p>
            <a:pPr lvl="1"/>
            <a:r>
              <a:rPr lang="en-US" altLang="en-US" smtClean="0"/>
              <a:t>Firms</a:t>
            </a:r>
          </a:p>
          <a:p>
            <a:pPr lvl="2"/>
            <a:r>
              <a:rPr lang="en-US" altLang="en-US" smtClean="0"/>
              <a:t>Pay wages, rent, profit to resource owners</a:t>
            </a:r>
          </a:p>
          <a:p>
            <a:pPr lvl="2"/>
            <a:endParaRPr lang="en-US" altLang="en-US" smtClean="0"/>
          </a:p>
          <a:p>
            <a:pPr lvl="1"/>
            <a:endParaRPr lang="en-US" altLang="en-US" smtClean="0"/>
          </a:p>
        </p:txBody>
      </p:sp>
      <p:sp>
        <p:nvSpPr>
          <p:cNvPr id="1229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C0793AF-DE4D-49DB-9738-2F17CD6D8AFE}" type="slidenum">
              <a:rPr lang="en-US" altLang="en-US" sz="1200" smtClean="0">
                <a:solidFill>
                  <a:srgbClr val="002060"/>
                </a:solidFill>
              </a:rPr>
              <a:pPr algn="ctr" eaLnBrk="1" hangingPunct="1"/>
              <a:t>4</a:t>
            </a:fld>
            <a:endParaRPr lang="en-US" altLang="en-US" sz="1200" smtClean="0">
              <a:solidFill>
                <a:srgbClr val="002060"/>
              </a:solidFill>
            </a:endParaRPr>
          </a:p>
        </p:txBody>
      </p:sp>
      <p:sp>
        <p:nvSpPr>
          <p:cNvPr id="122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76080785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Figure </a:t>
            </a:r>
            <a:r>
              <a:rPr lang="en-US" altLang="en-US" dirty="0"/>
              <a:t>1	</a:t>
            </a:r>
            <a:r>
              <a:rPr lang="en-US" altLang="en-US" sz="2800" dirty="0"/>
              <a:t>The Circular-Flow </a:t>
            </a:r>
            <a:r>
              <a:rPr lang="en-US" altLang="en-US" sz="2800" dirty="0" smtClean="0"/>
              <a:t>Diagram</a:t>
            </a:r>
            <a:endParaRPr lang="en-US" altLang="en-US" dirty="0" smtClean="0"/>
          </a:p>
        </p:txBody>
      </p:sp>
      <p:sp>
        <p:nvSpPr>
          <p:cNvPr id="3" name="Text Placeholder 2"/>
          <p:cNvSpPr>
            <a:spLocks noGrp="1"/>
          </p:cNvSpPr>
          <p:nvPr>
            <p:ph type="body" sz="quarter" idx="12"/>
          </p:nvPr>
        </p:nvSpPr>
        <p:spPr>
          <a:xfrm>
            <a:off x="5991224" y="1371600"/>
            <a:ext cx="2809875" cy="4356100"/>
          </a:xfrm>
        </p:spPr>
        <p:txBody>
          <a:bodyPr/>
          <a:lstStyle/>
          <a:p>
            <a:r>
              <a:rPr lang="en-US" altLang="en-US" dirty="0"/>
              <a:t>Households buy goods and services from firms, and firms use their revenue from sales to pay wages to workers, rent to landowners, and profit to firm owners. GDP equals the total amount spent by households in the market for goods and services. It also equals the total wages, rent, and profit paid by firms in the markets for the factors of production.</a:t>
            </a:r>
          </a:p>
          <a:p>
            <a:endParaRPr lang="en-US" dirty="0"/>
          </a:p>
        </p:txBody>
      </p:sp>
      <p:sp>
        <p:nvSpPr>
          <p:cNvPr id="13319" name="Slide Number Placeholder 1"/>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6488DA3C-4AE6-4921-8B12-C3C88A653039}" type="slidenum">
              <a:rPr lang="en-US" altLang="en-US" smtClean="0">
                <a:solidFill>
                  <a:srgbClr val="002060"/>
                </a:solidFill>
              </a:rPr>
              <a:pPr algn="ctr" eaLnBrk="1" hangingPunct="1"/>
              <a:t>5</a:t>
            </a:fld>
            <a:endParaRPr lang="en-US" altLang="en-US" smtClean="0">
              <a:solidFill>
                <a:srgbClr val="002060"/>
              </a:solidFill>
            </a:endParaRPr>
          </a:p>
        </p:txBody>
      </p:sp>
      <p:sp>
        <p:nvSpPr>
          <p:cNvPr id="13315" name="Footer Placeholder 3"/>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r>
              <a:rPr lang="en-US" altLang="en-US"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pic>
        <p:nvPicPr>
          <p:cNvPr id="133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942975"/>
            <a:ext cx="5691187"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2010705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wipe(up)">
                                      <p:cBhvr>
                                        <p:cTn id="7" dur="500"/>
                                        <p:tgtEl>
                                          <p:spTgt spid="133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wrap="square" anchor="t"/>
          <a:lstStyle/>
          <a:p>
            <a:r>
              <a:rPr lang="en-US" altLang="en-US" smtClean="0"/>
              <a:t>The Measurement of GDP</a:t>
            </a:r>
          </a:p>
        </p:txBody>
      </p:sp>
      <p:sp>
        <p:nvSpPr>
          <p:cNvPr id="14339" name="Content Placeholder 2"/>
          <p:cNvSpPr>
            <a:spLocks noGrp="1"/>
          </p:cNvSpPr>
          <p:nvPr>
            <p:ph idx="1"/>
          </p:nvPr>
        </p:nvSpPr>
        <p:spPr/>
        <p:txBody>
          <a:bodyPr/>
          <a:lstStyle/>
          <a:p>
            <a:r>
              <a:rPr lang="en-US" altLang="en-US" dirty="0" smtClean="0"/>
              <a:t>Gross domestic product (GDP)</a:t>
            </a:r>
          </a:p>
          <a:p>
            <a:pPr lvl="1"/>
            <a:r>
              <a:rPr lang="en-US" altLang="en-US" dirty="0" smtClean="0"/>
              <a:t>Market value of all final goods and services</a:t>
            </a:r>
          </a:p>
          <a:p>
            <a:pPr lvl="1"/>
            <a:r>
              <a:rPr lang="en-US" altLang="en-US" dirty="0" smtClean="0"/>
              <a:t>Produced within a country </a:t>
            </a:r>
          </a:p>
          <a:p>
            <a:pPr lvl="1"/>
            <a:r>
              <a:rPr lang="en-US" altLang="en-US" dirty="0" smtClean="0"/>
              <a:t>In a given period of time</a:t>
            </a:r>
          </a:p>
          <a:p>
            <a:r>
              <a:rPr lang="en-US" altLang="en-US" dirty="0" smtClean="0"/>
              <a:t>“GDP is the market value…”</a:t>
            </a:r>
          </a:p>
          <a:p>
            <a:pPr lvl="1"/>
            <a:r>
              <a:rPr lang="en-US" altLang="en-US" dirty="0" smtClean="0"/>
              <a:t>Market prices – reflect the value of the goods</a:t>
            </a:r>
          </a:p>
        </p:txBody>
      </p:sp>
      <p:sp>
        <p:nvSpPr>
          <p:cNvPr id="1434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73D06F8-9E16-4516-A5B7-F807CF97E521}" type="slidenum">
              <a:rPr lang="en-US" altLang="en-US" sz="1200" smtClean="0">
                <a:solidFill>
                  <a:srgbClr val="002060"/>
                </a:solidFill>
              </a:rPr>
              <a:pPr algn="ctr" eaLnBrk="1" hangingPunct="1"/>
              <a:t>6</a:t>
            </a:fld>
            <a:endParaRPr lang="en-US" altLang="en-US" sz="1200" smtClean="0">
              <a:solidFill>
                <a:srgbClr val="002060"/>
              </a:solidFill>
            </a:endParaRPr>
          </a:p>
        </p:txBody>
      </p:sp>
      <p:sp>
        <p:nvSpPr>
          <p:cNvPr id="1434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1277779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wrap="square" anchor="t"/>
          <a:lstStyle/>
          <a:p>
            <a:r>
              <a:rPr lang="en-US" altLang="en-US" smtClean="0"/>
              <a:t>The Measurement of GDP</a:t>
            </a:r>
          </a:p>
        </p:txBody>
      </p:sp>
      <p:sp>
        <p:nvSpPr>
          <p:cNvPr id="15363" name="Content Placeholder 2"/>
          <p:cNvSpPr>
            <a:spLocks noGrp="1"/>
          </p:cNvSpPr>
          <p:nvPr>
            <p:ph idx="1"/>
          </p:nvPr>
        </p:nvSpPr>
        <p:spPr/>
        <p:txBody>
          <a:bodyPr/>
          <a:lstStyle/>
          <a:p>
            <a:r>
              <a:rPr lang="en-US" altLang="en-US" smtClean="0"/>
              <a:t>“… of all…”</a:t>
            </a:r>
          </a:p>
          <a:p>
            <a:pPr lvl="1"/>
            <a:r>
              <a:rPr lang="en-US" altLang="en-US" smtClean="0"/>
              <a:t>All items produced in the economy</a:t>
            </a:r>
          </a:p>
          <a:p>
            <a:pPr lvl="2"/>
            <a:r>
              <a:rPr lang="en-US" altLang="en-US" smtClean="0"/>
              <a:t>And sold legally in markets</a:t>
            </a:r>
          </a:p>
          <a:p>
            <a:pPr lvl="1"/>
            <a:r>
              <a:rPr lang="en-US" altLang="en-US" smtClean="0"/>
              <a:t>Excludes most items</a:t>
            </a:r>
          </a:p>
          <a:p>
            <a:pPr lvl="2"/>
            <a:r>
              <a:rPr lang="en-US" altLang="en-US" smtClean="0"/>
              <a:t>Produced and sold illicitly</a:t>
            </a:r>
          </a:p>
          <a:p>
            <a:pPr lvl="2"/>
            <a:r>
              <a:rPr lang="en-US" altLang="en-US" smtClean="0"/>
              <a:t>Produced and consumed at home</a:t>
            </a:r>
          </a:p>
        </p:txBody>
      </p:sp>
      <p:sp>
        <p:nvSpPr>
          <p:cNvPr id="1536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DF9BA68A-EC77-4184-AF15-C18E5CEB85CB}" type="slidenum">
              <a:rPr lang="en-US" altLang="en-US" sz="1200" smtClean="0">
                <a:solidFill>
                  <a:srgbClr val="002060"/>
                </a:solidFill>
              </a:rPr>
              <a:pPr algn="ctr" eaLnBrk="1" hangingPunct="1"/>
              <a:t>7</a:t>
            </a:fld>
            <a:endParaRPr lang="en-US" altLang="en-US" sz="1200" smtClean="0">
              <a:solidFill>
                <a:srgbClr val="002060"/>
              </a:solidFill>
            </a:endParaRPr>
          </a:p>
        </p:txBody>
      </p:sp>
      <p:sp>
        <p:nvSpPr>
          <p:cNvPr id="153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97938781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wrap="square" anchor="t"/>
          <a:lstStyle/>
          <a:p>
            <a:r>
              <a:rPr lang="en-US" altLang="en-US" smtClean="0"/>
              <a:t>The Measurement of GDP</a:t>
            </a:r>
          </a:p>
        </p:txBody>
      </p:sp>
      <p:sp>
        <p:nvSpPr>
          <p:cNvPr id="16387" name="Content Placeholder 2"/>
          <p:cNvSpPr>
            <a:spLocks noGrp="1"/>
          </p:cNvSpPr>
          <p:nvPr>
            <p:ph idx="1"/>
          </p:nvPr>
        </p:nvSpPr>
        <p:spPr/>
        <p:txBody>
          <a:bodyPr/>
          <a:lstStyle/>
          <a:p>
            <a:r>
              <a:rPr lang="en-US" altLang="en-US" smtClean="0"/>
              <a:t>“… final…”</a:t>
            </a:r>
          </a:p>
          <a:p>
            <a:pPr lvl="1"/>
            <a:r>
              <a:rPr lang="en-US" altLang="en-US" smtClean="0"/>
              <a:t>Value of intermediate goods is already included in the prices of the final goods</a:t>
            </a:r>
          </a:p>
          <a:p>
            <a:r>
              <a:rPr lang="en-US" altLang="en-US" smtClean="0"/>
              <a:t>“… goods and services…”</a:t>
            </a:r>
          </a:p>
          <a:p>
            <a:pPr lvl="1"/>
            <a:r>
              <a:rPr lang="en-US" altLang="en-US" smtClean="0"/>
              <a:t>Tangible goods &amp; intangible services</a:t>
            </a:r>
          </a:p>
          <a:p>
            <a:r>
              <a:rPr lang="en-US" altLang="en-US" smtClean="0"/>
              <a:t>“… produced…”</a:t>
            </a:r>
          </a:p>
          <a:p>
            <a:pPr lvl="1"/>
            <a:r>
              <a:rPr lang="en-US" altLang="en-US" smtClean="0"/>
              <a:t>Goods and services currently produced</a:t>
            </a:r>
          </a:p>
        </p:txBody>
      </p:sp>
      <p:sp>
        <p:nvSpPr>
          <p:cNvPr id="1638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941FEBD6-D431-4A64-A133-F8446B7D1055}" type="slidenum">
              <a:rPr lang="en-US" altLang="en-US" sz="1200" smtClean="0">
                <a:solidFill>
                  <a:srgbClr val="002060"/>
                </a:solidFill>
              </a:rPr>
              <a:pPr algn="ctr" eaLnBrk="1" hangingPunct="1"/>
              <a:t>8</a:t>
            </a:fld>
            <a:endParaRPr lang="en-US" altLang="en-US" sz="1200" smtClean="0">
              <a:solidFill>
                <a:srgbClr val="002060"/>
              </a:solidFill>
            </a:endParaRPr>
          </a:p>
        </p:txBody>
      </p:sp>
      <p:sp>
        <p:nvSpPr>
          <p:cNvPr id="1638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0946032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wrap="square" anchor="t"/>
          <a:lstStyle/>
          <a:p>
            <a:r>
              <a:rPr lang="en-US" altLang="en-US" smtClean="0"/>
              <a:t>The Measurement of GDP</a:t>
            </a:r>
          </a:p>
        </p:txBody>
      </p:sp>
      <p:sp>
        <p:nvSpPr>
          <p:cNvPr id="17411" name="Content Placeholder 2"/>
          <p:cNvSpPr>
            <a:spLocks noGrp="1"/>
          </p:cNvSpPr>
          <p:nvPr>
            <p:ph idx="1"/>
          </p:nvPr>
        </p:nvSpPr>
        <p:spPr/>
        <p:txBody>
          <a:bodyPr/>
          <a:lstStyle/>
          <a:p>
            <a:r>
              <a:rPr lang="en-US" altLang="en-US" smtClean="0"/>
              <a:t>“… within a country…”</a:t>
            </a:r>
          </a:p>
          <a:p>
            <a:pPr lvl="1"/>
            <a:r>
              <a:rPr lang="en-US" altLang="en-US" smtClean="0"/>
              <a:t>Goods and services produced domestically</a:t>
            </a:r>
          </a:p>
          <a:p>
            <a:pPr lvl="2"/>
            <a:r>
              <a:rPr lang="en-US" altLang="en-US" smtClean="0"/>
              <a:t>Regardless of the nationality of the producer</a:t>
            </a:r>
          </a:p>
          <a:p>
            <a:r>
              <a:rPr lang="en-US" altLang="en-US" smtClean="0"/>
              <a:t>“… in a given period of time”</a:t>
            </a:r>
          </a:p>
          <a:p>
            <a:pPr lvl="1"/>
            <a:r>
              <a:rPr lang="en-US" altLang="en-US" smtClean="0"/>
              <a:t>A year or a quarter</a:t>
            </a:r>
          </a:p>
          <a:p>
            <a:pPr lvl="1"/>
            <a:endParaRPr lang="en-US" altLang="en-US" smtClean="0"/>
          </a:p>
        </p:txBody>
      </p:sp>
      <p:sp>
        <p:nvSpPr>
          <p:cNvPr id="1741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E9832C91-1512-4F21-B437-8486A849AC2D}" type="slidenum">
              <a:rPr lang="en-US" altLang="en-US" sz="1200" smtClean="0">
                <a:solidFill>
                  <a:srgbClr val="002060"/>
                </a:solidFill>
              </a:rPr>
              <a:pPr algn="ctr" eaLnBrk="1" hangingPunct="1"/>
              <a:t>9</a:t>
            </a:fld>
            <a:endParaRPr lang="en-US" altLang="en-US" sz="1200" smtClean="0">
              <a:solidFill>
                <a:srgbClr val="002060"/>
              </a:solidFill>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52357658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10027</TotalTime>
  <Words>2917</Words>
  <Application>Microsoft Office PowerPoint</Application>
  <PresentationFormat>On-screen Show (4:3)</PresentationFormat>
  <Paragraphs>253</Paragraphs>
  <Slides>30</Slides>
  <Notes>2</Notes>
  <HiddenSlides>0</HiddenSlides>
  <MMClips>0</MMClips>
  <ScaleCrop>false</ScaleCrop>
  <HeadingPairs>
    <vt:vector size="4" baseType="variant">
      <vt:variant>
        <vt:lpstr>Theme</vt:lpstr>
      </vt:variant>
      <vt:variant>
        <vt:i4>9</vt:i4>
      </vt:variant>
      <vt:variant>
        <vt:lpstr>Slide Titles</vt:lpstr>
      </vt:variant>
      <vt:variant>
        <vt:i4>30</vt:i4>
      </vt:variant>
    </vt:vector>
  </HeadingPairs>
  <TitlesOfParts>
    <vt:vector size="39" baseType="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Economics </vt:lpstr>
      <vt:lpstr>Economy’s Income &amp; Expenditure</vt:lpstr>
      <vt:lpstr>Economy’s Income &amp; Expenditure</vt:lpstr>
      <vt:lpstr>Figure 1 The Circular-Flow Diagram</vt:lpstr>
      <vt:lpstr>The Measurement of GDP</vt:lpstr>
      <vt:lpstr>The Measurement of GDP</vt:lpstr>
      <vt:lpstr>The Measurement of GDP</vt:lpstr>
      <vt:lpstr>The Measurement of GDP</vt:lpstr>
      <vt:lpstr>The Components of GDP</vt:lpstr>
      <vt:lpstr>The Components of GDP</vt:lpstr>
      <vt:lpstr>The Components of GDP</vt:lpstr>
      <vt:lpstr>The Components of GDP</vt:lpstr>
      <vt:lpstr>The Components of GDP</vt:lpstr>
      <vt:lpstr>The components of U.S. GDP</vt:lpstr>
      <vt:lpstr>Table 1 GDP and Its Components</vt:lpstr>
      <vt:lpstr>Real versus Nominal GDP</vt:lpstr>
      <vt:lpstr>Real versus Nominal GDP</vt:lpstr>
      <vt:lpstr>Table 2 Real and Nominal GDP</vt:lpstr>
      <vt:lpstr>Real versus Nominal GDP</vt:lpstr>
      <vt:lpstr>Real versus Nominal GDP</vt:lpstr>
      <vt:lpstr>A half century of real GDP</vt:lpstr>
      <vt:lpstr>A half century of real GDP</vt:lpstr>
      <vt:lpstr>Figure 2 Real GDP in the United States</vt:lpstr>
      <vt:lpstr>GDP</vt:lpstr>
      <vt:lpstr>GDP</vt:lpstr>
      <vt:lpstr>International differences: GDP &amp; quality of life</vt:lpstr>
      <vt:lpstr>International differences: GDP &amp; quality of life</vt:lpstr>
      <vt:lpstr>International differences: GDP &amp; quality of life</vt:lpstr>
      <vt:lpstr>Table 3 GDP and the Quality of Life</vt:lpstr>
    </vt:vector>
  </TitlesOfParts>
  <Company>Eastern Illinois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Andreea Chiritescu</cp:lastModifiedBy>
  <cp:revision>507</cp:revision>
  <dcterms:created xsi:type="dcterms:W3CDTF">2016-03-16T19:41:09Z</dcterms:created>
  <dcterms:modified xsi:type="dcterms:W3CDTF">2018-02-27T00:35:02Z</dcterms:modified>
</cp:coreProperties>
</file>