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63" r:id="rId3"/>
    <p:sldMasterId id="2147483665" r:id="rId4"/>
    <p:sldMasterId id="2147483668" r:id="rId5"/>
    <p:sldMasterId id="2147483678" r:id="rId6"/>
    <p:sldMasterId id="2147483670" r:id="rId7"/>
    <p:sldMasterId id="2147483675" r:id="rId8"/>
    <p:sldMasterId id="2147483672" r:id="rId9"/>
  </p:sldMasterIdLst>
  <p:notesMasterIdLst>
    <p:notesMasterId r:id="rId31"/>
  </p:notesMasterIdLst>
  <p:sldIdLst>
    <p:sldId id="256" r:id="rId10"/>
    <p:sldId id="402" r:id="rId11"/>
    <p:sldId id="403" r:id="rId12"/>
    <p:sldId id="404" r:id="rId13"/>
    <p:sldId id="418" r:id="rId14"/>
    <p:sldId id="419" r:id="rId15"/>
    <p:sldId id="407" r:id="rId16"/>
    <p:sldId id="420" r:id="rId17"/>
    <p:sldId id="408" r:id="rId18"/>
    <p:sldId id="409" r:id="rId19"/>
    <p:sldId id="410" r:id="rId20"/>
    <p:sldId id="411" r:id="rId21"/>
    <p:sldId id="412" r:id="rId22"/>
    <p:sldId id="413" r:id="rId23"/>
    <p:sldId id="417" r:id="rId24"/>
    <p:sldId id="423" r:id="rId25"/>
    <p:sldId id="422" r:id="rId26"/>
    <p:sldId id="421" r:id="rId27"/>
    <p:sldId id="414" r:id="rId28"/>
    <p:sldId id="415" r:id="rId29"/>
    <p:sldId id="41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21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9385" autoAdjust="0"/>
  </p:normalViewPr>
  <p:slideViewPr>
    <p:cSldViewPr>
      <p:cViewPr>
        <p:scale>
          <a:sx n="64" d="100"/>
          <a:sy n="64" d="100"/>
        </p:scale>
        <p:origin x="-15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DD168-A957-4784-9C8A-5438585B9AF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6792-DBE1-4461-97FA-F85A7B48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792-DBE1-4461-97FA-F85A7B4881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7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6054725" y="5707063"/>
            <a:ext cx="3089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V. 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Andreea</a:t>
            </a:r>
            <a:r>
              <a:rPr lang="en-US" altLang="en-US" sz="1400" dirty="0" smtClean="0">
                <a:solidFill>
                  <a:srgbClr val="000000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Eastern Illinois University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07172" y="3276600"/>
            <a:ext cx="6936827" cy="1812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rgbClr val="AE1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Chapter 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05200"/>
            <a:ext cx="19812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CHAPTER</a:t>
            </a:r>
          </a:p>
          <a:p>
            <a:pPr lvl="0"/>
            <a:r>
              <a:rPr lang="en-US" dirty="0" smtClean="0"/>
              <a:t>#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N. GREGORY MANKIW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BRIEF</a:t>
            </a:r>
            <a:r>
              <a:rPr lang="en-US" sz="2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RINCIPLES OF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 smtClean="0">
                <a:latin typeface="+mj-lt"/>
                <a:cs typeface="+mn-cs"/>
              </a:rPr>
              <a:t>MACROE</a:t>
            </a:r>
            <a:r>
              <a:rPr lang="en-US" sz="3400" dirty="0" smtClean="0">
                <a:latin typeface="+mj-lt"/>
              </a:rPr>
              <a:t>CONOMICS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Eighth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3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5119"/>
            <a:ext cx="8492836" cy="5836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5AB8-5D89-46A9-8508-FFECD7F10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1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0939"/>
            <a:ext cx="8686800" cy="860961"/>
          </a:xfrm>
        </p:spPr>
        <p:txBody>
          <a:bodyPr/>
          <a:lstStyle>
            <a:lvl1pPr>
              <a:defRPr sz="3600">
                <a:solidFill>
                  <a:srgbClr val="005E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41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68" y="100939"/>
            <a:ext cx="7803931" cy="86096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2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68" y="100939"/>
            <a:ext cx="7803931" cy="86096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6656387" cy="5422900"/>
          </a:xfrm>
        </p:spPr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10400" y="4191000"/>
            <a:ext cx="2133600" cy="1295400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Picture comment 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35600" y="901700"/>
            <a:ext cx="3365500" cy="4826000"/>
          </a:xfrm>
        </p:spPr>
        <p:txBody>
          <a:bodyPr/>
          <a:lstStyle>
            <a:lvl1pPr marL="0" indent="0" algn="l"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425F-5E17-4209-B948-B5CE2119E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35600" y="901700"/>
            <a:ext cx="3365500" cy="4826000"/>
          </a:xfrm>
        </p:spPr>
        <p:txBody>
          <a:bodyPr/>
          <a:lstStyle>
            <a:lvl1pPr marL="0" indent="0" algn="l"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425F-5E17-4209-B948-B5CE2119E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4" y="100939"/>
            <a:ext cx="7803931" cy="661061"/>
          </a:xfrm>
        </p:spPr>
        <p:txBody>
          <a:bodyPr/>
          <a:lstStyle>
            <a:lvl1pPr>
              <a:defRPr sz="3200">
                <a:solidFill>
                  <a:srgbClr val="005E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1" y="914400"/>
            <a:ext cx="8518947" cy="5534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9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8622"/>
            <a:ext cx="8458200" cy="5788378"/>
          </a:xfrm>
        </p:spPr>
        <p:txBody>
          <a:bodyPr/>
          <a:lstStyle>
            <a:lvl1pPr>
              <a:defRPr>
                <a:solidFill>
                  <a:srgbClr val="AE122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8CB8-64E8-4A17-9AA1-DC0C06686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6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533400"/>
            <a:ext cx="8458200" cy="533400"/>
          </a:xfrm>
        </p:spPr>
        <p:txBody>
          <a:bodyPr/>
          <a:lstStyle>
            <a:lvl1pPr marL="0" indent="0">
              <a:buNone/>
              <a:defRPr sz="320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295400"/>
            <a:ext cx="8077200" cy="2209800"/>
          </a:xfrm>
        </p:spPr>
        <p:txBody>
          <a:bodyPr/>
          <a:lstStyle>
            <a:lvl1pPr marL="0" indent="0">
              <a:buNone/>
              <a:defRPr sz="3200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4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8"/>
            <a:ext cx="9144000" cy="63261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C148E929-2C81-42BB-92FD-6CE3916FB07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54075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None/>
              <a:defRPr sz="10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11" name="Picture 10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3999" cy="52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400800"/>
              <a:ext cx="914399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813"/>
            <a:ext cx="4572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77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"/>
            <a:ext cx="9144000" cy="6400799"/>
            <a:chOff x="0" y="1"/>
            <a:chExt cx="9144000" cy="6477001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1"/>
              <a:ext cx="91440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28575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858250" y="1"/>
              <a:ext cx="28575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58456" y="101600"/>
            <a:ext cx="859979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Name </a:t>
            </a:r>
            <a:r>
              <a:rPr lang="en-US" altLang="en-US" dirty="0" err="1" smtClean="0"/>
              <a:t>fgchmvb</a:t>
            </a:r>
            <a:r>
              <a:rPr lang="en-US" altLang="en-US" dirty="0" smtClean="0"/>
              <a:t>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912" y="1054100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text </a:t>
            </a:r>
            <a:r>
              <a:rPr lang="en-US" altLang="en-US" dirty="0" err="1" smtClean="0"/>
              <a:t>stClick</a:t>
            </a:r>
            <a:r>
              <a:rPr lang="en-US" altLang="en-US" dirty="0" smtClean="0"/>
              <a:t> to edit Master </a:t>
            </a:r>
            <a:r>
              <a:rPr lang="en-US" altLang="en-US" dirty="0" err="1" smtClean="0"/>
              <a:t>yles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err="1" smtClean="0"/>
              <a:t>Thirdlevel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 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0650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1"/>
            <a:ext cx="8605838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7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A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0695" cy="10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41388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48400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324303" y="77788"/>
            <a:ext cx="781969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Name fgchmvb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25525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text </a:t>
            </a:r>
            <a:r>
              <a:rPr lang="en-US" altLang="en-US" dirty="0" err="1" smtClean="0"/>
              <a:t>stClick</a:t>
            </a:r>
            <a:r>
              <a:rPr lang="en-US" altLang="en-US" dirty="0" smtClean="0"/>
              <a:t> to edit Master </a:t>
            </a:r>
            <a:r>
              <a:rPr lang="en-US" altLang="en-US" dirty="0" err="1" smtClean="0"/>
              <a:t>yles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err="1" smtClean="0"/>
              <a:t>Thirdlevel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 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23025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9857"/>
            <a:ext cx="8605838" cy="4981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"/>
            <a:ext cx="9144000" cy="6542704"/>
            <a:chOff x="0" y="1"/>
            <a:chExt cx="9144000" cy="6542704"/>
          </a:xfrm>
        </p:grpSpPr>
        <p:pic>
          <p:nvPicPr>
            <p:cNvPr id="3074" name="Picture 1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487363"/>
              <a:ext cx="8591550" cy="565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0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100" y="436563"/>
              <a:ext cx="342900" cy="605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1067"/>
              <a:ext cx="914400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1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8" y="1"/>
              <a:ext cx="247650" cy="654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09550" y="0"/>
            <a:ext cx="8770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Figure 1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3825"/>
            <a:ext cx="520700" cy="37941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2E99D-42F8-4B90-BC1F-2FD22230168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41886"/>
            <a:ext cx="8615363" cy="516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0539" y="77773"/>
            <a:ext cx="8929618" cy="6297167"/>
            <a:chOff x="90539" y="77773"/>
            <a:chExt cx="8929618" cy="6297167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90539" y="77773"/>
              <a:ext cx="2075718" cy="583326"/>
              <a:chOff x="90539" y="77773"/>
              <a:chExt cx="2075718" cy="583326"/>
            </a:xfrm>
          </p:grpSpPr>
          <p:cxnSp>
            <p:nvCxnSpPr>
              <p:cNvPr id="16" name="Straight Connector 15"/>
              <p:cNvCxnSpPr/>
              <p:nvPr userDrawn="1"/>
            </p:nvCxnSpPr>
            <p:spPr bwMode="auto">
              <a:xfrm>
                <a:off x="90539" y="536628"/>
                <a:ext cx="207571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 userDrawn="1"/>
            </p:nvCxnSpPr>
            <p:spPr bwMode="auto">
              <a:xfrm flipV="1">
                <a:off x="202361" y="77773"/>
                <a:ext cx="0" cy="583326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 userDrawn="1"/>
          </p:nvGrpSpPr>
          <p:grpSpPr>
            <a:xfrm>
              <a:off x="8187163" y="6011640"/>
              <a:ext cx="832994" cy="363300"/>
              <a:chOff x="8187163" y="6011640"/>
              <a:chExt cx="832994" cy="363300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auto">
              <a:xfrm>
                <a:off x="8187163" y="6292878"/>
                <a:ext cx="832994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 userDrawn="1"/>
            </p:nvCxnSpPr>
            <p:spPr bwMode="auto">
              <a:xfrm>
                <a:off x="8942003" y="6011640"/>
                <a:ext cx="0" cy="363300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3180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spect="1" noChangeArrowheads="1"/>
          </p:cNvSpPr>
          <p:nvPr userDrawn="1">
            <p:ph type="title"/>
          </p:nvPr>
        </p:nvSpPr>
        <p:spPr bwMode="auto">
          <a:xfrm>
            <a:off x="209550" y="0"/>
            <a:ext cx="8770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Table 1</a:t>
            </a:r>
          </a:p>
        </p:txBody>
      </p:sp>
      <p:sp>
        <p:nvSpPr>
          <p:cNvPr id="307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14338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618538" y="6473825"/>
            <a:ext cx="520700" cy="37941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2E99D-42F8-4B90-BC1F-2FD22230168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0"/>
            <a:ext cx="9144001" cy="6568831"/>
            <a:chOff x="-1" y="0"/>
            <a:chExt cx="9144001" cy="6568831"/>
          </a:xfrm>
        </p:grpSpPr>
        <p:pic>
          <p:nvPicPr>
            <p:cNvPr id="23555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418246"/>
              <a:ext cx="228600" cy="606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grpSp>
          <p:nvGrpSpPr>
            <p:cNvPr id="3" name="Group 2"/>
            <p:cNvGrpSpPr/>
            <p:nvPr userDrawn="1"/>
          </p:nvGrpSpPr>
          <p:grpSpPr>
            <a:xfrm>
              <a:off x="-1" y="0"/>
              <a:ext cx="9108746" cy="6568831"/>
              <a:chOff x="-1" y="0"/>
              <a:chExt cx="9108746" cy="6568831"/>
            </a:xfrm>
          </p:grpSpPr>
          <p:pic>
            <p:nvPicPr>
              <p:cNvPr id="23556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310551" cy="6568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pic>
            <p:nvPicPr>
              <p:cNvPr id="23557" name="Picture 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85" y="6213232"/>
                <a:ext cx="9014960" cy="278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</p:grpSp>
        <p:pic>
          <p:nvPicPr>
            <p:cNvPr id="23554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1" y="457975"/>
              <a:ext cx="8705849" cy="586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24529" y="47182"/>
            <a:ext cx="8918525" cy="6330053"/>
            <a:chOff x="124529" y="47182"/>
            <a:chExt cx="8918525" cy="6330053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124529" y="47182"/>
              <a:ext cx="1704271" cy="583326"/>
              <a:chOff x="124529" y="47182"/>
              <a:chExt cx="1704271" cy="583326"/>
            </a:xfrm>
          </p:grpSpPr>
          <p:cxnSp>
            <p:nvCxnSpPr>
              <p:cNvPr id="7" name="Straight Connector 6"/>
              <p:cNvCxnSpPr/>
              <p:nvPr userDrawn="1"/>
            </p:nvCxnSpPr>
            <p:spPr bwMode="auto">
              <a:xfrm>
                <a:off x="124529" y="506037"/>
                <a:ext cx="170427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 userDrawn="1"/>
            </p:nvCxnSpPr>
            <p:spPr bwMode="auto">
              <a:xfrm flipV="1">
                <a:off x="236351" y="47182"/>
                <a:ext cx="0" cy="583326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14"/>
            <p:cNvGrpSpPr/>
            <p:nvPr userDrawn="1"/>
          </p:nvGrpSpPr>
          <p:grpSpPr>
            <a:xfrm>
              <a:off x="8210060" y="6013935"/>
              <a:ext cx="832994" cy="363300"/>
              <a:chOff x="8210060" y="6013935"/>
              <a:chExt cx="832994" cy="363300"/>
            </a:xfrm>
          </p:grpSpPr>
          <p:cxnSp>
            <p:nvCxnSpPr>
              <p:cNvPr id="22" name="Straight Connector 21"/>
              <p:cNvCxnSpPr/>
              <p:nvPr userDrawn="1"/>
            </p:nvCxnSpPr>
            <p:spPr bwMode="auto">
              <a:xfrm>
                <a:off x="8210060" y="6295173"/>
                <a:ext cx="832994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 userDrawn="1"/>
            </p:nvCxnSpPr>
            <p:spPr bwMode="auto">
              <a:xfrm>
                <a:off x="8964900" y="6013935"/>
                <a:ext cx="0" cy="363300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352697"/>
            <a:ext cx="8615363" cy="5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47949" y="3409951"/>
            <a:ext cx="563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6201" y="77788"/>
            <a:ext cx="9067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Name </a:t>
            </a:r>
            <a:r>
              <a:rPr lang="en-US" altLang="en-US" dirty="0" err="1" smtClean="0"/>
              <a:t>fgchmvb</a:t>
            </a:r>
            <a:r>
              <a:rPr lang="en-US" altLang="en-US" dirty="0" smtClean="0"/>
              <a:t> 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0650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1"/>
            <a:ext cx="8605838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250" y="3409951"/>
            <a:ext cx="563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06413" y="0"/>
            <a:ext cx="84502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Master case-study #2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700088"/>
            <a:ext cx="84582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  - </a:t>
            </a:r>
            <a:r>
              <a:rPr lang="en-US" altLang="en-US" dirty="0" err="1" smtClean="0"/>
              <a:t>colorat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diferit</a:t>
            </a:r>
            <a:endParaRPr lang="en-US" altLang="en-US" dirty="0" smtClean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063" y="6467475"/>
            <a:ext cx="5159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643938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6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795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2"/>
          <p:cNvGrpSpPr>
            <a:grpSpLocks/>
          </p:cNvGrpSpPr>
          <p:nvPr userDrawn="1"/>
        </p:nvGrpSpPr>
        <p:grpSpPr bwMode="auto">
          <a:xfrm>
            <a:off x="8561388" y="0"/>
            <a:ext cx="582612" cy="609600"/>
            <a:chOff x="8513384" y="0"/>
            <a:chExt cx="582991" cy="609600"/>
          </a:xfrm>
        </p:grpSpPr>
        <p:pic>
          <p:nvPicPr>
            <p:cNvPr id="5128" name="Picture 18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384" y="138345"/>
              <a:ext cx="361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0"/>
              <a:ext cx="1809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74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AE122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44000" cy="53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524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  - </a:t>
            </a:r>
            <a:r>
              <a:rPr lang="en-US" altLang="en-US" dirty="0" err="1" smtClean="0"/>
              <a:t>colorat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diferit</a:t>
            </a:r>
            <a:endParaRPr lang="en-US" altLang="en-US" dirty="0" smtClean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063" y="6467475"/>
            <a:ext cx="5159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1"/>
            <a:ext cx="8643938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06413" y="0"/>
            <a:ext cx="84502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ASK THE EXPERTS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8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008332" y="0"/>
            <a:ext cx="713566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Appendix master title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8225" y="6488113"/>
            <a:ext cx="48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CD5D5FD-C24C-4EC1-877A-4A06FFD43F5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592138"/>
            <a:ext cx="8482013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2017" y="72581"/>
            <a:ext cx="1976315" cy="6252019"/>
            <a:chOff x="26319" y="75430"/>
            <a:chExt cx="1976315" cy="6409508"/>
          </a:xfrm>
        </p:grpSpPr>
        <p:pic>
          <p:nvPicPr>
            <p:cNvPr id="6155" name="Picture 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9" y="75430"/>
              <a:ext cx="1976315" cy="52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9" y="563034"/>
              <a:ext cx="391023" cy="592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8218204" y="750888"/>
            <a:ext cx="893380" cy="5573712"/>
            <a:chOff x="8229600" y="750888"/>
            <a:chExt cx="893380" cy="5734050"/>
          </a:xfrm>
        </p:grpSpPr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905" y="750888"/>
              <a:ext cx="90075" cy="573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157" name="Picture 1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434982"/>
              <a:ext cx="893380" cy="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8637588" cy="533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133600" y="3352800"/>
            <a:ext cx="7010399" cy="2209800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Measuring the </a:t>
            </a:r>
            <a:endParaRPr lang="en-US" sz="5400" dirty="0" smtClean="0"/>
          </a:p>
          <a:p>
            <a:pPr>
              <a:defRPr/>
            </a:pPr>
            <a:r>
              <a:rPr lang="en-US" sz="5400" dirty="0" smtClean="0"/>
              <a:t>Cost </a:t>
            </a:r>
            <a:r>
              <a:rPr lang="en-US" sz="5400" dirty="0"/>
              <a:t>of Living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</a:p>
          <a:p>
            <a:r>
              <a:rPr lang="en-US" sz="6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en-US" sz="66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ABCAE2A-3771-4BE5-9C85-74C66AABFB7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smtClean="0"/>
              <a:t>The Consumer Price Index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Problems in measuring the cost of living</a:t>
            </a:r>
          </a:p>
          <a:p>
            <a:pPr lvl="1"/>
            <a:r>
              <a:rPr lang="en-US" altLang="en-US" smtClean="0"/>
              <a:t>Substitution bias</a:t>
            </a:r>
          </a:p>
          <a:p>
            <a:pPr lvl="2"/>
            <a:r>
              <a:rPr lang="en-US" altLang="en-US" smtClean="0"/>
              <a:t>Prices do not change proportionately</a:t>
            </a:r>
          </a:p>
          <a:p>
            <a:pPr lvl="2"/>
            <a:r>
              <a:rPr lang="en-US" altLang="en-US" smtClean="0"/>
              <a:t>Consumers substitute toward goods that have become relatively less expensive</a:t>
            </a:r>
          </a:p>
          <a:p>
            <a:pPr lvl="1"/>
            <a:r>
              <a:rPr lang="en-US" altLang="en-US" smtClean="0"/>
              <a:t>Introduction of new goods</a:t>
            </a:r>
          </a:p>
          <a:p>
            <a:pPr lvl="2"/>
            <a:r>
              <a:rPr lang="en-US" altLang="en-US" smtClean="0"/>
              <a:t>More variety of goods </a:t>
            </a:r>
          </a:p>
          <a:p>
            <a:pPr lvl="1"/>
            <a:r>
              <a:rPr lang="en-US" altLang="en-US" smtClean="0"/>
              <a:t>Unmeasured quality change</a:t>
            </a:r>
          </a:p>
          <a:p>
            <a:pPr lvl="2"/>
            <a:r>
              <a:rPr lang="en-US" altLang="en-US" smtClean="0"/>
              <a:t>Changes in quality</a:t>
            </a: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025E464-86A7-4923-ABFD-5F022C7DF01B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10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1867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1227138"/>
            <a:ext cx="266065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smtClean="0"/>
              <a:t>GDP deflator versus CPI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6427787" cy="5422900"/>
          </a:xfrm>
        </p:spPr>
        <p:txBody>
          <a:bodyPr/>
          <a:lstStyle/>
          <a:p>
            <a:r>
              <a:rPr lang="en-US" altLang="en-US" dirty="0" smtClean="0"/>
              <a:t>GDP deflator</a:t>
            </a:r>
          </a:p>
          <a:p>
            <a:pPr lvl="1"/>
            <a:r>
              <a:rPr lang="en-US" altLang="en-US" dirty="0" smtClean="0"/>
              <a:t>Ratio of nominal GDP to real GDP</a:t>
            </a:r>
          </a:p>
          <a:p>
            <a:pPr lvl="1"/>
            <a:r>
              <a:rPr lang="en-US" altLang="en-US" dirty="0" smtClean="0"/>
              <a:t>Reflects prices of all goods &amp; services produced domestically</a:t>
            </a:r>
          </a:p>
          <a:p>
            <a:r>
              <a:rPr lang="en-US" altLang="en-US" dirty="0" smtClean="0"/>
              <a:t>CPI</a:t>
            </a:r>
          </a:p>
          <a:p>
            <a:pPr lvl="1"/>
            <a:r>
              <a:rPr lang="en-US" altLang="en-US" dirty="0" smtClean="0"/>
              <a:t>Reflects prices of goods &amp; services bought by consumers</a:t>
            </a:r>
          </a:p>
        </p:txBody>
      </p:sp>
      <p:sp>
        <p:nvSpPr>
          <p:cNvPr id="184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B33A468E-505E-4006-8DA1-78F504451695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11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248400" y="4191000"/>
            <a:ext cx="2895600" cy="1295400"/>
          </a:xfrm>
        </p:spPr>
        <p:txBody>
          <a:bodyPr/>
          <a:lstStyle/>
          <a:p>
            <a:r>
              <a:rPr lang="en-US" dirty="0"/>
              <a:t>“The price may seem a little high, but you have to remember that’s in today’s dollars.”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smtClean="0"/>
              <a:t>GDP deflator versus CPI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GDP deflator</a:t>
            </a:r>
          </a:p>
          <a:p>
            <a:pPr lvl="1"/>
            <a:r>
              <a:rPr lang="en-US" altLang="en-US" smtClean="0"/>
              <a:t>Compares the price of currently produced goods and services</a:t>
            </a:r>
          </a:p>
          <a:p>
            <a:pPr lvl="2"/>
            <a:r>
              <a:rPr lang="en-US" altLang="en-US" smtClean="0"/>
              <a:t>To the price of the same goods and services in the base year </a:t>
            </a:r>
          </a:p>
          <a:p>
            <a:r>
              <a:rPr lang="en-US" altLang="en-US" smtClean="0"/>
              <a:t>CPI</a:t>
            </a:r>
          </a:p>
          <a:p>
            <a:pPr lvl="1"/>
            <a:r>
              <a:rPr lang="en-US" altLang="en-US" smtClean="0"/>
              <a:t>Compares price of a fixed basket of goods and services</a:t>
            </a:r>
          </a:p>
          <a:p>
            <a:pPr lvl="2"/>
            <a:r>
              <a:rPr lang="en-US" altLang="en-US" smtClean="0"/>
              <a:t>To the price of the basket in the base year</a:t>
            </a:r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072A8322-BD77-4864-A82E-9A01C958EC00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12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414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Figure </a:t>
            </a:r>
            <a:r>
              <a:rPr lang="en-US" altLang="en-US" dirty="0"/>
              <a:t>2</a:t>
            </a:r>
            <a:r>
              <a:rPr lang="en-US" altLang="en-US" sz="2800" dirty="0"/>
              <a:t>	Two Measures of </a:t>
            </a:r>
            <a:r>
              <a:rPr lang="en-US" altLang="en-US" sz="2800" dirty="0" smtClean="0"/>
              <a:t>Inflation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28600" y="5473700"/>
            <a:ext cx="8572500" cy="850900"/>
          </a:xfrm>
        </p:spPr>
        <p:txBody>
          <a:bodyPr/>
          <a:lstStyle/>
          <a:p>
            <a:r>
              <a:rPr lang="en-US" dirty="0"/>
              <a:t>This figure shows </a:t>
            </a:r>
            <a:r>
              <a:rPr lang="en-US" dirty="0" smtClean="0"/>
              <a:t>the inflation rate—the percentage </a:t>
            </a:r>
            <a:r>
              <a:rPr lang="en-US" dirty="0"/>
              <a:t>change </a:t>
            </a:r>
            <a:r>
              <a:rPr lang="en-US" dirty="0" smtClean="0"/>
              <a:t>in the </a:t>
            </a:r>
            <a:r>
              <a:rPr lang="en-US" dirty="0"/>
              <a:t>level of </a:t>
            </a:r>
            <a:r>
              <a:rPr lang="en-US" dirty="0" smtClean="0"/>
              <a:t>prices—as measured </a:t>
            </a:r>
            <a:r>
              <a:rPr lang="en-US" dirty="0"/>
              <a:t>by the </a:t>
            </a:r>
            <a:r>
              <a:rPr lang="en-US" dirty="0" smtClean="0"/>
              <a:t>GDP deflator </a:t>
            </a:r>
            <a:r>
              <a:rPr lang="en-US" dirty="0"/>
              <a:t>and the </a:t>
            </a:r>
            <a:r>
              <a:rPr lang="en-US" dirty="0" smtClean="0"/>
              <a:t>CPI using </a:t>
            </a:r>
            <a:r>
              <a:rPr lang="en-US" dirty="0"/>
              <a:t>annual data </a:t>
            </a:r>
            <a:r>
              <a:rPr lang="en-US" dirty="0" smtClean="0"/>
              <a:t>since 1965</a:t>
            </a:r>
            <a:r>
              <a:rPr lang="en-US" dirty="0"/>
              <a:t>. Notice that </a:t>
            </a:r>
            <a:r>
              <a:rPr lang="en-US" dirty="0" smtClean="0"/>
              <a:t>the two </a:t>
            </a:r>
            <a:r>
              <a:rPr lang="en-US" dirty="0"/>
              <a:t>measures of </a:t>
            </a:r>
            <a:r>
              <a:rPr lang="en-US" dirty="0" smtClean="0"/>
              <a:t>inflation generally </a:t>
            </a:r>
            <a:r>
              <a:rPr lang="en-US" dirty="0"/>
              <a:t>move together.</a:t>
            </a:r>
          </a:p>
        </p:txBody>
      </p:sp>
      <p:sp>
        <p:nvSpPr>
          <p:cNvPr id="20486" name="Slide Number Placeholder 1"/>
          <p:cNvSpPr>
            <a:spLocks noGrp="1"/>
          </p:cNvSpPr>
          <p:nvPr>
            <p:ph type="sldNum" sz="quarter" idx="13"/>
          </p:nvPr>
        </p:nvSpPr>
        <p:spPr>
          <a:noFill/>
          <a:ln w="9525"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8A9F79DC-77AA-45EF-B7BF-0C7461BF0741}" type="slidenum">
              <a:rPr lang="en-US" altLang="en-US" smtClean="0">
                <a:solidFill>
                  <a:srgbClr val="002060"/>
                </a:solidFill>
              </a:rPr>
              <a:pPr algn="ctr" eaLnBrk="1" hangingPunct="1"/>
              <a:t>13</a:t>
            </a:fld>
            <a:endParaRPr lang="en-US" altLang="en-US" smtClean="0">
              <a:solidFill>
                <a:srgbClr val="002060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09600"/>
            <a:ext cx="7391400" cy="474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Correcting Economic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Dollar figures from different times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</a:rPr>
                              <m:t>Amount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in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today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′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dollars</m:t>
                            </m:r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Amount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in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year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</a:rPr>
                              <m:t>dollars</m:t>
                            </m:r>
                            <m: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Price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level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today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Price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level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year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</a:rPr>
                                  <m:t>T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alt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en-US" dirty="0"/>
                  <a:t>A price index such as the CPI </a:t>
                </a:r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Measures </a:t>
                </a:r>
                <a:r>
                  <a:rPr lang="en-US" altLang="en-US" dirty="0"/>
                  <a:t>the price level and thus determines </a:t>
                </a:r>
                <a:r>
                  <a:rPr lang="en-US" altLang="en-US" dirty="0" smtClean="0"/>
                  <a:t>the size </a:t>
                </a:r>
                <a:r>
                  <a:rPr lang="en-US" altLang="en-US" dirty="0"/>
                  <a:t>of the inflation </a:t>
                </a:r>
                <a:r>
                  <a:rPr lang="en-US" altLang="en-US" dirty="0" smtClean="0"/>
                  <a:t>correction</a:t>
                </a:r>
              </a:p>
            </p:txBody>
          </p:sp>
        </mc:Choice>
        <mc:Fallback xmlns="">
          <p:sp>
            <p:nvSpPr>
              <p:cNvPr id="2150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6" t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0941561-FAEA-49D7-9782-D3E92884C311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14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43077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</a:t>
            </a:r>
            <a:r>
              <a:rPr lang="en-US" dirty="0" smtClean="0"/>
              <a:t>differences in the cost of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cost of living varies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only over time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also over </a:t>
            </a:r>
            <a:r>
              <a:rPr lang="en-US" dirty="0" smtClean="0"/>
              <a:t>geography</a:t>
            </a:r>
          </a:p>
          <a:p>
            <a:r>
              <a:rPr lang="en-US" dirty="0" smtClean="0"/>
              <a:t>Regional price </a:t>
            </a:r>
            <a:r>
              <a:rPr lang="en-US" dirty="0"/>
              <a:t>parities </a:t>
            </a:r>
            <a:endParaRPr lang="en-US" dirty="0" smtClean="0"/>
          </a:p>
          <a:p>
            <a:pPr lvl="1"/>
            <a:r>
              <a:rPr lang="en-US" dirty="0" smtClean="0"/>
              <a:t>Measure </a:t>
            </a:r>
            <a:r>
              <a:rPr lang="en-US" dirty="0"/>
              <a:t>variation in the cost of living from state to state.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68CB8-64E8-4A17-9AA1-DC0C0668610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474635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	</a:t>
            </a:r>
            <a:r>
              <a:rPr lang="en-US" sz="2800" dirty="0"/>
              <a:t>Regional Variation in </a:t>
            </a:r>
            <a:r>
              <a:rPr lang="en-US" sz="2800" dirty="0" smtClean="0"/>
              <a:t>the Cost </a:t>
            </a:r>
            <a:r>
              <a:rPr lang="en-US" sz="2800" dirty="0"/>
              <a:t>of Living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2247900" cy="3505200"/>
          </a:xfrm>
        </p:spPr>
        <p:txBody>
          <a:bodyPr/>
          <a:lstStyle/>
          <a:p>
            <a:r>
              <a:rPr lang="en-US" dirty="0"/>
              <a:t>This figure shows </a:t>
            </a:r>
            <a:r>
              <a:rPr lang="en-US" dirty="0" smtClean="0"/>
              <a:t>how the </a:t>
            </a:r>
            <a:r>
              <a:rPr lang="en-US" dirty="0"/>
              <a:t>cost of living in </a:t>
            </a:r>
            <a:r>
              <a:rPr lang="en-US" dirty="0" smtClean="0"/>
              <a:t>the fifty </a:t>
            </a:r>
            <a:r>
              <a:rPr lang="en-US" dirty="0"/>
              <a:t>U.S. states </a:t>
            </a:r>
            <a:r>
              <a:rPr lang="en-US" dirty="0" smtClean="0"/>
              <a:t>and the </a:t>
            </a:r>
            <a:r>
              <a:rPr lang="en-US" dirty="0"/>
              <a:t>District of </a:t>
            </a:r>
            <a:r>
              <a:rPr lang="en-US" dirty="0" smtClean="0"/>
              <a:t>Columbia compares </a:t>
            </a:r>
            <a:r>
              <a:rPr lang="en-US" dirty="0"/>
              <a:t>to the U.S</a:t>
            </a:r>
            <a:r>
              <a:rPr lang="en-US" dirty="0" smtClean="0"/>
              <a:t>. average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37425F-5E17-4209-B948-B5CE2119E40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</a:t>
            </a:r>
            <a:r>
              <a:rPr lang="en-US" dirty="0" smtClean="0"/>
              <a:t>differences in the cost of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differences explained by</a:t>
            </a:r>
          </a:p>
          <a:p>
            <a:pPr lvl="1"/>
            <a:r>
              <a:rPr lang="en-US" dirty="0" smtClean="0"/>
              <a:t>Prices of goods – small part</a:t>
            </a:r>
          </a:p>
          <a:p>
            <a:pPr lvl="1"/>
            <a:r>
              <a:rPr lang="en-US" dirty="0" smtClean="0"/>
              <a:t>Prices of services – larger part</a:t>
            </a:r>
          </a:p>
          <a:p>
            <a:pPr lvl="1"/>
            <a:r>
              <a:rPr lang="en-US" dirty="0" smtClean="0"/>
              <a:t>Housing services – persistently large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68CB8-64E8-4A17-9AA1-DC0C0668610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Correcting Economic Variables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Indexation</a:t>
            </a:r>
          </a:p>
          <a:p>
            <a:pPr lvl="1"/>
            <a:r>
              <a:rPr lang="en-US" altLang="en-US" dirty="0" smtClean="0"/>
              <a:t>Automatic correction by law or contract</a:t>
            </a:r>
          </a:p>
          <a:p>
            <a:pPr lvl="1"/>
            <a:r>
              <a:rPr lang="en-US" altLang="en-US" dirty="0" smtClean="0"/>
              <a:t>Of a dollar amount</a:t>
            </a:r>
          </a:p>
          <a:p>
            <a:pPr lvl="1"/>
            <a:r>
              <a:rPr lang="en-US" altLang="en-US" dirty="0" smtClean="0"/>
              <a:t>For the effects of inflation</a:t>
            </a:r>
          </a:p>
          <a:p>
            <a:pPr lvl="1"/>
            <a:r>
              <a:rPr lang="en-US" altLang="en-US" dirty="0" smtClean="0"/>
              <a:t>COLA: Cost-of-living allowance</a:t>
            </a:r>
          </a:p>
          <a:p>
            <a:endParaRPr lang="en-US" altLang="en-US" dirty="0" smtClean="0"/>
          </a:p>
        </p:txBody>
      </p:sp>
      <p:sp>
        <p:nvSpPr>
          <p:cNvPr id="215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E0941561-FAEA-49D7-9782-D3E92884C311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18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303312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smtClean="0"/>
              <a:t>Real and Nominal Interest Rates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Nominal interest rate</a:t>
            </a:r>
          </a:p>
          <a:p>
            <a:pPr lvl="1"/>
            <a:r>
              <a:rPr lang="en-US" altLang="en-US" smtClean="0"/>
              <a:t>Interest rate as usually reported </a:t>
            </a:r>
          </a:p>
          <a:p>
            <a:pPr lvl="1"/>
            <a:r>
              <a:rPr lang="en-US" altLang="en-US" smtClean="0"/>
              <a:t>Without a correction for the effects of inflation</a:t>
            </a:r>
          </a:p>
          <a:p>
            <a:r>
              <a:rPr lang="en-US" altLang="en-US" smtClean="0"/>
              <a:t>Real interest rate</a:t>
            </a:r>
          </a:p>
          <a:p>
            <a:pPr lvl="1"/>
            <a:r>
              <a:rPr lang="en-US" altLang="en-US" smtClean="0"/>
              <a:t>Interest rate corrected for the effects of inflation</a:t>
            </a:r>
          </a:p>
          <a:p>
            <a:pPr>
              <a:buFontTx/>
              <a:buNone/>
            </a:pPr>
            <a:r>
              <a:rPr lang="en-US" altLang="en-US" smtClean="0"/>
              <a:t>        = Nominal interest rate – Inflation rate</a:t>
            </a:r>
          </a:p>
        </p:txBody>
      </p:sp>
      <p:sp>
        <p:nvSpPr>
          <p:cNvPr id="2253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0CBE68B9-BE07-4BB7-9F74-F2F68B3FDE38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19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8523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smtClean="0"/>
              <a:t>The Consumer Price Index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Consumer price index (CPI)</a:t>
            </a:r>
          </a:p>
          <a:p>
            <a:pPr lvl="1"/>
            <a:r>
              <a:rPr lang="en-US" altLang="en-US" dirty="0" smtClean="0"/>
              <a:t>Measure of the overall level of prices</a:t>
            </a:r>
          </a:p>
          <a:p>
            <a:pPr lvl="1"/>
            <a:r>
              <a:rPr lang="en-US" altLang="en-US" dirty="0" smtClean="0"/>
              <a:t>Measure of the overall cost of goods and services</a:t>
            </a:r>
          </a:p>
          <a:p>
            <a:pPr lvl="2">
              <a:buFont typeface="Arial" charset="0"/>
              <a:buChar char="–"/>
            </a:pPr>
            <a:r>
              <a:rPr lang="en-US" altLang="en-US" dirty="0" smtClean="0"/>
              <a:t>Bought by a typical consumer</a:t>
            </a:r>
          </a:p>
          <a:p>
            <a:pPr lvl="1"/>
            <a:r>
              <a:rPr lang="en-US" altLang="en-US" dirty="0" smtClean="0"/>
              <a:t>Computed and reported every month by the Bureau of Labor Statistics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1AA31769-FED9-4CC7-8A33-45C6ECDCD002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9411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 smtClean="0"/>
              <a:t>Interest rates in the U.S. economy</a:t>
            </a:r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Nominal interest rate</a:t>
            </a:r>
          </a:p>
          <a:p>
            <a:pPr lvl="1"/>
            <a:r>
              <a:rPr lang="en-US" altLang="en-US" smtClean="0"/>
              <a:t>Always exceeds the real interest rate</a:t>
            </a:r>
          </a:p>
          <a:p>
            <a:pPr lvl="1"/>
            <a:r>
              <a:rPr lang="en-US" altLang="en-US" smtClean="0"/>
              <a:t>U.S. economy has experienced rising consumer prices in every year</a:t>
            </a:r>
          </a:p>
          <a:p>
            <a:r>
              <a:rPr lang="en-US" altLang="en-US" smtClean="0"/>
              <a:t>Inflation is variable</a:t>
            </a:r>
          </a:p>
          <a:p>
            <a:pPr lvl="1"/>
            <a:r>
              <a:rPr lang="en-US" altLang="en-US" smtClean="0"/>
              <a:t>Real and nominal interest rates do not always move together</a:t>
            </a:r>
          </a:p>
          <a:p>
            <a:r>
              <a:rPr lang="en-US" altLang="en-US" smtClean="0"/>
              <a:t>Periods of deflation</a:t>
            </a:r>
          </a:p>
          <a:p>
            <a:pPr lvl="1"/>
            <a:r>
              <a:rPr lang="en-US" altLang="en-US" smtClean="0"/>
              <a:t>Real interest rate exceeds the nominal interest rate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7030A0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75D47314-789C-48FA-A79A-57468312FC96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20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7030A0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0522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Figure </a:t>
            </a:r>
            <a:r>
              <a:rPr lang="en-US" altLang="en-US" dirty="0"/>
              <a:t>4	</a:t>
            </a:r>
            <a:r>
              <a:rPr lang="en-US" altLang="en-US" sz="2800" dirty="0"/>
              <a:t>Real and Nominal Interest </a:t>
            </a:r>
            <a:r>
              <a:rPr lang="en-US" altLang="en-US" sz="2800" dirty="0" smtClean="0"/>
              <a:t>Rates</a:t>
            </a:r>
            <a:endParaRPr lang="en-US" alt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52400" y="5321300"/>
            <a:ext cx="8648700" cy="1231900"/>
          </a:xfrm>
        </p:spPr>
        <p:txBody>
          <a:bodyPr/>
          <a:lstStyle/>
          <a:p>
            <a:r>
              <a:rPr lang="en-US" dirty="0"/>
              <a:t>This figure </a:t>
            </a:r>
            <a:r>
              <a:rPr lang="en-US" dirty="0" smtClean="0"/>
              <a:t>shows nominal </a:t>
            </a:r>
            <a:r>
              <a:rPr lang="en-US" dirty="0"/>
              <a:t>and real </a:t>
            </a:r>
            <a:r>
              <a:rPr lang="en-US" dirty="0" smtClean="0"/>
              <a:t>interest rates </a:t>
            </a:r>
            <a:r>
              <a:rPr lang="en-US" dirty="0"/>
              <a:t>using </a:t>
            </a:r>
            <a:r>
              <a:rPr lang="en-US" dirty="0" smtClean="0"/>
              <a:t>annual data </a:t>
            </a:r>
            <a:r>
              <a:rPr lang="en-US" dirty="0"/>
              <a:t>since 1965. </a:t>
            </a:r>
            <a:r>
              <a:rPr lang="en-US" dirty="0" smtClean="0"/>
              <a:t>The nominal </a:t>
            </a:r>
            <a:r>
              <a:rPr lang="en-US" dirty="0"/>
              <a:t>interest rate </a:t>
            </a:r>
            <a:r>
              <a:rPr lang="en-US" dirty="0" smtClean="0"/>
              <a:t>is the </a:t>
            </a:r>
            <a:r>
              <a:rPr lang="en-US" dirty="0"/>
              <a:t>rate on a </a:t>
            </a:r>
            <a:r>
              <a:rPr lang="en-US" dirty="0" smtClean="0"/>
              <a:t>three-month Treasury </a:t>
            </a:r>
            <a:r>
              <a:rPr lang="en-US" dirty="0"/>
              <a:t>bill. </a:t>
            </a:r>
            <a:r>
              <a:rPr lang="en-US" dirty="0" smtClean="0"/>
              <a:t>The real </a:t>
            </a:r>
            <a:r>
              <a:rPr lang="en-US" dirty="0"/>
              <a:t>interest rate is </a:t>
            </a:r>
            <a:r>
              <a:rPr lang="en-US" dirty="0" smtClean="0"/>
              <a:t>the nominal </a:t>
            </a:r>
            <a:r>
              <a:rPr lang="en-US" dirty="0"/>
              <a:t>interest </a:t>
            </a:r>
            <a:r>
              <a:rPr lang="en-US" dirty="0" smtClean="0"/>
              <a:t>rate minus </a:t>
            </a:r>
            <a:r>
              <a:rPr lang="en-US" dirty="0"/>
              <a:t>the inflation </a:t>
            </a:r>
            <a:r>
              <a:rPr lang="en-US" dirty="0" smtClean="0"/>
              <a:t>rate as </a:t>
            </a:r>
            <a:r>
              <a:rPr lang="en-US" dirty="0"/>
              <a:t>measured by the CPI</a:t>
            </a:r>
            <a:r>
              <a:rPr lang="en-US" dirty="0" smtClean="0"/>
              <a:t>. Notice </a:t>
            </a:r>
            <a:r>
              <a:rPr lang="en-US" dirty="0"/>
              <a:t>that nominal </a:t>
            </a:r>
            <a:r>
              <a:rPr lang="en-US" dirty="0" smtClean="0"/>
              <a:t>and real </a:t>
            </a:r>
            <a:r>
              <a:rPr lang="en-US" dirty="0"/>
              <a:t>interest rates </a:t>
            </a:r>
            <a:r>
              <a:rPr lang="en-US" dirty="0" smtClean="0"/>
              <a:t>often do </a:t>
            </a:r>
            <a:r>
              <a:rPr lang="en-US" dirty="0"/>
              <a:t>not move together.</a:t>
            </a:r>
          </a:p>
        </p:txBody>
      </p:sp>
      <p:sp>
        <p:nvSpPr>
          <p:cNvPr id="24582" name="Slide Number Placeholder 1"/>
          <p:cNvSpPr>
            <a:spLocks noGrp="1"/>
          </p:cNvSpPr>
          <p:nvPr>
            <p:ph type="sldNum" sz="quarter" idx="13"/>
          </p:nvPr>
        </p:nvSpPr>
        <p:spPr>
          <a:noFill/>
          <a:ln w="9525"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B0E3DF7C-37F4-4770-ABE0-E6B4660248D6}" type="slidenum">
              <a:rPr lang="en-US" altLang="en-US" smtClean="0">
                <a:solidFill>
                  <a:srgbClr val="002060"/>
                </a:solidFill>
              </a:rPr>
              <a:pPr algn="ctr" eaLnBrk="1" hangingPunct="1"/>
              <a:t>21</a:t>
            </a:fld>
            <a:endParaRPr lang="en-US" altLang="en-US" smtClean="0">
              <a:solidFill>
                <a:srgbClr val="002060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09600"/>
            <a:ext cx="7372350" cy="464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smtClean="0"/>
              <a:t>Calculating CPI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Tx/>
              <a:buAutoNum type="arabicPeriod"/>
            </a:pPr>
            <a:r>
              <a:rPr lang="en-US" altLang="en-US" smtClean="0"/>
              <a:t>Fix the basket</a:t>
            </a:r>
          </a:p>
          <a:p>
            <a:pPr marL="971550" lvl="1" indent="-514350"/>
            <a:r>
              <a:rPr lang="en-US" altLang="en-US" smtClean="0"/>
              <a:t>Which prices are most important to the typical consumer</a:t>
            </a:r>
          </a:p>
          <a:p>
            <a:pPr marL="971550" lvl="1" indent="-514350"/>
            <a:r>
              <a:rPr lang="en-US" altLang="en-US" smtClean="0"/>
              <a:t>Different  weight  </a:t>
            </a:r>
          </a:p>
          <a:p>
            <a:pPr marL="571500" indent="-514350">
              <a:buFontTx/>
              <a:buAutoNum type="arabicPeriod"/>
            </a:pPr>
            <a:r>
              <a:rPr lang="en-US" altLang="en-US" smtClean="0"/>
              <a:t>Find the prices</a:t>
            </a:r>
          </a:p>
          <a:p>
            <a:pPr marL="971550" lvl="1" indent="-514350"/>
            <a:r>
              <a:rPr lang="en-US" altLang="en-US" smtClean="0"/>
              <a:t>At each point in time</a:t>
            </a:r>
          </a:p>
          <a:p>
            <a:pPr marL="571500" indent="-514350">
              <a:buFontTx/>
              <a:buAutoNum type="arabicPeriod"/>
            </a:pPr>
            <a:r>
              <a:rPr lang="en-US" altLang="en-US" smtClean="0"/>
              <a:t>Compute the basket’s cost</a:t>
            </a:r>
          </a:p>
          <a:p>
            <a:pPr marL="971550" lvl="1" indent="-514350"/>
            <a:r>
              <a:rPr lang="en-US" altLang="en-US" smtClean="0"/>
              <a:t>Same basket of goods</a:t>
            </a:r>
          </a:p>
          <a:p>
            <a:pPr marL="971550" lvl="1" indent="-514350"/>
            <a:r>
              <a:rPr lang="en-US" altLang="en-US" smtClean="0"/>
              <a:t>Isolate the effects of price changes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A4D1B54-E2F3-4485-B1B9-C2FC60D63AB6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0574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smtClean="0"/>
              <a:t>Calculating CPI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813" y="1025525"/>
                <a:ext cx="8866187" cy="5422900"/>
              </a:xfrm>
            </p:spPr>
            <p:txBody>
              <a:bodyPr/>
              <a:lstStyle/>
              <a:p>
                <a:pPr marL="571500" indent="-514350">
                  <a:buFontTx/>
                  <a:buAutoNum type="arabicPeriod" startAt="4"/>
                </a:pPr>
                <a:r>
                  <a:rPr lang="en-US" altLang="en-US" dirty="0" smtClean="0"/>
                  <a:t>Chose a base year and compute the CPI</a:t>
                </a:r>
              </a:p>
              <a:p>
                <a:pPr marL="971550" lvl="1" indent="-514350"/>
                <a:r>
                  <a:rPr lang="en-US" altLang="en-US" dirty="0" smtClean="0"/>
                  <a:t>Base year = benchmark</a:t>
                </a:r>
              </a:p>
              <a:p>
                <a:pPr lvl="2"/>
                <a:r>
                  <a:rPr lang="en-US" altLang="en-US" dirty="0" smtClean="0"/>
                  <a:t>Price of basket of goods and services in current year</a:t>
                </a:r>
              </a:p>
              <a:p>
                <a:pPr lvl="2"/>
                <a:r>
                  <a:rPr lang="en-US" altLang="en-US" dirty="0" smtClean="0"/>
                  <a:t>Divided by price of basket in base year</a:t>
                </a:r>
              </a:p>
              <a:p>
                <a:pPr lvl="2"/>
                <a:r>
                  <a:rPr lang="en-US" altLang="en-US" dirty="0" smtClean="0"/>
                  <a:t>Times 100</a:t>
                </a:r>
              </a:p>
              <a:p>
                <a:pPr marL="571500" indent="-514350">
                  <a:buFontTx/>
                  <a:buAutoNum type="arabicPeriod" startAt="4"/>
                </a:pPr>
                <a:r>
                  <a:rPr lang="en-US" altLang="en-US" dirty="0" smtClean="0"/>
                  <a:t>Compute the inflation rate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 i="1" smtClean="0">
                          <a:solidFill>
                            <a:schemeClr val="tx1"/>
                          </a:solidFill>
                        </a:rPr>
                        <m:t>Inflation</m:t>
                      </m:r>
                      <m:r>
                        <m:rPr>
                          <m:nor/>
                        </m:rPr>
                        <a:rPr lang="en-US" sz="2500" i="1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i="1" smtClean="0">
                          <a:solidFill>
                            <a:schemeClr val="tx1"/>
                          </a:solidFill>
                        </a:rPr>
                        <m:t>rate</m:t>
                      </m:r>
                      <m:r>
                        <m:rPr>
                          <m:nor/>
                        </m:rPr>
                        <a:rPr lang="en-US" sz="2500" i="1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i="1" smtClean="0">
                          <a:solidFill>
                            <a:schemeClr val="tx1"/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sz="2500" i="1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i="1" smtClean="0">
                          <a:solidFill>
                            <a:schemeClr val="tx1"/>
                          </a:solidFill>
                        </a:rPr>
                        <m:t>year</m:t>
                      </m:r>
                      <m:r>
                        <m:rPr>
                          <m:nor/>
                        </m:rPr>
                        <a:rPr lang="en-US" sz="2500" i="1" smtClean="0">
                          <a:solidFill>
                            <a:schemeClr val="tx1"/>
                          </a:solidFill>
                        </a:rPr>
                        <m:t> 2</m:t>
                      </m:r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CPI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year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 2−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CPI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year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CPI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year</m:t>
                          </m:r>
                          <m:r>
                            <m:rPr>
                              <m:nor/>
                            </m:rPr>
                            <a:rPr lang="en-US" sz="2500" i="1">
                              <a:solidFill>
                                <a:schemeClr val="tx1"/>
                              </a:solidFill>
                            </a:rPr>
                            <m:t> 1</m:t>
                          </m:r>
                        </m:den>
                      </m:f>
                      <m:r>
                        <a:rPr lang="en-US" sz="2500" i="1">
                          <a:solidFill>
                            <a:schemeClr val="tx1"/>
                          </a:solidFill>
                          <a:latin typeface="Cambria Math"/>
                        </a:rPr>
                        <m:t>×100</m:t>
                      </m:r>
                    </m:oMath>
                  </m:oMathPara>
                </a14:m>
                <a:endParaRPr lang="en-US" altLang="en-US" sz="2500" i="1" dirty="0" smtClean="0"/>
              </a:p>
            </p:txBody>
          </p:sp>
        </mc:Choice>
        <mc:Fallback xmlns="">
          <p:sp>
            <p:nvSpPr>
              <p:cNvPr id="1229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813" y="1025525"/>
                <a:ext cx="8866187" cy="5422900"/>
              </a:xfrm>
              <a:blipFill rotWithShape="1">
                <a:blip r:embed="rId2"/>
                <a:stretch>
                  <a:fillRect l="-1100" t="-1573" r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4E600987-83B7-4D04-BF46-E830E2B8F3C1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9049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8770938" cy="990600"/>
          </a:xfrm>
        </p:spPr>
        <p:txBody>
          <a:bodyPr/>
          <a:lstStyle/>
          <a:p>
            <a:r>
              <a:rPr lang="en-US" dirty="0"/>
              <a:t>Table 1</a:t>
            </a:r>
            <a:r>
              <a:rPr lang="en-US" sz="2800" dirty="0"/>
              <a:t>	Calculating the Consumer Price Index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the </a:t>
            </a:r>
            <a:r>
              <a:rPr lang="en-US" sz="2800" dirty="0"/>
              <a:t>Inflation Rate: An </a:t>
            </a:r>
            <a:r>
              <a:rPr lang="en-US" sz="2800" dirty="0" smtClean="0"/>
              <a:t>Example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5461000"/>
            <a:ext cx="8470900" cy="787400"/>
          </a:xfrm>
        </p:spPr>
        <p:txBody>
          <a:bodyPr/>
          <a:lstStyle/>
          <a:p>
            <a:r>
              <a:rPr lang="en-US" dirty="0"/>
              <a:t>This table </a:t>
            </a:r>
            <a:r>
              <a:rPr lang="en-US" dirty="0" smtClean="0"/>
              <a:t>shows how </a:t>
            </a:r>
            <a:r>
              <a:rPr lang="en-US" dirty="0"/>
              <a:t>to </a:t>
            </a:r>
            <a:r>
              <a:rPr lang="en-US" dirty="0" smtClean="0"/>
              <a:t>calculate the </a:t>
            </a:r>
            <a:r>
              <a:rPr lang="en-US" dirty="0"/>
              <a:t>CPI and </a:t>
            </a:r>
            <a:r>
              <a:rPr lang="en-US" dirty="0" smtClean="0"/>
              <a:t>the inflation </a:t>
            </a:r>
            <a:r>
              <a:rPr lang="en-US" dirty="0"/>
              <a:t>rate </a:t>
            </a:r>
            <a:r>
              <a:rPr lang="en-US" dirty="0" smtClean="0"/>
              <a:t>for a hypothetical economy </a:t>
            </a:r>
            <a:r>
              <a:rPr lang="en-US" dirty="0"/>
              <a:t>in </a:t>
            </a:r>
            <a:r>
              <a:rPr lang="en-US" dirty="0" smtClean="0"/>
              <a:t>which consumers buy only </a:t>
            </a:r>
            <a:r>
              <a:rPr lang="en-US" dirty="0"/>
              <a:t>hot dogs </a:t>
            </a:r>
            <a:r>
              <a:rPr lang="en-US" dirty="0" smtClean="0"/>
              <a:t>and hamburgers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37425F-5E17-4209-B948-B5CE2119E4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066800"/>
            <a:ext cx="8677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8770938" cy="990600"/>
          </a:xfrm>
        </p:spPr>
        <p:txBody>
          <a:bodyPr/>
          <a:lstStyle/>
          <a:p>
            <a:r>
              <a:rPr lang="en-US" dirty="0"/>
              <a:t>Table 1</a:t>
            </a:r>
            <a:r>
              <a:rPr lang="en-US" sz="2800" dirty="0"/>
              <a:t>	Calculating the Consumer Price Index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the </a:t>
            </a:r>
            <a:r>
              <a:rPr lang="en-US" sz="2800" dirty="0"/>
              <a:t>Inflation Rate: An </a:t>
            </a:r>
            <a:r>
              <a:rPr lang="en-US" sz="2800" dirty="0" smtClean="0"/>
              <a:t>Example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5486400"/>
            <a:ext cx="8470900" cy="787400"/>
          </a:xfrm>
        </p:spPr>
        <p:txBody>
          <a:bodyPr/>
          <a:lstStyle/>
          <a:p>
            <a:r>
              <a:rPr lang="en-US" dirty="0"/>
              <a:t>This table </a:t>
            </a:r>
            <a:r>
              <a:rPr lang="en-US" dirty="0" smtClean="0"/>
              <a:t>shows how </a:t>
            </a:r>
            <a:r>
              <a:rPr lang="en-US" dirty="0"/>
              <a:t>to </a:t>
            </a:r>
            <a:r>
              <a:rPr lang="en-US" dirty="0" smtClean="0"/>
              <a:t>calculate the </a:t>
            </a:r>
            <a:r>
              <a:rPr lang="en-US" dirty="0"/>
              <a:t>CPI and </a:t>
            </a:r>
            <a:r>
              <a:rPr lang="en-US" dirty="0" smtClean="0"/>
              <a:t>the inflation </a:t>
            </a:r>
            <a:r>
              <a:rPr lang="en-US" dirty="0"/>
              <a:t>rate </a:t>
            </a:r>
            <a:r>
              <a:rPr lang="en-US" dirty="0" smtClean="0"/>
              <a:t>for a hypothetical economy </a:t>
            </a:r>
            <a:r>
              <a:rPr lang="en-US" dirty="0"/>
              <a:t>in </a:t>
            </a:r>
            <a:r>
              <a:rPr lang="en-US" dirty="0" smtClean="0"/>
              <a:t>which consumers buy only </a:t>
            </a:r>
            <a:r>
              <a:rPr lang="en-US" dirty="0"/>
              <a:t>hot dogs </a:t>
            </a:r>
            <a:r>
              <a:rPr lang="en-US" dirty="0" smtClean="0"/>
              <a:t>and hamburgers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F37425F-5E17-4209-B948-B5CE2119E4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219200"/>
            <a:ext cx="87153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8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Consumer Price Index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Inflation rate</a:t>
            </a:r>
          </a:p>
          <a:p>
            <a:pPr lvl="1"/>
            <a:r>
              <a:rPr lang="en-US" altLang="en-US" dirty="0" smtClean="0"/>
              <a:t>Percentage change in the price index </a:t>
            </a:r>
          </a:p>
          <a:p>
            <a:pPr lvl="2"/>
            <a:r>
              <a:rPr lang="en-US" altLang="en-US" dirty="0" smtClean="0"/>
              <a:t>From the preceding period</a:t>
            </a:r>
          </a:p>
          <a:p>
            <a:r>
              <a:rPr lang="en-US" altLang="en-US" dirty="0" smtClean="0"/>
              <a:t>Core CPI</a:t>
            </a:r>
            <a:endParaRPr lang="en-US" altLang="en-US" dirty="0"/>
          </a:p>
          <a:p>
            <a:pPr lvl="1"/>
            <a:r>
              <a:rPr lang="en-US" altLang="en-US" dirty="0" smtClean="0"/>
              <a:t>Measure </a:t>
            </a:r>
            <a:r>
              <a:rPr lang="en-US" altLang="en-US" dirty="0"/>
              <a:t>of the </a:t>
            </a:r>
            <a:r>
              <a:rPr lang="en-US" altLang="en-US" dirty="0" smtClean="0"/>
              <a:t>overall cost </a:t>
            </a:r>
            <a:r>
              <a:rPr lang="en-US" altLang="en-US" dirty="0"/>
              <a:t>of consumer </a:t>
            </a:r>
            <a:r>
              <a:rPr lang="en-US" altLang="en-US" dirty="0" smtClean="0"/>
              <a:t>goods and </a:t>
            </a:r>
            <a:r>
              <a:rPr lang="en-US" altLang="en-US" dirty="0"/>
              <a:t>services </a:t>
            </a:r>
            <a:r>
              <a:rPr lang="en-US" altLang="en-US" dirty="0" smtClean="0"/>
              <a:t>excluding food </a:t>
            </a:r>
            <a:r>
              <a:rPr lang="en-US" altLang="en-US" dirty="0"/>
              <a:t>and energy</a:t>
            </a:r>
            <a:endParaRPr lang="en-US" altLang="en-US" dirty="0" smtClean="0"/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40C61EE-7153-4282-961F-C953B57EFFC8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7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91490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Consumer Price Index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Producer price index, PPI</a:t>
            </a:r>
          </a:p>
          <a:p>
            <a:pPr lvl="1"/>
            <a:r>
              <a:rPr lang="en-US" altLang="en-US" dirty="0" smtClean="0"/>
              <a:t>Measure of the cost of a basket of goods and services bought by firms</a:t>
            </a:r>
          </a:p>
          <a:p>
            <a:pPr lvl="1"/>
            <a:r>
              <a:rPr lang="en-US" altLang="en-US" dirty="0" smtClean="0"/>
              <a:t>Changes in PPI are often thought to be useful in predicting changes in CPI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40C61EE-7153-4282-961F-C953B57EFFC8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8</a:t>
            </a:fld>
            <a:endParaRPr lang="en-US" altLang="en-US" sz="1200" smtClean="0">
              <a:solidFill>
                <a:srgbClr val="002060"/>
              </a:solidFill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3400">
                <a:solidFill>
                  <a:srgbClr val="005EA4"/>
                </a:solidFill>
                <a:latin typeface="Arial" charset="0"/>
              </a:defRPr>
            </a:lvl1pPr>
            <a:lvl2pPr marL="742950" indent="-285750" algn="l" eaLnBrk="0" hangingPunct="0">
              <a:buFont typeface="Arial" charset="0"/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tx1"/>
                </a:solidFill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045800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Figure </a:t>
            </a:r>
            <a:r>
              <a:rPr lang="en-US" altLang="en-US" dirty="0"/>
              <a:t>1</a:t>
            </a:r>
            <a:r>
              <a:rPr lang="en-US" altLang="en-US" sz="2800" dirty="0"/>
              <a:t>	The Typical Basket of Goods and </a:t>
            </a:r>
            <a:r>
              <a:rPr lang="en-US" altLang="en-US" sz="2800" dirty="0" smtClean="0"/>
              <a:t>Services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28600" y="5181600"/>
            <a:ext cx="8664575" cy="1092200"/>
          </a:xfrm>
        </p:spPr>
        <p:txBody>
          <a:bodyPr/>
          <a:lstStyle/>
          <a:p>
            <a:r>
              <a:rPr lang="en-US" dirty="0"/>
              <a:t>This figure shows how the typical consumer divides </a:t>
            </a:r>
            <a:r>
              <a:rPr lang="en-US" dirty="0" smtClean="0"/>
              <a:t>spending among </a:t>
            </a:r>
            <a:r>
              <a:rPr lang="en-US" dirty="0"/>
              <a:t>various categories of goods and services. The Bureau </a:t>
            </a:r>
            <a:r>
              <a:rPr lang="en-US" dirty="0" smtClean="0"/>
              <a:t>of Labor </a:t>
            </a:r>
            <a:r>
              <a:rPr lang="en-US" dirty="0"/>
              <a:t>Statistics calls each percentage the “relative importance</a:t>
            </a:r>
            <a:r>
              <a:rPr lang="en-US" dirty="0" smtClean="0"/>
              <a:t>” of </a:t>
            </a:r>
            <a:r>
              <a:rPr lang="en-US" dirty="0"/>
              <a:t>the category.</a:t>
            </a:r>
          </a:p>
        </p:txBody>
      </p:sp>
      <p:sp>
        <p:nvSpPr>
          <p:cNvPr id="16390" name="Slide Number Placeholder 1"/>
          <p:cNvSpPr>
            <a:spLocks noGrp="1"/>
          </p:cNvSpPr>
          <p:nvPr>
            <p:ph type="sldNum" sz="quarter" idx="13"/>
          </p:nvPr>
        </p:nvSpPr>
        <p:spPr>
          <a:noFill/>
          <a:ln w="9525"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07264CA2-8E9F-4BF2-A080-05D985CF1870}" type="slidenum">
              <a:rPr lang="en-US" altLang="en-US" smtClean="0">
                <a:solidFill>
                  <a:srgbClr val="002060"/>
                </a:solidFill>
              </a:rPr>
              <a:pPr algn="ctr" eaLnBrk="1" hangingPunct="1"/>
              <a:t>9</a:t>
            </a:fld>
            <a:endParaRPr lang="en-US" altLang="en-US" smtClean="0">
              <a:solidFill>
                <a:srgbClr val="002060"/>
              </a:solidFill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cs typeface="Arial" charset="0"/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1" y="685800"/>
            <a:ext cx="568851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6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/ Summary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 content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ctiveLearning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se study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sk Experts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10072</TotalTime>
  <Words>2046</Words>
  <Application>Microsoft Office PowerPoint</Application>
  <PresentationFormat>On-screen Show (4:3)</PresentationFormat>
  <Paragraphs>152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Chapter title</vt:lpstr>
      <vt:lpstr>Intro / Summary</vt:lpstr>
      <vt:lpstr>Chapter content</vt:lpstr>
      <vt:lpstr>Figure</vt:lpstr>
      <vt:lpstr>Table</vt:lpstr>
      <vt:lpstr>ActiveLearning</vt:lpstr>
      <vt:lpstr>Case study</vt:lpstr>
      <vt:lpstr>Ask Experts</vt:lpstr>
      <vt:lpstr>Appendix</vt:lpstr>
      <vt:lpstr>PowerPoint Presentation</vt:lpstr>
      <vt:lpstr>The Consumer Price Index</vt:lpstr>
      <vt:lpstr>Calculating CPI</vt:lpstr>
      <vt:lpstr>Calculating CPI</vt:lpstr>
      <vt:lpstr>Table 1 Calculating the Consumer Price Index and    the Inflation Rate: An Example</vt:lpstr>
      <vt:lpstr>Table 1 Calculating the Consumer Price Index and    the Inflation Rate: An Example</vt:lpstr>
      <vt:lpstr>The Consumer Price Index</vt:lpstr>
      <vt:lpstr>The Consumer Price Index</vt:lpstr>
      <vt:lpstr>Figure 1 The Typical Basket of Goods and Services</vt:lpstr>
      <vt:lpstr>The Consumer Price Index</vt:lpstr>
      <vt:lpstr>GDP deflator versus CPI</vt:lpstr>
      <vt:lpstr>GDP deflator versus CPI</vt:lpstr>
      <vt:lpstr>Figure 2 Two Measures of Inflation</vt:lpstr>
      <vt:lpstr>Correcting Economic Variables</vt:lpstr>
      <vt:lpstr>Regional differences in the cost of living</vt:lpstr>
      <vt:lpstr>Figure 3 Regional Variation in the Cost of Living</vt:lpstr>
      <vt:lpstr>Regional differences in the cost of living</vt:lpstr>
      <vt:lpstr>Correcting Economic Variables</vt:lpstr>
      <vt:lpstr>Real and Nominal Interest Rates</vt:lpstr>
      <vt:lpstr>Interest rates in the U.S. economy</vt:lpstr>
      <vt:lpstr>Figure 4 Real and Nominal Interest Rates</vt:lpstr>
    </vt:vector>
  </TitlesOfParts>
  <Company>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Chiritescu</dc:creator>
  <cp:lastModifiedBy>Andreea Chiritescu</cp:lastModifiedBy>
  <cp:revision>521</cp:revision>
  <dcterms:created xsi:type="dcterms:W3CDTF">2016-03-16T19:41:09Z</dcterms:created>
  <dcterms:modified xsi:type="dcterms:W3CDTF">2018-02-27T00:36:16Z</dcterms:modified>
</cp:coreProperties>
</file>