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theme/theme5.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6.xml" ContentType="application/vnd.openxmlformats-officedocument.theme+xml"/>
  <Override PartName="/ppt/slideLayouts/slideLayout15.xml" ContentType="application/vnd.openxmlformats-officedocument.presentationml.slideLayout+xml"/>
  <Override PartName="/ppt/theme/theme7.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0" r:id="rId2"/>
    <p:sldMasterId id="2147483663" r:id="rId3"/>
    <p:sldMasterId id="2147483665" r:id="rId4"/>
    <p:sldMasterId id="2147483668" r:id="rId5"/>
    <p:sldMasterId id="2147483678" r:id="rId6"/>
    <p:sldMasterId id="2147483670" r:id="rId7"/>
    <p:sldMasterId id="2147483684" r:id="rId8"/>
    <p:sldMasterId id="2147483675" r:id="rId9"/>
    <p:sldMasterId id="2147483672" r:id="rId10"/>
  </p:sldMasterIdLst>
  <p:notesMasterIdLst>
    <p:notesMasterId r:id="rId60"/>
  </p:notesMasterIdLst>
  <p:handoutMasterIdLst>
    <p:handoutMasterId r:id="rId61"/>
  </p:handoutMasterIdLst>
  <p:sldIdLst>
    <p:sldId id="256" r:id="rId11"/>
    <p:sldId id="1447" r:id="rId12"/>
    <p:sldId id="1437" r:id="rId13"/>
    <p:sldId id="1439" r:id="rId14"/>
    <p:sldId id="1446" r:id="rId15"/>
    <p:sldId id="1441" r:id="rId16"/>
    <p:sldId id="1442" r:id="rId17"/>
    <p:sldId id="1443" r:id="rId18"/>
    <p:sldId id="1444" r:id="rId19"/>
    <p:sldId id="1482" r:id="rId20"/>
    <p:sldId id="1484" r:id="rId21"/>
    <p:sldId id="1485" r:id="rId22"/>
    <p:sldId id="1491" r:id="rId23"/>
    <p:sldId id="1487" r:id="rId24"/>
    <p:sldId id="1488" r:id="rId25"/>
    <p:sldId id="1489" r:id="rId26"/>
    <p:sldId id="1448" r:id="rId27"/>
    <p:sldId id="1475" r:id="rId28"/>
    <p:sldId id="1474" r:id="rId29"/>
    <p:sldId id="1494" r:id="rId30"/>
    <p:sldId id="1495" r:id="rId31"/>
    <p:sldId id="1476" r:id="rId32"/>
    <p:sldId id="1492" r:id="rId33"/>
    <p:sldId id="1493" r:id="rId34"/>
    <p:sldId id="1498" r:id="rId35"/>
    <p:sldId id="1454" r:id="rId36"/>
    <p:sldId id="1455" r:id="rId37"/>
    <p:sldId id="1477" r:id="rId38"/>
    <p:sldId id="1451" r:id="rId39"/>
    <p:sldId id="1452" r:id="rId40"/>
    <p:sldId id="1453" r:id="rId41"/>
    <p:sldId id="1456" r:id="rId42"/>
    <p:sldId id="1457" r:id="rId43"/>
    <p:sldId id="1458" r:id="rId44"/>
    <p:sldId id="1459" r:id="rId45"/>
    <p:sldId id="1460" r:id="rId46"/>
    <p:sldId id="1461" r:id="rId47"/>
    <p:sldId id="1462" r:id="rId48"/>
    <p:sldId id="1463" r:id="rId49"/>
    <p:sldId id="1464" r:id="rId50"/>
    <p:sldId id="1465" r:id="rId51"/>
    <p:sldId id="1478" r:id="rId52"/>
    <p:sldId id="1466" r:id="rId53"/>
    <p:sldId id="1467" r:id="rId54"/>
    <p:sldId id="1468" r:id="rId55"/>
    <p:sldId id="1469" r:id="rId56"/>
    <p:sldId id="1479" r:id="rId57"/>
    <p:sldId id="1480" r:id="rId58"/>
    <p:sldId id="1481" r:id="rId59"/>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1221"/>
    <a:srgbClr val="4E519E"/>
    <a:srgbClr val="0000FF"/>
    <a:srgbClr val="F45006"/>
    <a:srgbClr val="006600"/>
    <a:srgbClr val="66FF66"/>
    <a:srgbClr val="66FF33"/>
    <a:srgbClr val="0062AC"/>
    <a:srgbClr val="0067B4"/>
    <a:srgbClr val="FDF3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12" autoAdjust="0"/>
    <p:restoredTop sz="76310" autoAdjust="0"/>
  </p:normalViewPr>
  <p:slideViewPr>
    <p:cSldViewPr>
      <p:cViewPr varScale="1">
        <p:scale>
          <a:sx n="91" d="100"/>
          <a:sy n="91" d="100"/>
        </p:scale>
        <p:origin x="1530" y="72"/>
      </p:cViewPr>
      <p:guideLst>
        <p:guide orient="horz" pos="2160"/>
        <p:guide pos="3840"/>
      </p:guideLst>
    </p:cSldViewPr>
  </p:slideViewPr>
  <p:outlineViewPr>
    <p:cViewPr>
      <p:scale>
        <a:sx n="33" d="100"/>
        <a:sy n="33" d="100"/>
      </p:scale>
      <p:origin x="0" y="2958"/>
    </p:cViewPr>
  </p:outlineViewPr>
  <p:notesTextViewPr>
    <p:cViewPr>
      <p:scale>
        <a:sx n="125" d="100"/>
        <a:sy n="125" d="100"/>
      </p:scale>
      <p:origin x="0" y="0"/>
    </p:cViewPr>
  </p:notesTextViewPr>
  <p:sorterViewPr>
    <p:cViewPr>
      <p:scale>
        <a:sx n="130" d="100"/>
        <a:sy n="130" d="100"/>
      </p:scale>
      <p:origin x="0" y="0"/>
    </p:cViewPr>
  </p:sorterViewPr>
  <p:notesViewPr>
    <p:cSldViewPr>
      <p:cViewPr>
        <p:scale>
          <a:sx n="60" d="100"/>
          <a:sy n="60" d="100"/>
        </p:scale>
        <p:origin x="4216" y="121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6.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slide" Target="slides/slide32.xml"/><Relationship Id="rId47" Type="http://schemas.openxmlformats.org/officeDocument/2006/relationships/slide" Target="slides/slide37.xml"/><Relationship Id="rId50" Type="http://schemas.openxmlformats.org/officeDocument/2006/relationships/slide" Target="slides/slide40.xml"/><Relationship Id="rId55" Type="http://schemas.openxmlformats.org/officeDocument/2006/relationships/slide" Target="slides/slide45.xml"/><Relationship Id="rId63"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6.xml"/><Relationship Id="rId29" Type="http://schemas.openxmlformats.org/officeDocument/2006/relationships/slide" Target="slides/slide19.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slide" Target="slides/slide30.xml"/><Relationship Id="rId45" Type="http://schemas.openxmlformats.org/officeDocument/2006/relationships/slide" Target="slides/slide35.xml"/><Relationship Id="rId53" Type="http://schemas.openxmlformats.org/officeDocument/2006/relationships/slide" Target="slides/slide43.xml"/><Relationship Id="rId58" Type="http://schemas.openxmlformats.org/officeDocument/2006/relationships/slide" Target="slides/slide48.xml"/><Relationship Id="rId5" Type="http://schemas.openxmlformats.org/officeDocument/2006/relationships/slideMaster" Target="slideMasters/slideMaster5.xml"/><Relationship Id="rId61" Type="http://schemas.openxmlformats.org/officeDocument/2006/relationships/handoutMaster" Target="handoutMasters/handoutMaster1.xml"/><Relationship Id="rId19" Type="http://schemas.openxmlformats.org/officeDocument/2006/relationships/slide" Target="slides/slide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slide" Target="slides/slide33.xml"/><Relationship Id="rId48" Type="http://schemas.openxmlformats.org/officeDocument/2006/relationships/slide" Target="slides/slide38.xml"/><Relationship Id="rId56" Type="http://schemas.openxmlformats.org/officeDocument/2006/relationships/slide" Target="slides/slide46.xml"/><Relationship Id="rId64"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41.xml"/><Relationship Id="rId3" Type="http://schemas.openxmlformats.org/officeDocument/2006/relationships/slideMaster" Target="slideMasters/slideMaster3.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slide" Target="slides/slide36.xml"/><Relationship Id="rId59" Type="http://schemas.openxmlformats.org/officeDocument/2006/relationships/slide" Target="slides/slide49.xml"/><Relationship Id="rId20" Type="http://schemas.openxmlformats.org/officeDocument/2006/relationships/slide" Target="slides/slide10.xml"/><Relationship Id="rId41" Type="http://schemas.openxmlformats.org/officeDocument/2006/relationships/slide" Target="slides/slide31.xml"/><Relationship Id="rId54" Type="http://schemas.openxmlformats.org/officeDocument/2006/relationships/slide" Target="slides/slide44.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49" Type="http://schemas.openxmlformats.org/officeDocument/2006/relationships/slide" Target="slides/slide39.xml"/><Relationship Id="rId57" Type="http://schemas.openxmlformats.org/officeDocument/2006/relationships/slide" Target="slides/slide47.xml"/><Relationship Id="rId10" Type="http://schemas.openxmlformats.org/officeDocument/2006/relationships/slideMaster" Target="slideMasters/slideMaster10.xml"/><Relationship Id="rId31" Type="http://schemas.openxmlformats.org/officeDocument/2006/relationships/slide" Target="slides/slide21.xml"/><Relationship Id="rId44" Type="http://schemas.openxmlformats.org/officeDocument/2006/relationships/slide" Target="slides/slide34.xml"/><Relationship Id="rId52" Type="http://schemas.openxmlformats.org/officeDocument/2006/relationships/slide" Target="slides/slide42.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3.xml"/><Relationship Id="rId18" Type="http://schemas.openxmlformats.org/officeDocument/2006/relationships/slide" Target="slides/slide8.xml"/><Relationship Id="rId39" Type="http://schemas.openxmlformats.org/officeDocument/2006/relationships/slide" Target="slides/slide2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fld id="{9CBA0846-EC1A-40DB-8F81-96AE9A64BBB3}" type="datetimeFigureOut">
              <a:rPr lang="en-US" smtClean="0"/>
              <a:t>9/28/2022</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C3CE0DA8-8A21-4DAB-8D09-F8325147C991}" type="slidenum">
              <a:rPr lang="en-US" smtClean="0"/>
              <a:t>‹#›</a:t>
            </a:fld>
            <a:endParaRPr lang="en-US"/>
          </a:p>
        </p:txBody>
      </p:sp>
    </p:spTree>
    <p:extLst>
      <p:ext uri="{BB962C8B-B14F-4D97-AF65-F5344CB8AC3E}">
        <p14:creationId xmlns:p14="http://schemas.microsoft.com/office/powerpoint/2010/main" val="40266894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EF5DD168-A957-4784-9C8A-5438585B9AF9}" type="datetimeFigureOut">
              <a:rPr lang="en-US" smtClean="0"/>
              <a:t>9/28/2022</a:t>
            </a:fld>
            <a:endParaRPr lang="en-US"/>
          </a:p>
        </p:txBody>
      </p:sp>
      <p:sp>
        <p:nvSpPr>
          <p:cNvPr id="4" name="Slide Image Placeholder 3"/>
          <p:cNvSpPr>
            <a:spLocks noGrp="1" noRot="1" noChangeAspect="1"/>
          </p:cNvSpPr>
          <p:nvPr>
            <p:ph type="sldImg" idx="2"/>
          </p:nvPr>
        </p:nvSpPr>
        <p:spPr>
          <a:xfrm>
            <a:off x="457200" y="719138"/>
            <a:ext cx="64008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2CAF6792-DBE1-4461-97FA-F85A7B48814E}" type="slidenum">
              <a:rPr lang="en-US" smtClean="0"/>
              <a:t>‹#›</a:t>
            </a:fld>
            <a:endParaRPr lang="en-US"/>
          </a:p>
        </p:txBody>
      </p:sp>
    </p:spTree>
    <p:extLst>
      <p:ext uri="{BB962C8B-B14F-4D97-AF65-F5344CB8AC3E}">
        <p14:creationId xmlns:p14="http://schemas.microsoft.com/office/powerpoint/2010/main" val="2815794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a:xfrm>
            <a:off x="731520" y="4560570"/>
            <a:ext cx="6177280" cy="4320540"/>
          </a:xfrm>
        </p:spPr>
        <p:txBody>
          <a:bodyPr/>
          <a:lstStyle/>
          <a:p>
            <a:pPr eaLnBrk="1" hangingPunct="1">
              <a:spcBef>
                <a:spcPct val="0"/>
              </a:spcBef>
            </a:pPr>
            <a:r>
              <a:rPr lang="en-US" sz="1200" dirty="0"/>
              <a:t>This chapter builds on the previous two (supply &amp; demand, elasticity).  Students who learned those chapters well usually do not have much difficulty with the material in Chapter 6.  This chapter can usually be covered in about 90 minutes of class time.  </a:t>
            </a:r>
          </a:p>
          <a:p>
            <a:pPr eaLnBrk="1" hangingPunct="1">
              <a:spcBef>
                <a:spcPct val="0"/>
              </a:spcBef>
            </a:pPr>
            <a:endParaRPr lang="en-US" sz="1200" dirty="0"/>
          </a:p>
          <a:p>
            <a:pPr eaLnBrk="1" hangingPunct="1">
              <a:spcBef>
                <a:spcPct val="0"/>
              </a:spcBef>
            </a:pPr>
            <a:r>
              <a:rPr lang="en-US" sz="1200" dirty="0"/>
              <a:t>I have combined the analysis of price ceilings with the rent control example, and I’ve combined the analysis of price floors with the minimum wage example. After each, I added simpler examples (Active Learning) for students to apply and understand.  </a:t>
            </a:r>
          </a:p>
          <a:p>
            <a:pPr eaLnBrk="1" hangingPunct="1">
              <a:spcBef>
                <a:spcPct val="0"/>
              </a:spcBef>
            </a:pPr>
            <a:endParaRPr lang="en-US" sz="1200" dirty="0"/>
          </a:p>
          <a:p>
            <a:pPr eaLnBrk="1" hangingPunct="1">
              <a:spcBef>
                <a:spcPct val="0"/>
              </a:spcBef>
            </a:pPr>
            <a:r>
              <a:rPr lang="en-US" sz="1200" dirty="0"/>
              <a:t>Here’s an idea you might consider: </a:t>
            </a:r>
          </a:p>
          <a:p>
            <a:pPr eaLnBrk="1" hangingPunct="1">
              <a:spcBef>
                <a:spcPct val="0"/>
              </a:spcBef>
            </a:pPr>
            <a:endParaRPr lang="en-US" sz="1200" dirty="0"/>
          </a:p>
          <a:p>
            <a:pPr eaLnBrk="1" hangingPunct="1">
              <a:spcBef>
                <a:spcPct val="0"/>
              </a:spcBef>
            </a:pPr>
            <a:r>
              <a:rPr lang="en-US" sz="1200" dirty="0"/>
              <a:t>At the end of the class session just prior to the one in which you begin to cover this chapter, ask students to take out a piece of blank paper, and write down whether they think the minimum wage should be increased, and their reason(s). Tell them </a:t>
            </a:r>
            <a:r>
              <a:rPr lang="en-US" sz="1200" u="sng" dirty="0"/>
              <a:t>not</a:t>
            </a:r>
            <a:r>
              <a:rPr lang="en-US" sz="1200" dirty="0"/>
              <a:t> to write their names (you want them to be candid) and have them leave their pieces of paper in a pile as they exit the classroom.  Later, divide the papers into two groups based on whether they support or oppose increasing the minimum wage.  In this PowerPoint file, immediately after this slide, insert two new slides, titling them “Your reasons for raising the minimum wage” and “Your reasons for not raising the minimum wage.”  Summarize on each slide the most common reasons students gave.  Begin the class session by showing them the results of this impromptu survey (how many students responded each way, and the most common reasons).  Tell those students who support a minimum wage increase that their thinking represents that of many educated non-economists.  But tell them that economics offers another perspective, and this is something they will learn in this chapter.  </a:t>
            </a:r>
          </a:p>
          <a:p>
            <a:pPr eaLnBrk="1" hangingPunct="1">
              <a:spcBef>
                <a:spcPct val="0"/>
              </a:spcBef>
            </a:pPr>
            <a:endParaRPr lang="en-US" sz="1200" dirty="0"/>
          </a:p>
          <a:p>
            <a:pPr eaLnBrk="1" hangingPunct="1">
              <a:spcBef>
                <a:spcPct val="0"/>
              </a:spcBef>
            </a:pPr>
            <a:r>
              <a:rPr lang="en-US" sz="1200" dirty="0"/>
              <a:t>If you do this, then I recommend rearranging the slides a bit so that the price floor/minimum wage slides come BEFORE the price ceiling/rent control slides.</a:t>
            </a:r>
          </a:p>
          <a:p>
            <a:pPr eaLnBrk="1" hangingPunct="1"/>
            <a:endParaRPr lang="en-US" i="0" dirty="0"/>
          </a:p>
        </p:txBody>
      </p:sp>
      <p:sp>
        <p:nvSpPr>
          <p:cNvPr id="4" name="Slide Number Placeholder 3"/>
          <p:cNvSpPr>
            <a:spLocks noGrp="1"/>
          </p:cNvSpPr>
          <p:nvPr>
            <p:ph type="sldNum" sz="quarter" idx="10"/>
          </p:nvPr>
        </p:nvSpPr>
        <p:spPr/>
        <p:txBody>
          <a:bodyPr/>
          <a:lstStyle/>
          <a:p>
            <a:fld id="{2CAF6792-DBE1-4461-97FA-F85A7B48814E}" type="slidenum">
              <a:rPr lang="en-US" smtClean="0"/>
              <a:t>1</a:t>
            </a:fld>
            <a:endParaRPr lang="en-US" dirty="0"/>
          </a:p>
        </p:txBody>
      </p:sp>
    </p:spTree>
    <p:extLst>
      <p:ext uri="{BB962C8B-B14F-4D97-AF65-F5344CB8AC3E}">
        <p14:creationId xmlns:p14="http://schemas.microsoft.com/office/powerpoint/2010/main" val="4088678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66612">
              <a:defRPr/>
            </a:pPr>
            <a:r>
              <a:rPr lang="en-US" sz="1200" dirty="0">
                <a:cs typeface="Arial" charset="0"/>
              </a:rPr>
              <a:t>Even though the price ceiling was intended to help buyers of the good, not all buyers benefit from the policy. Some buyers pay a lower price, though they may have to wait in line to do so, but other buyers cannot get any of the good at all.</a:t>
            </a:r>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10</a:t>
            </a:fld>
            <a:endParaRPr lang="en-US"/>
          </a:p>
        </p:txBody>
      </p:sp>
    </p:spTree>
    <p:extLst>
      <p:ext uri="{BB962C8B-B14F-4D97-AF65-F5344CB8AC3E}">
        <p14:creationId xmlns:p14="http://schemas.microsoft.com/office/powerpoint/2010/main" val="752381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Allow your students</a:t>
            </a:r>
            <a:r>
              <a:rPr lang="en-US" sz="1200" baseline="0" dirty="0"/>
              <a:t> 5 - 10 minutes to work by themselves or in groups before asking for volunteers to share their answers.  The correct answers are on the next slide.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t>Remind your students that a price ceiling is a maximum legal price (so any prices below the price ceiling are fine, but prices above the ceiling are not possible/legal).</a:t>
            </a:r>
            <a:endParaRPr lang="en-US" sz="1200" dirty="0"/>
          </a:p>
          <a:p>
            <a:endParaRPr lang="en-US" altLang="en-US" dirty="0"/>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11</a:t>
            </a:fld>
            <a:endParaRPr lang="en-US"/>
          </a:p>
        </p:txBody>
      </p:sp>
    </p:spTree>
    <p:extLst>
      <p:ext uri="{BB962C8B-B14F-4D97-AF65-F5344CB8AC3E}">
        <p14:creationId xmlns:p14="http://schemas.microsoft.com/office/powerpoint/2010/main" val="25976167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Allow your students</a:t>
            </a:r>
            <a:r>
              <a:rPr lang="en-US" sz="1200" baseline="0" dirty="0"/>
              <a:t> 5 - 10 minutes to work by themselves or in groups before asking for volunteers to share their answers.  The correct answers are on the next slide. </a:t>
            </a:r>
            <a:endParaRPr lang="en-US" sz="1200" dirty="0"/>
          </a:p>
          <a:p>
            <a:endParaRPr lang="en-US" altLang="en-US" dirty="0"/>
          </a:p>
          <a:p>
            <a:r>
              <a:rPr lang="en-US" altLang="en-US" dirty="0"/>
              <a:t>A price ceiling is a maximum legal price, so prices set above the ceiling will not be legal.</a:t>
            </a:r>
          </a:p>
          <a:p>
            <a:endParaRPr lang="en-US" altLang="en-US" dirty="0"/>
          </a:p>
          <a:p>
            <a:pPr marL="228600" indent="-228600">
              <a:buAutoNum type="alphaUcPeriod"/>
            </a:pPr>
            <a:r>
              <a:rPr lang="en-US" altLang="en-US" dirty="0"/>
              <a:t>If the price ceiling is set at $5, above the equilibrium price, there’s no impediment to the market reaching the equilibrium (well, staying in equilibrium at P = $3). Sellers continue to sell muffins at $3 each, and 15 muffins are sold and bought.</a:t>
            </a:r>
          </a:p>
          <a:p>
            <a:pPr marL="228600" indent="-228600">
              <a:buAutoNum type="alphaUcPeriod"/>
            </a:pPr>
            <a:r>
              <a:rPr lang="en-US" altLang="en-US" dirty="0"/>
              <a:t>If the price ceiling is set at $2 (at the request of the ‘buyers’ association’ of “Oh, no, muffins are too expensive, and the government should do something about the very expensive muffins!!”), because it is below the market equilibrium the $2 price ceiling is binding and it will keep the market in disequilibrium: shortage of muffins!! Though the buyers requested and got the lower prices, buyers will not be able to buy the 15 equilibrium muffins, but they will have to be happy with the 10 muffins sellers will be willing and able to sell at the lower price. Yikes! </a:t>
            </a:r>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12</a:t>
            </a:fld>
            <a:endParaRPr lang="en-US"/>
          </a:p>
        </p:txBody>
      </p:sp>
    </p:spTree>
    <p:extLst>
      <p:ext uri="{BB962C8B-B14F-4D97-AF65-F5344CB8AC3E}">
        <p14:creationId xmlns:p14="http://schemas.microsoft.com/office/powerpoint/2010/main" val="28788368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CAF6792-DBE1-4461-97FA-F85A7B48814E}" type="slidenum">
              <a:rPr lang="en-US" smtClean="0"/>
              <a:t>13</a:t>
            </a:fld>
            <a:endParaRPr lang="en-US"/>
          </a:p>
        </p:txBody>
      </p:sp>
    </p:spTree>
    <p:extLst>
      <p:ext uri="{BB962C8B-B14F-4D97-AF65-F5344CB8AC3E}">
        <p14:creationId xmlns:p14="http://schemas.microsoft.com/office/powerpoint/2010/main" val="27559937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eaLnBrk="1" hangingPunct="1"/>
            <a:r>
              <a:rPr lang="en-US" dirty="0"/>
              <a:t>Now we switch gears and look at the effects of a price floor (minimum price).  We illustrate this concept using the common textbook example—the minimum wage. </a:t>
            </a:r>
          </a:p>
          <a:p>
            <a:pPr eaLnBrk="1" hangingPunct="1"/>
            <a:endParaRPr lang="en-US" dirty="0"/>
          </a:p>
          <a:p>
            <a:pPr eaLnBrk="1" hangingPunct="1"/>
            <a:r>
              <a:rPr lang="en-US" dirty="0"/>
              <a:t>This may be the first time students have seen a supply</a:t>
            </a:r>
            <a:r>
              <a:rPr lang="en-US" sz="1300" dirty="0">
                <a:latin typeface="Times New Roman" pitchFamily="18" charset="0"/>
                <a:cs typeface="Times New Roman" pitchFamily="18" charset="0"/>
              </a:rPr>
              <a:t>–</a:t>
            </a:r>
            <a:r>
              <a:rPr lang="en-US" dirty="0"/>
              <a:t>demand diagram of the labor market.  It might be useful to note that the “price” of labor is simply the wage, which we measure on the vertical axis of our supply</a:t>
            </a:r>
            <a:r>
              <a:rPr lang="en-US" sz="1300" dirty="0">
                <a:latin typeface="Times New Roman" pitchFamily="18" charset="0"/>
                <a:cs typeface="Times New Roman" pitchFamily="18" charset="0"/>
              </a:rPr>
              <a:t>–</a:t>
            </a:r>
            <a:r>
              <a:rPr lang="en-US" dirty="0"/>
              <a:t>demand diagram.  Along the horizontal axis, we measure the quantity of labor (number of workers).  </a:t>
            </a:r>
          </a:p>
          <a:p>
            <a:pPr eaLnBrk="1" hangingPunct="1"/>
            <a:endParaRPr lang="en-US" dirty="0"/>
          </a:p>
          <a:p>
            <a:pPr eaLnBrk="1" hangingPunct="1"/>
            <a:r>
              <a:rPr lang="en-US" dirty="0"/>
              <a:t>While in the market for muffins the</a:t>
            </a:r>
            <a:r>
              <a:rPr lang="en-US" baseline="0" dirty="0"/>
              <a:t> demanders are households (consumers of muffins) and the suppliers are the firms (producers of muffins). The labor market is different. </a:t>
            </a:r>
            <a:r>
              <a:rPr lang="en-US" dirty="0"/>
              <a:t>The demand for unskilled labor comes from firms (all producers of goods and services need workers</a:t>
            </a:r>
            <a:r>
              <a:rPr lang="en-US" baseline="0" dirty="0"/>
              <a:t> to produce)</a:t>
            </a:r>
            <a:r>
              <a:rPr lang="en-US" dirty="0"/>
              <a:t>.  The supply comes from workers (households are the suppliers in the labor</a:t>
            </a:r>
            <a:r>
              <a:rPr lang="en-US" baseline="0" dirty="0"/>
              <a:t> market)</a:t>
            </a:r>
            <a:r>
              <a:rPr lang="en-US" dirty="0"/>
              <a:t>.  </a:t>
            </a:r>
          </a:p>
          <a:p>
            <a:pPr eaLnBrk="1" hangingPunct="1"/>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14</a:t>
            </a:fld>
            <a:endParaRPr lang="en-US"/>
          </a:p>
        </p:txBody>
      </p:sp>
    </p:spTree>
    <p:extLst>
      <p:ext uri="{BB962C8B-B14F-4D97-AF65-F5344CB8AC3E}">
        <p14:creationId xmlns:p14="http://schemas.microsoft.com/office/powerpoint/2010/main" val="5192132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minimum wage is an important and contentious example of a price floor. Minimum-wage laws set the lowest price for labor that any employer may pay. </a:t>
            </a:r>
            <a:r>
              <a:rPr lang="en-US" sz="1200" b="0" i="0" u="sng" strike="noStrike" kern="1200" baseline="0" dirty="0">
                <a:solidFill>
                  <a:schemeClr val="tx1"/>
                </a:solidFill>
                <a:latin typeface="+mn-lt"/>
                <a:ea typeface="+mn-ea"/>
                <a:cs typeface="+mn-cs"/>
              </a:rPr>
              <a:t>Keep in mind that the economy contains not a single labor market but many labor markets for different types of workers.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The impact of the minimum wage depends on the skill and experience of the worker. Highly skilled and experienced workers are not affected because their equilibrium wages are well above the minimum, like in this example. For these workers, the minimum wage is not binding.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a:solidFill>
                <a:schemeClr val="tx1"/>
              </a:solidFill>
              <a:latin typeface="+mn-lt"/>
              <a:ea typeface="+mn-ea"/>
              <a:cs typeface="+mn-cs"/>
            </a:endParaRPr>
          </a:p>
          <a:p>
            <a:pPr eaLnBrk="1" hangingPunct="1"/>
            <a:r>
              <a:rPr lang="en-US" dirty="0"/>
              <a:t>Some students may wonder why the $7 price floor does not cause a shortage.  After all, at a wage of $7, the quantity of workers that firms wish to hire exceeds the quantity of workers that are looking for jobs.  But a price floor is a minimum legal price, so</a:t>
            </a:r>
            <a:r>
              <a:rPr lang="en-US" baseline="0" dirty="0"/>
              <a:t> </a:t>
            </a:r>
            <a:r>
              <a:rPr lang="en-US" dirty="0"/>
              <a:t>the minimum wage law does not stop the wage from rising above $7 (only from dropping below $7).  So, in response to this shortage, the wage will rise until the shortage disappears – which occurs at the equilibrium wage of $10.  The equilibrium wage is perfectly legal when the price floor (i.e., minimum wage) is below it.  </a:t>
            </a:r>
          </a:p>
        </p:txBody>
      </p:sp>
      <p:sp>
        <p:nvSpPr>
          <p:cNvPr id="4" name="Slide Number Placeholder 3"/>
          <p:cNvSpPr>
            <a:spLocks noGrp="1"/>
          </p:cNvSpPr>
          <p:nvPr>
            <p:ph type="sldNum" sz="quarter" idx="10"/>
          </p:nvPr>
        </p:nvSpPr>
        <p:spPr/>
        <p:txBody>
          <a:bodyPr/>
          <a:lstStyle/>
          <a:p>
            <a:fld id="{2CAF6792-DBE1-4461-97FA-F85A7B48814E}" type="slidenum">
              <a:rPr lang="en-US" smtClean="0"/>
              <a:t>15</a:t>
            </a:fld>
            <a:endParaRPr lang="en-US"/>
          </a:p>
        </p:txBody>
      </p:sp>
    </p:spTree>
    <p:extLst>
      <p:ext uri="{BB962C8B-B14F-4D97-AF65-F5344CB8AC3E}">
        <p14:creationId xmlns:p14="http://schemas.microsoft.com/office/powerpoint/2010/main" val="37933956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eaLnBrk="1" hangingPunct="1"/>
            <a:r>
              <a:rPr lang="en-US" dirty="0"/>
              <a:t>The minimum wage has its greatest impact on the market for teenage labor.  The equilibrium wages of teenagers are low because teenagers are among the least skilled and least experienced members of the labor force. In addition, teenagers are often willing to accept a lower wage in exchange for on‑the‑job training. As a result, the minimum wage is binding more often for teenagers than for other members of the labor force.</a:t>
            </a:r>
          </a:p>
          <a:p>
            <a:pPr eaLnBrk="1" hangingPunct="1"/>
            <a:endParaRPr lang="en-US" dirty="0"/>
          </a:p>
          <a:p>
            <a:pPr eaLnBrk="1" hangingPunct="1"/>
            <a:r>
              <a:rPr lang="en-US" dirty="0"/>
              <a:t>In this case, the actual wage will be $9.25, the binding price floor (minimum wage).  It will not be lower, because any lower wage is illegal.  It will not be higher, because at any higher wage, the surplus would be even greater.  The actual number of unskilled workers with jobs equals 400.  550 want jobs, but firms are only willing to hire 400, leaving a surplus (i.e., unemployment) of 150 workers.  </a:t>
            </a:r>
          </a:p>
          <a:p>
            <a:pPr eaLnBrk="1" hangingPunct="1"/>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A surplus of anything – especially labor – represents wasted resources. A labor surplus is unemployment. </a:t>
            </a:r>
            <a:r>
              <a:rPr lang="en-US" sz="1200" dirty="0"/>
              <a:t>Minimum wage laws do not affect highly skilled workers.  They do affect teen workers. A 10% increase in the minimum wage raises teen unemployment by 1–3%. </a:t>
            </a:r>
          </a:p>
          <a:p>
            <a:pPr eaLnBrk="1" hangingPunct="1"/>
            <a:endParaRPr lang="en-US" dirty="0"/>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16</a:t>
            </a:fld>
            <a:endParaRPr lang="en-US"/>
          </a:p>
        </p:txBody>
      </p:sp>
    </p:spTree>
    <p:extLst>
      <p:ext uri="{BB962C8B-B14F-4D97-AF65-F5344CB8AC3E}">
        <p14:creationId xmlns:p14="http://schemas.microsoft.com/office/powerpoint/2010/main" val="38109298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dirty="0"/>
              <a:t>This “Ask the Experts” feature provides the opportunity for class discussion. </a:t>
            </a:r>
          </a:p>
          <a:p>
            <a:r>
              <a:rPr lang="en-US" dirty="0"/>
              <a:t>I think this feature is better suited here, after the discussion of minimum wage as a binding</a:t>
            </a:r>
            <a:r>
              <a:rPr lang="en-US" baseline="0" dirty="0"/>
              <a:t> price floor.</a:t>
            </a:r>
          </a:p>
          <a:p>
            <a:r>
              <a:rPr lang="en-US" dirty="0"/>
              <a:t>After showing the statement, you can ask your students to choose one of the options: agree, disagree, or uncertain. You can collect their answers in a variety of ways: show of hands, ballot, clicker system, etc. If time permits, you can allow students to group and discuss some of the reasons they chose their answer. </a:t>
            </a:r>
          </a:p>
          <a:p>
            <a:r>
              <a:rPr lang="en-US" dirty="0"/>
              <a:t>Ask the students to share with the class their reasons. Their answers will vary.</a:t>
            </a:r>
          </a:p>
          <a:p>
            <a:endParaRPr lang="en-US" dirty="0"/>
          </a:p>
          <a:p>
            <a:r>
              <a:rPr lang="en-US" dirty="0"/>
              <a:t>On the next 5 slides we see some things from the</a:t>
            </a:r>
            <a:r>
              <a:rPr lang="en-US" baseline="0" dirty="0"/>
              <a:t> minimum wage case study in the text that are worth mentioning to explain why economists disagree on this issue. </a:t>
            </a:r>
          </a:p>
          <a:p>
            <a:endParaRPr lang="en-US" dirty="0"/>
          </a:p>
        </p:txBody>
      </p:sp>
      <p:sp>
        <p:nvSpPr>
          <p:cNvPr id="4" name="Slide Number Placeholder 3"/>
          <p:cNvSpPr>
            <a:spLocks noGrp="1"/>
          </p:cNvSpPr>
          <p:nvPr>
            <p:ph type="sldNum" sz="quarter" idx="5"/>
          </p:nvPr>
        </p:nvSpPr>
        <p:spPr/>
        <p:txBody>
          <a:bodyPr/>
          <a:lstStyle/>
          <a:p>
            <a:fld id="{2CAF6792-DBE1-4461-97FA-F85A7B48814E}" type="slidenum">
              <a:rPr lang="en-US" smtClean="0"/>
              <a:t>17</a:t>
            </a:fld>
            <a:endParaRPr lang="en-US"/>
          </a:p>
        </p:txBody>
      </p:sp>
    </p:spTree>
    <p:extLst>
      <p:ext uri="{BB962C8B-B14F-4D97-AF65-F5344CB8AC3E}">
        <p14:creationId xmlns:p14="http://schemas.microsoft.com/office/powerpoint/2010/main" val="3303111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algn="l"/>
            <a:r>
              <a:rPr lang="en-US" dirty="0"/>
              <a:t>The minimum wage in Seattle, for instance, was $16.69 per hour for large employers in 2021.</a:t>
            </a:r>
          </a:p>
          <a:p>
            <a:pPr algn="l"/>
            <a:endParaRPr lang="en-US" dirty="0"/>
          </a:p>
          <a:p>
            <a:pPr algn="l"/>
            <a:r>
              <a:rPr lang="en-US" dirty="0"/>
              <a:t> </a:t>
            </a:r>
          </a:p>
          <a:p>
            <a:pPr algn="l"/>
            <a:r>
              <a:rPr lang="en-US" dirty="0"/>
              <a:t> </a:t>
            </a:r>
          </a:p>
        </p:txBody>
      </p:sp>
      <p:sp>
        <p:nvSpPr>
          <p:cNvPr id="4" name="Slide Number Placeholder 3"/>
          <p:cNvSpPr>
            <a:spLocks noGrp="1"/>
          </p:cNvSpPr>
          <p:nvPr>
            <p:ph type="sldNum" sz="quarter" idx="10"/>
          </p:nvPr>
        </p:nvSpPr>
        <p:spPr/>
        <p:txBody>
          <a:bodyPr/>
          <a:lstStyle/>
          <a:p>
            <a:fld id="{2CAF6792-DBE1-4461-97FA-F85A7B48814E}" type="slidenum">
              <a:rPr lang="en-US" smtClean="0"/>
              <a:t>18</a:t>
            </a:fld>
            <a:endParaRPr lang="en-US"/>
          </a:p>
        </p:txBody>
      </p:sp>
    </p:spTree>
    <p:extLst>
      <p:ext uri="{BB962C8B-B14F-4D97-AF65-F5344CB8AC3E}">
        <p14:creationId xmlns:p14="http://schemas.microsoft.com/office/powerpoint/2010/main" val="27966197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Some teenagers, including many college students, are willing to work as interns for no pay at all. Because internships pay nothing, minimum-wage laws often do not apply to them. If they did, these internship opportunities might not exist. </a:t>
            </a:r>
          </a:p>
          <a:p>
            <a:endParaRPr lang="en-US" sz="1200" dirty="0"/>
          </a:p>
          <a:p>
            <a:r>
              <a:rPr lang="en-US" sz="1200" dirty="0"/>
              <a:t>Influences which teenagers are employed: Some teenagers choose to drop out of high school and take jobs,</a:t>
            </a:r>
            <a:r>
              <a:rPr lang="en-US" sz="1200" baseline="0" dirty="0"/>
              <a:t> thus d</a:t>
            </a:r>
            <a:r>
              <a:rPr lang="en-US" sz="1200" dirty="0"/>
              <a:t>isplacing already dropouts – who now become unemployed.</a:t>
            </a:r>
          </a:p>
          <a:p>
            <a:endParaRPr lang="en-US" sz="1200" dirty="0"/>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19</a:t>
            </a:fld>
            <a:endParaRPr lang="en-US"/>
          </a:p>
        </p:txBody>
      </p:sp>
    </p:spTree>
    <p:extLst>
      <p:ext uri="{BB962C8B-B14F-4D97-AF65-F5344CB8AC3E}">
        <p14:creationId xmlns:p14="http://schemas.microsoft.com/office/powerpoint/2010/main" val="2796619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When we talk about how a policy “affects the market outcome,” we mean the policy’s impact on the price and quantity of the good and therefore on the market’s allocation of resources.  </a:t>
            </a:r>
          </a:p>
          <a:p>
            <a:endParaRPr lang="en-US" dirty="0"/>
          </a:p>
          <a:p>
            <a:r>
              <a:rPr lang="en-US" dirty="0"/>
              <a:t>Here are the main sections in this chapter: </a:t>
            </a:r>
          </a:p>
          <a:p>
            <a:pPr marL="228600" indent="-228600">
              <a:buAutoNum type="arabicPeriod"/>
            </a:pPr>
            <a:r>
              <a:rPr lang="en-US" dirty="0"/>
              <a:t>The Surprising Effects of Price Controls</a:t>
            </a:r>
          </a:p>
          <a:p>
            <a:pPr marL="228600" indent="-228600">
              <a:buAutoNum type="arabicPeriod"/>
            </a:pPr>
            <a:r>
              <a:rPr lang="en-US" dirty="0"/>
              <a:t>The Surprising Study of Tax Incidence</a:t>
            </a:r>
          </a:p>
          <a:p>
            <a:pPr marL="228600" indent="-228600">
              <a:buAutoNum type="arabicPeriod"/>
            </a:pPr>
            <a:r>
              <a:rPr lang="en-US" dirty="0"/>
              <a:t>Conclusion</a:t>
            </a:r>
          </a:p>
        </p:txBody>
      </p:sp>
      <p:sp>
        <p:nvSpPr>
          <p:cNvPr id="4" name="Slide Number Placeholder 3"/>
          <p:cNvSpPr>
            <a:spLocks noGrp="1"/>
          </p:cNvSpPr>
          <p:nvPr>
            <p:ph type="sldNum" sz="quarter" idx="10"/>
          </p:nvPr>
        </p:nvSpPr>
        <p:spPr/>
        <p:txBody>
          <a:bodyPr/>
          <a:lstStyle/>
          <a:p>
            <a:fld id="{2CAF6792-DBE1-4461-97FA-F85A7B48814E}" type="slidenum">
              <a:rPr lang="en-US" smtClean="0"/>
              <a:t>2</a:t>
            </a:fld>
            <a:endParaRPr lang="en-US" dirty="0"/>
          </a:p>
        </p:txBody>
      </p:sp>
    </p:spTree>
    <p:extLst>
      <p:ext uri="{BB962C8B-B14F-4D97-AF65-F5344CB8AC3E}">
        <p14:creationId xmlns:p14="http://schemas.microsoft.com/office/powerpoint/2010/main" val="13623600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sz="1200" dirty="0"/>
              <a:t>When the minimum wage rises, some teenagers who are still attending high school choose to drop out and take jobs. With more people vying for the available jobs, some of these new dropouts displace other teenagers who had already dropped out of school, and these displaced teenagers become unemployed.</a:t>
            </a:r>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20</a:t>
            </a:fld>
            <a:endParaRPr lang="en-US"/>
          </a:p>
        </p:txBody>
      </p:sp>
    </p:spTree>
    <p:extLst>
      <p:ext uri="{BB962C8B-B14F-4D97-AF65-F5344CB8AC3E}">
        <p14:creationId xmlns:p14="http://schemas.microsoft.com/office/powerpoint/2010/main" val="13240683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sz="1200" dirty="0"/>
              <a:t>When the minimum wage rises, some teenagers who are still attending high school choose to drop out and take jobs. With more people vying for the available jobs, some of these new dropouts displace other teenagers who had already dropped out of school, and these displaced teenagers become unemployed.</a:t>
            </a:r>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21</a:t>
            </a:fld>
            <a:endParaRPr lang="en-US"/>
          </a:p>
        </p:txBody>
      </p:sp>
    </p:spTree>
    <p:extLst>
      <p:ext uri="{BB962C8B-B14F-4D97-AF65-F5344CB8AC3E}">
        <p14:creationId xmlns:p14="http://schemas.microsoft.com/office/powerpoint/2010/main" val="7579631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Time permitting, the textbook’s In the News box “Should the minimum wage be $15 an hour?” brings in the elasticity analysis when discussing the effects of a higher minimum wage. </a:t>
            </a:r>
          </a:p>
          <a:p>
            <a:pPr lvl="0"/>
            <a:endParaRPr lang="en-US" sz="1200" dirty="0"/>
          </a:p>
        </p:txBody>
      </p:sp>
      <p:sp>
        <p:nvSpPr>
          <p:cNvPr id="4" name="Slide Number Placeholder 3"/>
          <p:cNvSpPr>
            <a:spLocks noGrp="1"/>
          </p:cNvSpPr>
          <p:nvPr>
            <p:ph type="sldNum" sz="quarter" idx="10"/>
          </p:nvPr>
        </p:nvSpPr>
        <p:spPr/>
        <p:txBody>
          <a:bodyPr/>
          <a:lstStyle/>
          <a:p>
            <a:fld id="{2CAF6792-DBE1-4461-97FA-F85A7B48814E}" type="slidenum">
              <a:rPr lang="en-US" smtClean="0"/>
              <a:t>22</a:t>
            </a:fld>
            <a:endParaRPr lang="en-US"/>
          </a:p>
        </p:txBody>
      </p:sp>
    </p:spTree>
    <p:extLst>
      <p:ext uri="{BB962C8B-B14F-4D97-AF65-F5344CB8AC3E}">
        <p14:creationId xmlns:p14="http://schemas.microsoft.com/office/powerpoint/2010/main" val="27966197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CAF6792-DBE1-4461-97FA-F85A7B48814E}" type="slidenum">
              <a:rPr lang="en-US" smtClean="0"/>
              <a:t>23</a:t>
            </a:fld>
            <a:endParaRPr lang="en-US"/>
          </a:p>
        </p:txBody>
      </p:sp>
    </p:spTree>
    <p:extLst>
      <p:ext uri="{BB962C8B-B14F-4D97-AF65-F5344CB8AC3E}">
        <p14:creationId xmlns:p14="http://schemas.microsoft.com/office/powerpoint/2010/main" val="23883053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Allow your students</a:t>
            </a:r>
            <a:r>
              <a:rPr lang="en-US" sz="1200" baseline="0" dirty="0"/>
              <a:t> 5 - 10 minutes to work by themselves or in groups before asking for volunteers to share their answers.  The correct answers are on the next slide.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t>Remind your students that a price floor is a minimum legal price (so any prices above the price floor are fine, but prices below the floor are not possible/legal). </a:t>
            </a:r>
            <a:endParaRPr lang="en-US" sz="1200" dirty="0"/>
          </a:p>
          <a:p>
            <a:endParaRPr lang="en-US" altLang="en-US" dirty="0"/>
          </a:p>
          <a:p>
            <a:endParaRPr lang="en-US" dirty="0"/>
          </a:p>
        </p:txBody>
      </p:sp>
      <p:sp>
        <p:nvSpPr>
          <p:cNvPr id="4" name="Slide Number Placeholder 3"/>
          <p:cNvSpPr>
            <a:spLocks noGrp="1"/>
          </p:cNvSpPr>
          <p:nvPr>
            <p:ph type="sldNum" sz="quarter" idx="5"/>
          </p:nvPr>
        </p:nvSpPr>
        <p:spPr/>
        <p:txBody>
          <a:bodyPr/>
          <a:lstStyle/>
          <a:p>
            <a:fld id="{2CAF6792-DBE1-4461-97FA-F85A7B48814E}" type="slidenum">
              <a:rPr lang="en-US" smtClean="0"/>
              <a:t>24</a:t>
            </a:fld>
            <a:endParaRPr lang="en-US"/>
          </a:p>
        </p:txBody>
      </p:sp>
    </p:spTree>
    <p:extLst>
      <p:ext uri="{BB962C8B-B14F-4D97-AF65-F5344CB8AC3E}">
        <p14:creationId xmlns:p14="http://schemas.microsoft.com/office/powerpoint/2010/main" val="7302832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altLang="en-US"/>
              <a:t>A </a:t>
            </a:r>
            <a:r>
              <a:rPr lang="en-US" altLang="en-US" dirty="0"/>
              <a:t>price floor is a minimum legal price, so prices set below the floor will not be legal.</a:t>
            </a:r>
          </a:p>
          <a:p>
            <a:endParaRPr lang="en-US" altLang="en-US" dirty="0"/>
          </a:p>
          <a:p>
            <a:pPr marL="228600" indent="-228600">
              <a:buAutoNum type="alphaUcPeriod"/>
            </a:pPr>
            <a:r>
              <a:rPr lang="en-US" altLang="en-US" dirty="0"/>
              <a:t>If the price floor is set at $1, below the equilibrium price, there’s no impediment to the market reaching the equilibrium (well, staying in equilibrium at P = $3). Sellers continue to sell muffins at $3 each, and 15 muffins are sold and bought.</a:t>
            </a:r>
          </a:p>
          <a:p>
            <a:pPr marL="228600" indent="-228600">
              <a:buAutoNum type="alphaUcPeriod"/>
            </a:pPr>
            <a:r>
              <a:rPr lang="en-US" altLang="en-US" dirty="0"/>
              <a:t>If the price floor is set at $4 (at the request of the ‘sellers’ association’ of “Oh, no, muffins are too cheap and we’re not making enough money, and the government should do something about the very cheap muffins!!”), because it is above the market equilibrium, the $4 price floor is binding, and it will keep the market in disequilibrium: surplus of muffins!! Though the sellers requested and got the higher prices, sellers will not be able to sell the 15 equilibrium muffins, but they will have to be happy with the 12 muffins the buyers  will be willing and able to buy at the higher price. Yikes! </a:t>
            </a:r>
          </a:p>
          <a:p>
            <a:endParaRPr lang="en-US" altLang="en-US" dirty="0"/>
          </a:p>
          <a:p>
            <a:endParaRPr lang="en-US" dirty="0"/>
          </a:p>
        </p:txBody>
      </p:sp>
      <p:sp>
        <p:nvSpPr>
          <p:cNvPr id="4" name="Slide Number Placeholder 3"/>
          <p:cNvSpPr>
            <a:spLocks noGrp="1"/>
          </p:cNvSpPr>
          <p:nvPr>
            <p:ph type="sldNum" sz="quarter" idx="5"/>
          </p:nvPr>
        </p:nvSpPr>
        <p:spPr/>
        <p:txBody>
          <a:bodyPr/>
          <a:lstStyle/>
          <a:p>
            <a:fld id="{2CAF6792-DBE1-4461-97FA-F85A7B48814E}" type="slidenum">
              <a:rPr lang="en-US" smtClean="0"/>
              <a:t>25</a:t>
            </a:fld>
            <a:endParaRPr lang="en-US"/>
          </a:p>
        </p:txBody>
      </p:sp>
    </p:spTree>
    <p:extLst>
      <p:ext uri="{BB962C8B-B14F-4D97-AF65-F5344CB8AC3E}">
        <p14:creationId xmlns:p14="http://schemas.microsoft.com/office/powerpoint/2010/main" val="30815215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dirty="0"/>
              <a:t>The first bullet</a:t>
            </a:r>
            <a:r>
              <a:rPr lang="en-US" baseline="0" dirty="0"/>
              <a:t> point is one of the 10 principles of economics introduced in Chapter 1.</a:t>
            </a:r>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26</a:t>
            </a:fld>
            <a:endParaRPr lang="en-US"/>
          </a:p>
        </p:txBody>
      </p:sp>
    </p:spTree>
    <p:extLst>
      <p:ext uri="{BB962C8B-B14F-4D97-AF65-F5344CB8AC3E}">
        <p14:creationId xmlns:p14="http://schemas.microsoft.com/office/powerpoint/2010/main" val="18767405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The first bullet</a:t>
            </a:r>
            <a:r>
              <a:rPr lang="en-US" baseline="0" dirty="0"/>
              <a:t> point is another of the 10 principles of economics introduced in Chapter 1.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The alternatives to price controls are often better than price controls, but they are not perfect. Applying for rent or wage subsidies can be a burden for poor people. In addition, rent and wage subsidies cost the government money and, therefore, require higher taxes.</a:t>
            </a:r>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27</a:t>
            </a:fld>
            <a:endParaRPr lang="en-US"/>
          </a:p>
        </p:txBody>
      </p:sp>
    </p:spTree>
    <p:extLst>
      <p:ext uri="{BB962C8B-B14F-4D97-AF65-F5344CB8AC3E}">
        <p14:creationId xmlns:p14="http://schemas.microsoft.com/office/powerpoint/2010/main" val="1877369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0" marR="0" indent="0" algn="l" defTabSz="966612" rtl="0" eaLnBrk="1" fontAlgn="auto" latinLnBrk="0" hangingPunct="1">
              <a:lnSpc>
                <a:spcPct val="100000"/>
              </a:lnSpc>
              <a:spcBef>
                <a:spcPts val="0"/>
              </a:spcBef>
              <a:spcAft>
                <a:spcPts val="0"/>
              </a:spcAft>
              <a:buClrTx/>
              <a:buSzTx/>
              <a:buFontTx/>
              <a:buNone/>
              <a:tabLst/>
              <a:defRPr/>
            </a:pPr>
            <a:r>
              <a:rPr lang="en-US" sz="1200" dirty="0"/>
              <a:t>A good exercise to break up the lecture, engage students, and assess their learning so far. Allow your students</a:t>
            </a:r>
            <a:r>
              <a:rPr lang="en-US" sz="1200" baseline="0" dirty="0"/>
              <a:t> 5 minutes to work by themselves or in groups before asking for volunteers to share their answers.  </a:t>
            </a:r>
            <a:endParaRPr lang="en-US" sz="1200" dirty="0"/>
          </a:p>
          <a:p>
            <a:pPr defTabSz="966612">
              <a:defRPr/>
            </a:pPr>
            <a:endParaRPr lang="en-US" sz="1200" dirty="0"/>
          </a:p>
          <a:p>
            <a:pPr defTabSz="966612">
              <a:defRPr/>
            </a:pPr>
            <a:r>
              <a:rPr lang="en-US" sz="1200" dirty="0"/>
              <a:t>This exercise leads students to review all they have learned about binding and non-binding price ceilings and price floors. The answers are on the next 3 slides.</a:t>
            </a:r>
            <a:endParaRPr lang="en-US" sz="1200" baseline="0" dirty="0"/>
          </a:p>
          <a:p>
            <a:pPr defTabSz="966612">
              <a:lnSpc>
                <a:spcPct val="105000"/>
              </a:lnSpc>
              <a:defRPr/>
            </a:pPr>
            <a:endParaRPr lang="en-US" sz="1300" dirty="0"/>
          </a:p>
          <a:p>
            <a:endParaRPr lang="en-US" sz="1300" dirty="0"/>
          </a:p>
        </p:txBody>
      </p:sp>
      <p:sp>
        <p:nvSpPr>
          <p:cNvPr id="4" name="Slide Number Placeholder 3"/>
          <p:cNvSpPr>
            <a:spLocks noGrp="1"/>
          </p:cNvSpPr>
          <p:nvPr>
            <p:ph type="sldNum" sz="quarter" idx="10"/>
          </p:nvPr>
        </p:nvSpPr>
        <p:spPr/>
        <p:txBody>
          <a:bodyPr/>
          <a:lstStyle/>
          <a:p>
            <a:fld id="{2CAF6792-DBE1-4461-97FA-F85A7B48814E}" type="slidenum">
              <a:rPr lang="en-US" smtClean="0"/>
              <a:t>28</a:t>
            </a:fld>
            <a:endParaRPr lang="en-US"/>
          </a:p>
        </p:txBody>
      </p:sp>
    </p:spTree>
    <p:extLst>
      <p:ext uri="{BB962C8B-B14F-4D97-AF65-F5344CB8AC3E}">
        <p14:creationId xmlns:p14="http://schemas.microsoft.com/office/powerpoint/2010/main" val="31586882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66612">
              <a:lnSpc>
                <a:spcPct val="105000"/>
              </a:lnSpc>
              <a:defRPr/>
            </a:pPr>
            <a:endParaRPr lang="en-US" sz="1300" dirty="0"/>
          </a:p>
          <a:p>
            <a:endParaRPr lang="en-US" sz="1300" dirty="0"/>
          </a:p>
        </p:txBody>
      </p:sp>
      <p:sp>
        <p:nvSpPr>
          <p:cNvPr id="4" name="Slide Number Placeholder 3"/>
          <p:cNvSpPr>
            <a:spLocks noGrp="1"/>
          </p:cNvSpPr>
          <p:nvPr>
            <p:ph type="sldNum" sz="quarter" idx="10"/>
          </p:nvPr>
        </p:nvSpPr>
        <p:spPr/>
        <p:txBody>
          <a:bodyPr/>
          <a:lstStyle/>
          <a:p>
            <a:fld id="{2CAF6792-DBE1-4461-97FA-F85A7B48814E}" type="slidenum">
              <a:rPr lang="en-US" smtClean="0"/>
              <a:t>29</a:t>
            </a:fld>
            <a:endParaRPr lang="en-US"/>
          </a:p>
        </p:txBody>
      </p:sp>
    </p:spTree>
    <p:extLst>
      <p:ext uri="{BB962C8B-B14F-4D97-AF65-F5344CB8AC3E}">
        <p14:creationId xmlns:p14="http://schemas.microsoft.com/office/powerpoint/2010/main" val="3158688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dirty="0"/>
              <a:t>In the previous 2 chapters we saw economists as scientists developing and testing theories to explain the world around them (supply and demand model, elasticities). What’s next? Policy! In this chapter we analyze a few types of government policy using the tools of supply and demand, with </a:t>
            </a:r>
            <a:r>
              <a:rPr lang="en-US" u="sng" dirty="0">
                <a:solidFill>
                  <a:srgbClr val="AE1221"/>
                </a:solidFill>
              </a:rPr>
              <a:t>some surprising insights</a:t>
            </a:r>
            <a:r>
              <a:rPr lang="en-US" dirty="0"/>
              <a:t>. Policies often have effects that their architects did not anticipate. </a:t>
            </a:r>
          </a:p>
          <a:p>
            <a:pPr marL="171450" indent="-171450">
              <a:buFont typeface="Arial" panose="020B0604020202020204" pitchFamily="34" charset="0"/>
              <a:buChar char="•"/>
            </a:pPr>
            <a:r>
              <a:rPr lang="en-US" dirty="0"/>
              <a:t>Price controls: price ceilings (rent control) and price floors (min-wage laws) and the problems they generate (unintended consequences of public policy).</a:t>
            </a:r>
          </a:p>
          <a:p>
            <a:pPr marL="171450" indent="-171450">
              <a:buFont typeface="Arial" panose="020B0604020202020204" pitchFamily="34" charset="0"/>
              <a:buChar char="•"/>
            </a:pPr>
            <a:r>
              <a:rPr lang="en-US" dirty="0"/>
              <a:t>Taxes – used by policymakers to raise revenue and to influence market outcomes. What are the effects of taxes, who pays it, and will a tax affect only one side of the market?  </a:t>
            </a:r>
          </a:p>
        </p:txBody>
      </p:sp>
      <p:sp>
        <p:nvSpPr>
          <p:cNvPr id="4" name="Slide Number Placeholder 3"/>
          <p:cNvSpPr>
            <a:spLocks noGrp="1"/>
          </p:cNvSpPr>
          <p:nvPr>
            <p:ph type="sldNum" sz="quarter" idx="10"/>
          </p:nvPr>
        </p:nvSpPr>
        <p:spPr/>
        <p:txBody>
          <a:bodyPr/>
          <a:lstStyle/>
          <a:p>
            <a:fld id="{2CAF6792-DBE1-4461-97FA-F85A7B48814E}" type="slidenum">
              <a:rPr lang="en-US" smtClean="0"/>
              <a:t>3</a:t>
            </a:fld>
            <a:endParaRPr lang="en-US"/>
          </a:p>
        </p:txBody>
      </p:sp>
    </p:spTree>
    <p:extLst>
      <p:ext uri="{BB962C8B-B14F-4D97-AF65-F5344CB8AC3E}">
        <p14:creationId xmlns:p14="http://schemas.microsoft.com/office/powerpoint/2010/main" val="39549040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66612">
              <a:lnSpc>
                <a:spcPct val="105000"/>
              </a:lnSpc>
              <a:defRPr/>
            </a:pPr>
            <a:endParaRPr lang="en-US" sz="1300" dirty="0"/>
          </a:p>
          <a:p>
            <a:endParaRPr lang="en-US" sz="1300" dirty="0"/>
          </a:p>
        </p:txBody>
      </p:sp>
      <p:sp>
        <p:nvSpPr>
          <p:cNvPr id="4" name="Slide Number Placeholder 3"/>
          <p:cNvSpPr>
            <a:spLocks noGrp="1"/>
          </p:cNvSpPr>
          <p:nvPr>
            <p:ph type="sldNum" sz="quarter" idx="10"/>
          </p:nvPr>
        </p:nvSpPr>
        <p:spPr/>
        <p:txBody>
          <a:bodyPr/>
          <a:lstStyle/>
          <a:p>
            <a:fld id="{2CAF6792-DBE1-4461-97FA-F85A7B48814E}" type="slidenum">
              <a:rPr lang="en-US" smtClean="0"/>
              <a:t>30</a:t>
            </a:fld>
            <a:endParaRPr lang="en-US"/>
          </a:p>
        </p:txBody>
      </p:sp>
    </p:spTree>
    <p:extLst>
      <p:ext uri="{BB962C8B-B14F-4D97-AF65-F5344CB8AC3E}">
        <p14:creationId xmlns:p14="http://schemas.microsoft.com/office/powerpoint/2010/main" val="31586882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66612">
              <a:lnSpc>
                <a:spcPct val="105000"/>
              </a:lnSpc>
              <a:defRPr/>
            </a:pPr>
            <a:endParaRPr lang="en-US" sz="1300" dirty="0"/>
          </a:p>
        </p:txBody>
      </p:sp>
      <p:sp>
        <p:nvSpPr>
          <p:cNvPr id="4" name="Slide Number Placeholder 3"/>
          <p:cNvSpPr>
            <a:spLocks noGrp="1"/>
          </p:cNvSpPr>
          <p:nvPr>
            <p:ph type="sldNum" sz="quarter" idx="10"/>
          </p:nvPr>
        </p:nvSpPr>
        <p:spPr/>
        <p:txBody>
          <a:bodyPr/>
          <a:lstStyle/>
          <a:p>
            <a:fld id="{2CAF6792-DBE1-4461-97FA-F85A7B48814E}" type="slidenum">
              <a:rPr lang="en-US" smtClean="0"/>
              <a:t>31</a:t>
            </a:fld>
            <a:endParaRPr lang="en-US"/>
          </a:p>
        </p:txBody>
      </p:sp>
    </p:spTree>
    <p:extLst>
      <p:ext uri="{BB962C8B-B14F-4D97-AF65-F5344CB8AC3E}">
        <p14:creationId xmlns:p14="http://schemas.microsoft.com/office/powerpoint/2010/main" val="31586882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eaLnBrk="1" hangingPunct="1">
              <a:spcBef>
                <a:spcPct val="55000"/>
              </a:spcBef>
            </a:pPr>
            <a:r>
              <a:rPr lang="en-US" dirty="0"/>
              <a:t>The tax can be a percentage of the good’s price, or a specific amount for each unit sold.  For simplicity, we analyze per-unit taxes only. </a:t>
            </a:r>
          </a:p>
          <a:p>
            <a:pPr eaLnBrk="1" hangingPunct="1">
              <a:spcBef>
                <a:spcPct val="55000"/>
              </a:spcBef>
            </a:pPr>
            <a:endParaRPr lang="en-US" dirty="0"/>
          </a:p>
          <a:p>
            <a:pPr eaLnBrk="1" hangingPunct="1">
              <a:spcBef>
                <a:spcPct val="55000"/>
              </a:spcBef>
            </a:pPr>
            <a:r>
              <a:rPr lang="en-US" dirty="0"/>
              <a:t>To analyze how the law (‘tax levied on buyers’ vs/ ‘tax levied on sellers’) will affect the buyers and sellers of the taxed good, we will follow</a:t>
            </a:r>
          </a:p>
          <a:p>
            <a:pPr eaLnBrk="1" hangingPunct="1">
              <a:spcBef>
                <a:spcPct val="55000"/>
              </a:spcBef>
            </a:pPr>
            <a:r>
              <a:rPr lang="en-US" dirty="0"/>
              <a:t>the three steps in Chapter 4 for analyzing supply and demand: </a:t>
            </a:r>
          </a:p>
          <a:p>
            <a:pPr marL="685800" lvl="1" indent="-228600" eaLnBrk="1" hangingPunct="1">
              <a:spcBef>
                <a:spcPct val="55000"/>
              </a:spcBef>
              <a:buAutoNum type="arabicParenBoth"/>
            </a:pPr>
            <a:r>
              <a:rPr lang="en-US" dirty="0"/>
              <a:t>Decide whether the law affects the supply curve or the demand curve. </a:t>
            </a:r>
          </a:p>
          <a:p>
            <a:pPr marL="685800" lvl="1" indent="-228600" eaLnBrk="1" hangingPunct="1">
              <a:spcBef>
                <a:spcPct val="55000"/>
              </a:spcBef>
              <a:buAutoNum type="arabicParenBoth"/>
            </a:pPr>
            <a:r>
              <a:rPr lang="en-US" dirty="0"/>
              <a:t>Decide which way the curve shifts. </a:t>
            </a:r>
          </a:p>
          <a:p>
            <a:pPr marL="685800" lvl="1" indent="-228600" eaLnBrk="1" hangingPunct="1">
              <a:spcBef>
                <a:spcPct val="55000"/>
              </a:spcBef>
              <a:buAutoNum type="arabicParenBoth"/>
            </a:pPr>
            <a:r>
              <a:rPr lang="en-US" dirty="0"/>
              <a:t>Examine how the shift affects the equilibrium price and quantity.</a:t>
            </a:r>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32</a:t>
            </a:fld>
            <a:endParaRPr lang="en-US"/>
          </a:p>
        </p:txBody>
      </p:sp>
    </p:spTree>
    <p:extLst>
      <p:ext uri="{BB962C8B-B14F-4D97-AF65-F5344CB8AC3E}">
        <p14:creationId xmlns:p14="http://schemas.microsoft.com/office/powerpoint/2010/main" val="28090522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dirty="0"/>
              <a:t>We will use Example 3 to see what</a:t>
            </a:r>
            <a:r>
              <a:rPr lang="en-US" baseline="0" dirty="0"/>
              <a:t> happens when the tax is legally imposed on buyers of pizza, then on sellers of pizza, and draw a conclusion about the legal incidence of a tax and the actual tax burden.</a:t>
            </a:r>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33</a:t>
            </a:fld>
            <a:endParaRPr lang="en-US"/>
          </a:p>
        </p:txBody>
      </p:sp>
    </p:spTree>
    <p:extLst>
      <p:ext uri="{BB962C8B-B14F-4D97-AF65-F5344CB8AC3E}">
        <p14:creationId xmlns:p14="http://schemas.microsoft.com/office/powerpoint/2010/main" val="21976012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pPr eaLnBrk="1" hangingPunct="1"/>
            <a:r>
              <a:rPr lang="en-US" dirty="0"/>
              <a:t>NOTE:  On this and subsequent slides, “</a:t>
            </a:r>
            <a:r>
              <a:rPr lang="en-US" b="1" i="1" dirty="0"/>
              <a:t>P</a:t>
            </a:r>
            <a:r>
              <a:rPr lang="en-US" b="1" baseline="-25000" dirty="0"/>
              <a:t>B</a:t>
            </a:r>
            <a:r>
              <a:rPr lang="en-US" dirty="0"/>
              <a:t>” denotes the price buyers pay and “</a:t>
            </a:r>
            <a:r>
              <a:rPr lang="en-US" b="1" i="1" dirty="0"/>
              <a:t>P</a:t>
            </a:r>
            <a:r>
              <a:rPr lang="en-US" b="1" baseline="-25000" dirty="0"/>
              <a:t>S</a:t>
            </a:r>
            <a:r>
              <a:rPr lang="en-US" dirty="0"/>
              <a:t>” denotes the price sellers receive.  (Chapter 8 PowerPoint uses the same notation for the welfare analysis of taxes.) </a:t>
            </a:r>
          </a:p>
          <a:p>
            <a:pPr eaLnBrk="1" hangingPunct="1"/>
            <a:endParaRPr lang="en-US" dirty="0"/>
          </a:p>
          <a:p>
            <a:pPr eaLnBrk="1" hangingPunct="1"/>
            <a:r>
              <a:rPr lang="en-US" dirty="0"/>
              <a:t>The government makes buyers pay a $1.50 tax on each pizza they purchase.  The new demand curve (in red, labeled </a:t>
            </a:r>
            <a:r>
              <a:rPr lang="en-US" b="1" i="1" dirty="0"/>
              <a:t>D</a:t>
            </a:r>
            <a:r>
              <a:rPr lang="en-US" b="1" baseline="-25000" dirty="0"/>
              <a:t>2</a:t>
            </a:r>
            <a:r>
              <a:rPr lang="en-US" dirty="0"/>
              <a:t>) reflects buyers’ demand as a function of the after-tax price.  The original demand curve (</a:t>
            </a:r>
            <a:r>
              <a:rPr lang="en-US" b="1" i="1" dirty="0"/>
              <a:t>D</a:t>
            </a:r>
            <a:r>
              <a:rPr lang="en-US" b="1" baseline="-25000" dirty="0"/>
              <a:t>1</a:t>
            </a:r>
            <a:r>
              <a:rPr lang="en-US" dirty="0"/>
              <a:t>) still reflects buyers’ demand as a function of the total price—inclusive of the tax. </a:t>
            </a:r>
          </a:p>
          <a:p>
            <a:pPr eaLnBrk="1" hangingPunct="1"/>
            <a:endParaRPr lang="en-US" dirty="0"/>
          </a:p>
          <a:p>
            <a:pPr eaLnBrk="1" hangingPunct="1"/>
            <a:r>
              <a:rPr lang="en-US" dirty="0"/>
              <a:t>Thus, buyers’ demand hasn’t really changed:  at each quantity, the height of the original (blue) </a:t>
            </a:r>
            <a:r>
              <a:rPr lang="en-US" b="1" i="1" dirty="0"/>
              <a:t>D</a:t>
            </a:r>
            <a:r>
              <a:rPr lang="en-US" dirty="0"/>
              <a:t> curve is still the maximum that buyers will pay for that quantity, while the height of the new (red) </a:t>
            </a:r>
            <a:r>
              <a:rPr lang="en-US" b="1" i="1" dirty="0"/>
              <a:t>D</a:t>
            </a:r>
            <a:r>
              <a:rPr lang="en-US" dirty="0"/>
              <a:t> curve is the maximum that buyers will pay sellers for that quantity, given that buyers also must pay the tax.  At any </a:t>
            </a:r>
            <a:r>
              <a:rPr lang="en-US" b="1" i="1" dirty="0"/>
              <a:t>Q</a:t>
            </a:r>
            <a:r>
              <a:rPr lang="en-US" dirty="0"/>
              <a:t>, the vertical distance between the blue and red </a:t>
            </a:r>
            <a:r>
              <a:rPr lang="en-US" b="1" i="1" dirty="0"/>
              <a:t>D</a:t>
            </a:r>
            <a:r>
              <a:rPr lang="en-US" dirty="0"/>
              <a:t> curves equals the tax.  </a:t>
            </a:r>
          </a:p>
          <a:p>
            <a:pPr eaLnBrk="1" hangingPunct="1"/>
            <a:endParaRPr lang="en-US" dirty="0"/>
          </a:p>
          <a:p>
            <a:pPr eaLnBrk="1" hangingPunct="1"/>
            <a:r>
              <a:rPr lang="en-US" dirty="0"/>
              <a:t>(If this were a percentage tax rather than a per-unit tax, the new </a:t>
            </a:r>
            <a:r>
              <a:rPr lang="en-US" b="1" i="1" dirty="0"/>
              <a:t>D</a:t>
            </a:r>
            <a:r>
              <a:rPr lang="en-US" dirty="0"/>
              <a:t> curve would not be parallel to the old one, it would be flatter:  a tax of a given percentage would be a larger dollar amount at high prices than at low prices, so the downward shift would be greater in absolute terms when P is high than when it is low.  This is the type of complexity we avoid by working with per-unit taxes.) </a:t>
            </a:r>
          </a:p>
          <a:p>
            <a:endParaRPr lang="en-US" dirty="0"/>
          </a:p>
          <a:p>
            <a:r>
              <a:rPr lang="en-US" b="1" u="sng" dirty="0">
                <a:solidFill>
                  <a:srgbClr val="AE1221"/>
                </a:solidFill>
              </a:rPr>
              <a:t>Tax levied on buyers: </a:t>
            </a:r>
            <a:r>
              <a:rPr lang="en-US" dirty="0"/>
              <a:t>Pizza lovers are required to send $1.50 to the local government for each pizza they buy. </a:t>
            </a:r>
          </a:p>
          <a:p>
            <a:endParaRPr lang="en-US" dirty="0"/>
          </a:p>
          <a:p>
            <a:r>
              <a:rPr lang="en-US" dirty="0"/>
              <a:t>Step 1: The immediate impact is on the demand for ice cream. Buyers now have to pay a tax to the government (on top of the price to the sellers), so the tax shifts the demand curve.</a:t>
            </a:r>
          </a:p>
          <a:p>
            <a:endParaRPr lang="en-US" dirty="0"/>
          </a:p>
          <a:p>
            <a:r>
              <a:rPr lang="en-US" dirty="0"/>
              <a:t>Step 2: The tax makes buying pizza less attractive, buyers demand a smaller quantity of ice cream at every price. The demand curve shifts to the left.  By how much? By the amount of the tax, $1.50.   To induce buyers to demand any given quantity, the market price must now be $1.50 lower to make up for the effect of the tax. The tax shifts the demand curve downward from D1 to D2 by the exact size of the tax ($1.50).</a:t>
            </a:r>
          </a:p>
          <a:p>
            <a:endParaRPr lang="en-US" dirty="0"/>
          </a:p>
          <a:p>
            <a:r>
              <a:rPr lang="en-US" dirty="0"/>
              <a:t>Step 3: on the next slide</a:t>
            </a:r>
          </a:p>
        </p:txBody>
      </p:sp>
      <p:sp>
        <p:nvSpPr>
          <p:cNvPr id="4" name="Slide Number Placeholder 3"/>
          <p:cNvSpPr>
            <a:spLocks noGrp="1"/>
          </p:cNvSpPr>
          <p:nvPr>
            <p:ph type="sldNum" sz="quarter" idx="10"/>
          </p:nvPr>
        </p:nvSpPr>
        <p:spPr/>
        <p:txBody>
          <a:bodyPr/>
          <a:lstStyle/>
          <a:p>
            <a:fld id="{2CAF6792-DBE1-4461-97FA-F85A7B48814E}" type="slidenum">
              <a:rPr lang="en-US" smtClean="0"/>
              <a:t>34</a:t>
            </a:fld>
            <a:endParaRPr lang="en-US"/>
          </a:p>
        </p:txBody>
      </p:sp>
    </p:spTree>
    <p:extLst>
      <p:ext uri="{BB962C8B-B14F-4D97-AF65-F5344CB8AC3E}">
        <p14:creationId xmlns:p14="http://schemas.microsoft.com/office/powerpoint/2010/main" val="3325526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dirty="0"/>
              <a:t>Step 3:  The equilibrium price falls from $10.00 to $9.50, and the equilibrium quantity drops from 500 to 450 pizzas. </a:t>
            </a:r>
          </a:p>
          <a:p>
            <a:pPr marL="171450" indent="-171450">
              <a:buFontTx/>
              <a:buChar char="-"/>
            </a:pPr>
            <a:r>
              <a:rPr lang="en-US" dirty="0"/>
              <a:t>The tax reduces the size of the pizza market</a:t>
            </a:r>
          </a:p>
          <a:p>
            <a:pPr marL="171450" indent="-171450">
              <a:buFontTx/>
              <a:buChar char="-"/>
            </a:pPr>
            <a:r>
              <a:rPr lang="en-US" dirty="0"/>
              <a:t>Buyers and sellers share the burden</a:t>
            </a:r>
          </a:p>
          <a:p>
            <a:pPr marL="171450" indent="-171450">
              <a:buFontTx/>
              <a:buChar char="-"/>
            </a:pPr>
            <a:r>
              <a:rPr lang="en-US" dirty="0"/>
              <a:t>Sellers get a lower price for their product (Ps = $9.50 instead of the old </a:t>
            </a:r>
            <a:r>
              <a:rPr lang="en-US" dirty="0" err="1"/>
              <a:t>eqm</a:t>
            </a:r>
            <a:r>
              <a:rPr lang="en-US" dirty="0"/>
              <a:t> price of $10)</a:t>
            </a:r>
          </a:p>
          <a:p>
            <a:pPr marL="171450" indent="-171450">
              <a:buFontTx/>
              <a:buChar char="-"/>
            </a:pPr>
            <a:r>
              <a:rPr lang="en-US" dirty="0"/>
              <a:t>Buyers pay a lower market price to sellers than they previously did, but the effective price (including the tax) rises from $10 to $11.</a:t>
            </a:r>
            <a:endParaRPr lang="en-US" altLang="en-US" dirty="0"/>
          </a:p>
          <a:p>
            <a:endParaRPr lang="en-US" altLang="en-US" dirty="0"/>
          </a:p>
          <a:p>
            <a:r>
              <a:rPr lang="en-US" altLang="en-US" dirty="0"/>
              <a:t>How </a:t>
            </a:r>
            <a:r>
              <a:rPr lang="en-US" altLang="en-US" u="sng" dirty="0"/>
              <a:t>taxes on buyers </a:t>
            </a:r>
            <a:r>
              <a:rPr lang="en-US" altLang="en-US" dirty="0"/>
              <a:t>affect market outcomes: buyers and sellers share the burden of tax </a:t>
            </a:r>
          </a:p>
          <a:p>
            <a:pPr marL="181240" indent="-181240">
              <a:buFont typeface="Arial" panose="020B0604020202020204" pitchFamily="34" charset="0"/>
              <a:buChar char="•"/>
            </a:pPr>
            <a:r>
              <a:rPr lang="en-US" altLang="en-US" dirty="0"/>
              <a:t>Sellers get a lower price, are worse off</a:t>
            </a:r>
          </a:p>
          <a:p>
            <a:pPr marL="181240" indent="-181240">
              <a:buFont typeface="Arial" panose="020B0604020202020204" pitchFamily="34" charset="0"/>
              <a:buChar char="•"/>
            </a:pPr>
            <a:r>
              <a:rPr lang="en-US" altLang="en-US" dirty="0"/>
              <a:t>Buyers pay a higher price, are worse off: Effective price (with tax) rises.</a:t>
            </a:r>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35</a:t>
            </a:fld>
            <a:endParaRPr lang="en-US"/>
          </a:p>
        </p:txBody>
      </p:sp>
    </p:spTree>
    <p:extLst>
      <p:ext uri="{BB962C8B-B14F-4D97-AF65-F5344CB8AC3E}">
        <p14:creationId xmlns:p14="http://schemas.microsoft.com/office/powerpoint/2010/main" val="6322846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5F4F486D-D499-4651-9DD1-49314CC55A03}" type="slidenum">
              <a:rPr lang="en-US" smtClean="0"/>
              <a:pPr/>
              <a:t>36</a:t>
            </a:fld>
            <a:endParaRPr lang="en-US"/>
          </a:p>
        </p:txBody>
      </p:sp>
      <p:sp>
        <p:nvSpPr>
          <p:cNvPr id="66563" name="Rectangle 7"/>
          <p:cNvSpPr txBox="1">
            <a:spLocks noGrp="1" noChangeArrowheads="1"/>
          </p:cNvSpPr>
          <p:nvPr/>
        </p:nvSpPr>
        <p:spPr bwMode="auto">
          <a:xfrm>
            <a:off x="4143587" y="9119474"/>
            <a:ext cx="3169920" cy="480060"/>
          </a:xfrm>
          <a:prstGeom prst="rect">
            <a:avLst/>
          </a:prstGeom>
          <a:noFill/>
          <a:ln w="9525">
            <a:noFill/>
            <a:miter lim="800000"/>
            <a:headEnd/>
            <a:tailEnd/>
          </a:ln>
        </p:spPr>
        <p:txBody>
          <a:bodyPr lIns="96661" tIns="48331" rIns="96661" bIns="48331" anchor="b"/>
          <a:lstStyle/>
          <a:p>
            <a:pPr algn="r"/>
            <a:fld id="{7602B1AB-3DA9-4AC8-9C75-41A4EF296A86}" type="slidenum">
              <a:rPr lang="en-US" sz="1300">
                <a:cs typeface="Arial" charset="0"/>
              </a:rPr>
              <a:pPr algn="r"/>
              <a:t>36</a:t>
            </a:fld>
            <a:endParaRPr lang="en-US" sz="1300">
              <a:cs typeface="Arial" charset="0"/>
            </a:endParaRPr>
          </a:p>
        </p:txBody>
      </p:sp>
      <p:sp>
        <p:nvSpPr>
          <p:cNvPr id="66564" name="Rectangle 2"/>
          <p:cNvSpPr>
            <a:spLocks noGrp="1" noRot="1" noChangeAspect="1" noChangeArrowheads="1" noTextEdit="1"/>
          </p:cNvSpPr>
          <p:nvPr>
            <p:ph type="sldImg"/>
          </p:nvPr>
        </p:nvSpPr>
        <p:spPr>
          <a:xfrm>
            <a:off x="457200" y="561975"/>
            <a:ext cx="6400800" cy="3600450"/>
          </a:xfrm>
          <a:ln/>
        </p:spPr>
      </p:sp>
      <p:sp>
        <p:nvSpPr>
          <p:cNvPr id="66565" name="Rectangle 3"/>
          <p:cNvSpPr>
            <a:spLocks noGrp="1" noChangeArrowheads="1"/>
          </p:cNvSpPr>
          <p:nvPr>
            <p:ph type="body" idx="1"/>
          </p:nvPr>
        </p:nvSpPr>
        <p:spPr>
          <a:xfrm>
            <a:off x="731520" y="4460557"/>
            <a:ext cx="5852160" cy="4420553"/>
          </a:xfrm>
          <a:noFill/>
          <a:ln/>
        </p:spPr>
        <p:txBody>
          <a:bodyPr/>
          <a:lstStyle/>
          <a:p>
            <a:pPr eaLnBrk="1" hangingPunct="1"/>
            <a:r>
              <a:rPr lang="en-US" dirty="0"/>
              <a:t>“Market participants” simply means buyers and sellers. </a:t>
            </a:r>
          </a:p>
          <a:p>
            <a:pPr eaLnBrk="1" hangingPunct="1"/>
            <a:r>
              <a:rPr lang="en-US" dirty="0"/>
              <a:t>“Buyers</a:t>
            </a:r>
            <a:r>
              <a:rPr lang="en-US" baseline="0" dirty="0"/>
              <a:t> pay $1 more” means that now buyers have to pay $11, which is $1 more than the old market equilibrium, before the tax ($10.00).</a:t>
            </a:r>
          </a:p>
          <a:p>
            <a:pPr eaLnBrk="1" hangingPunct="1"/>
            <a:r>
              <a:rPr lang="en-US" baseline="0" dirty="0"/>
              <a:t>“Sellers get $0.50 less” means that now seller receive only $9.50, which is $0.50 lower than the old market equilibrium, before the tax ($10.00).</a:t>
            </a:r>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0" marR="0" lvl="0" indent="0" algn="l" defTabSz="966612" rtl="0" eaLnBrk="1" fontAlgn="auto" latinLnBrk="0" hangingPunct="1">
              <a:lnSpc>
                <a:spcPct val="100000"/>
              </a:lnSpc>
              <a:spcBef>
                <a:spcPts val="0"/>
              </a:spcBef>
              <a:spcAft>
                <a:spcPts val="0"/>
              </a:spcAft>
              <a:buClrTx/>
              <a:buSzTx/>
              <a:buFontTx/>
              <a:buNone/>
              <a:tabLst/>
              <a:defRPr/>
            </a:pPr>
            <a:r>
              <a:rPr lang="en-US" b="1" u="sng" dirty="0">
                <a:solidFill>
                  <a:srgbClr val="AE1221"/>
                </a:solidFill>
              </a:rPr>
              <a:t>Tax levied on sellers: </a:t>
            </a:r>
            <a:r>
              <a:rPr lang="en-US" dirty="0"/>
              <a:t>The government makes sellers pay a $1.50 on each pizza they sell.   </a:t>
            </a:r>
          </a:p>
          <a:p>
            <a:pPr defTabSz="966612">
              <a:defRPr/>
            </a:pPr>
            <a:endParaRPr lang="en-US" dirty="0"/>
          </a:p>
          <a:p>
            <a:pPr defTabSz="966612">
              <a:defRPr/>
            </a:pPr>
            <a:r>
              <a:rPr lang="en-US" dirty="0"/>
              <a:t>Step 1: The immediate impact of the tax is on the sellers. The tax on sellers makes the pizza business less profitable at any price, so it shifts the supply curve </a:t>
            </a:r>
          </a:p>
          <a:p>
            <a:pPr defTabSz="966612">
              <a:defRPr/>
            </a:pPr>
            <a:endParaRPr lang="en-US" dirty="0"/>
          </a:p>
          <a:p>
            <a:pPr defTabSz="966612">
              <a:defRPr/>
            </a:pPr>
            <a:r>
              <a:rPr lang="en-US" dirty="0"/>
              <a:t>Step 2: Because the tax on sellers raises the cost of producing and selling pizza, it reduces the quantity supplied at every price. The supply curve shifts to the left (or, equivalently, upward). By how much? By the amount of the tax, $1.50. To induce sellers to supply any given quantity, the market price must now be $1.50 higher to compensate for the effect of the tax. The </a:t>
            </a:r>
            <a:r>
              <a:rPr lang="en-US" dirty="0" err="1"/>
              <a:t>the</a:t>
            </a:r>
            <a:r>
              <a:rPr lang="en-US" dirty="0"/>
              <a:t> supply curve shifts upward from S1 to S2 by the exact size of the tax ($1.50).</a:t>
            </a:r>
          </a:p>
          <a:p>
            <a:pPr defTabSz="966612">
              <a:defRPr/>
            </a:pPr>
            <a:endParaRPr lang="en-US" dirty="0"/>
          </a:p>
          <a:p>
            <a:pPr defTabSz="966612">
              <a:defRPr/>
            </a:pPr>
            <a:r>
              <a:rPr lang="en-US" dirty="0"/>
              <a:t>Step 3: on the next slide.</a:t>
            </a:r>
          </a:p>
        </p:txBody>
      </p:sp>
      <p:sp>
        <p:nvSpPr>
          <p:cNvPr id="4" name="Slide Number Placeholder 3"/>
          <p:cNvSpPr>
            <a:spLocks noGrp="1"/>
          </p:cNvSpPr>
          <p:nvPr>
            <p:ph type="sldNum" sz="quarter" idx="10"/>
          </p:nvPr>
        </p:nvSpPr>
        <p:spPr/>
        <p:txBody>
          <a:bodyPr/>
          <a:lstStyle/>
          <a:p>
            <a:fld id="{2CAF6792-DBE1-4461-97FA-F85A7B48814E}" type="slidenum">
              <a:rPr lang="en-US" smtClean="0"/>
              <a:t>37</a:t>
            </a:fld>
            <a:endParaRPr lang="en-US"/>
          </a:p>
        </p:txBody>
      </p:sp>
    </p:spTree>
    <p:extLst>
      <p:ext uri="{BB962C8B-B14F-4D97-AF65-F5344CB8AC3E}">
        <p14:creationId xmlns:p14="http://schemas.microsoft.com/office/powerpoint/2010/main" val="5104693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66612">
              <a:defRPr/>
            </a:pPr>
            <a:r>
              <a:rPr lang="en-US" dirty="0"/>
              <a:t>Step 3: The equilibrium price of pizza rises from $10 to $11, and the equilibrium quantity falls from 500 to 450 pizzas.  </a:t>
            </a:r>
          </a:p>
          <a:p>
            <a:pPr marL="171450" indent="-171450">
              <a:buFontTx/>
              <a:buChar char="-"/>
            </a:pPr>
            <a:r>
              <a:rPr lang="en-US" dirty="0"/>
              <a:t>The tax reduces the size of the pizza  market</a:t>
            </a:r>
          </a:p>
          <a:p>
            <a:pPr marL="171450" indent="-171450">
              <a:buFontTx/>
              <a:buChar char="-"/>
            </a:pPr>
            <a:r>
              <a:rPr lang="en-US" dirty="0"/>
              <a:t>Buyers and sellers share the burden</a:t>
            </a:r>
          </a:p>
          <a:p>
            <a:pPr marL="171450" indent="-171450">
              <a:buFontTx/>
              <a:buChar char="-"/>
            </a:pPr>
            <a:r>
              <a:rPr lang="en-US" dirty="0"/>
              <a:t>Sellers get a lower price for their product after paying the tax (Ps = $9.50 instead of the old </a:t>
            </a:r>
            <a:r>
              <a:rPr lang="en-US" dirty="0" err="1"/>
              <a:t>eqm</a:t>
            </a:r>
            <a:r>
              <a:rPr lang="en-US" dirty="0"/>
              <a:t> price of $10)</a:t>
            </a:r>
          </a:p>
          <a:p>
            <a:pPr marL="171450" indent="-171450">
              <a:buFontTx/>
              <a:buChar char="-"/>
            </a:pPr>
            <a:r>
              <a:rPr lang="en-US" dirty="0"/>
              <a:t>Buyers pay a higher market price to sellers ($11) than they previously did ($10).</a:t>
            </a:r>
          </a:p>
          <a:p>
            <a:pPr marL="171450" indent="-171450">
              <a:buFontTx/>
              <a:buChar char="-"/>
            </a:pPr>
            <a:endParaRPr lang="en-US" altLang="en-US" dirty="0"/>
          </a:p>
          <a:p>
            <a:r>
              <a:rPr lang="en-US" altLang="en-US" dirty="0"/>
              <a:t>How </a:t>
            </a:r>
            <a:r>
              <a:rPr lang="en-US" altLang="en-US" u="sng" dirty="0"/>
              <a:t>taxes on sellers </a:t>
            </a:r>
            <a:r>
              <a:rPr lang="en-US" altLang="en-US" dirty="0"/>
              <a:t>affect market outcomes: buyers and sellers share the burden of tax </a:t>
            </a:r>
          </a:p>
          <a:p>
            <a:pPr marL="181240" indent="-181240">
              <a:buFont typeface="Arial" panose="020B0604020202020204" pitchFamily="34" charset="0"/>
              <a:buChar char="•"/>
            </a:pPr>
            <a:r>
              <a:rPr lang="en-US" altLang="en-US" dirty="0"/>
              <a:t>Sellers get a lower price, are worse off</a:t>
            </a:r>
          </a:p>
          <a:p>
            <a:pPr marL="181240" indent="-181240">
              <a:buFont typeface="Arial" panose="020B0604020202020204" pitchFamily="34" charset="0"/>
              <a:buChar char="•"/>
            </a:pPr>
            <a:r>
              <a:rPr lang="en-US" altLang="en-US" dirty="0"/>
              <a:t>Buyers pay a higher price, are worse off.</a:t>
            </a:r>
          </a:p>
          <a:p>
            <a:pPr defTabSz="966612">
              <a:defRPr/>
            </a:pPr>
            <a:endParaRPr lang="en-US" dirty="0"/>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38</a:t>
            </a:fld>
            <a:endParaRPr lang="en-US"/>
          </a:p>
        </p:txBody>
      </p:sp>
    </p:spTree>
    <p:extLst>
      <p:ext uri="{BB962C8B-B14F-4D97-AF65-F5344CB8AC3E}">
        <p14:creationId xmlns:p14="http://schemas.microsoft.com/office/powerpoint/2010/main" val="212138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a:xfrm>
            <a:off x="487680" y="4320540"/>
            <a:ext cx="6583680" cy="4960620"/>
          </a:xfrm>
        </p:spPr>
        <p:txBody>
          <a:bodyPr/>
          <a:lstStyle/>
          <a:p>
            <a:pPr eaLnBrk="1" hangingPunct="1"/>
            <a:r>
              <a:rPr lang="en-US" sz="1200" dirty="0">
                <a:latin typeface="+mn-lt"/>
              </a:rPr>
              <a:t>Whether the government makes buyers or sellers pay the tax, all of the effects are the same:</a:t>
            </a:r>
          </a:p>
          <a:p>
            <a:pPr eaLnBrk="1" hangingPunct="1"/>
            <a:r>
              <a:rPr lang="en-US" sz="1200" dirty="0">
                <a:latin typeface="+mn-lt"/>
              </a:rPr>
              <a:t>   - the price buyers pay rises (in this case to $11 from $10)</a:t>
            </a:r>
          </a:p>
          <a:p>
            <a:pPr eaLnBrk="1" hangingPunct="1"/>
            <a:r>
              <a:rPr lang="en-US" sz="1200" dirty="0">
                <a:latin typeface="+mn-lt"/>
              </a:rPr>
              <a:t>   - the price sellers receive falls (to $9.50 from $10)</a:t>
            </a:r>
          </a:p>
          <a:p>
            <a:pPr eaLnBrk="1" hangingPunct="1"/>
            <a:r>
              <a:rPr lang="en-US" sz="1200" dirty="0">
                <a:latin typeface="+mn-lt"/>
              </a:rPr>
              <a:t>   - the equilibrium quantity falls (to 450 from 500)</a:t>
            </a:r>
          </a:p>
          <a:p>
            <a:pPr eaLnBrk="1" hangingPunct="1"/>
            <a:r>
              <a:rPr lang="en-US" sz="1200" dirty="0">
                <a:latin typeface="+mn-lt"/>
              </a:rPr>
              <a:t>   - the incidence of the tax is the same (here, buyers pay $1 of the tax, while sellers pay $.50 of the tax on each unit)</a:t>
            </a:r>
          </a:p>
          <a:p>
            <a:pPr eaLnBrk="1" hangingPunct="1"/>
            <a:endParaRPr lang="en-US" sz="1200" dirty="0">
              <a:latin typeface="+mn-lt"/>
            </a:endParaRPr>
          </a:p>
          <a:p>
            <a:pPr eaLnBrk="1" hangingPunct="1"/>
            <a:r>
              <a:rPr lang="en-US" sz="1200" dirty="0">
                <a:latin typeface="+mn-lt"/>
              </a:rPr>
              <a:t>A tax on buyers means buyers will have to pay more, which causes their demand to fall.  The fall in demand hurts sellers, forcing them to reduce their price.  Similarly, a tax on sellers is like a cost increase, and sellers pass along a portion of that increase to buyers in the form of higher prices.  </a:t>
            </a:r>
          </a:p>
          <a:p>
            <a:pPr eaLnBrk="1" hangingPunct="1"/>
            <a:endParaRPr lang="en-US" sz="1200" dirty="0">
              <a:latin typeface="+mn-lt"/>
            </a:endParaRPr>
          </a:p>
          <a:p>
            <a:pPr eaLnBrk="1" hangingPunct="1"/>
            <a:r>
              <a:rPr lang="en-US" sz="1200" dirty="0">
                <a:latin typeface="+mn-lt"/>
              </a:rPr>
              <a:t>The equivalence of taxes on buyers and taxes on sellers means that we can ignore whether the tax is imposed on buyers or sellers.  All that matters is the size of the tax.  </a:t>
            </a:r>
          </a:p>
          <a:p>
            <a:pPr eaLnBrk="1" hangingPunct="1"/>
            <a:endParaRPr lang="en-US" sz="1200" dirty="0">
              <a:latin typeface="+mn-lt"/>
            </a:endParaRPr>
          </a:p>
          <a:p>
            <a:pPr eaLnBrk="1" hangingPunct="1"/>
            <a:r>
              <a:rPr lang="en-US" sz="1200" dirty="0">
                <a:latin typeface="+mn-lt"/>
              </a:rPr>
              <a:t>So, in future problems, we can think of the tax as a wedge between the price buyers pay and the price sellers receive.  On a supply</a:t>
            </a:r>
            <a:r>
              <a:rPr lang="en-US" sz="1200" dirty="0">
                <a:latin typeface="+mn-lt"/>
                <a:cs typeface="Times New Roman" pitchFamily="18" charset="0"/>
              </a:rPr>
              <a:t>–</a:t>
            </a:r>
            <a:r>
              <a:rPr lang="en-US" sz="1200" dirty="0">
                <a:latin typeface="+mn-lt"/>
              </a:rPr>
              <a:t>demand diagram, this wedge is a vertical line segment (shown in green on this graph).  You can think of taking a toothpick the size of the tax and wedging it between the </a:t>
            </a:r>
            <a:r>
              <a:rPr lang="en-US" sz="1200" b="1" i="1" dirty="0">
                <a:latin typeface="+mn-lt"/>
              </a:rPr>
              <a:t>S</a:t>
            </a:r>
            <a:r>
              <a:rPr lang="en-US" sz="1200" dirty="0">
                <a:latin typeface="+mn-lt"/>
              </a:rPr>
              <a:t> and </a:t>
            </a:r>
            <a:r>
              <a:rPr lang="en-US" sz="1200" b="1" i="1" dirty="0">
                <a:latin typeface="+mn-lt"/>
              </a:rPr>
              <a:t>D</a:t>
            </a:r>
            <a:r>
              <a:rPr lang="en-US" sz="1200" dirty="0">
                <a:latin typeface="+mn-lt"/>
              </a:rPr>
              <a:t> curves.  The quantity at which the toothpick fits just snuggly is the new equilibrium quantity.  Students will have a chance to practice this in a moment with an exercise.  </a:t>
            </a:r>
          </a:p>
          <a:p>
            <a:pPr eaLnBrk="1" hangingPunct="1"/>
            <a:endParaRPr lang="en-US" sz="1200" dirty="0">
              <a:latin typeface="+mn-lt"/>
            </a:endParaRPr>
          </a:p>
          <a:p>
            <a:pPr eaLnBrk="1" hangingPunct="1"/>
            <a:r>
              <a:rPr lang="en-US" sz="1200" dirty="0">
                <a:latin typeface="+mn-lt"/>
              </a:rPr>
              <a:t>One last remark:  Someone once said “if you want less of something, tax it.”  A tax on any good or service causes a fall in its quantity.  This is because people respond to incentives:  the tax gives buyers an incentive to buy less and gives sellers an incentive to produce less. </a:t>
            </a:r>
          </a:p>
        </p:txBody>
      </p:sp>
      <p:sp>
        <p:nvSpPr>
          <p:cNvPr id="4" name="Slide Number Placeholder 3"/>
          <p:cNvSpPr>
            <a:spLocks noGrp="1"/>
          </p:cNvSpPr>
          <p:nvPr>
            <p:ph type="sldNum" sz="quarter" idx="10"/>
          </p:nvPr>
        </p:nvSpPr>
        <p:spPr/>
        <p:txBody>
          <a:bodyPr/>
          <a:lstStyle/>
          <a:p>
            <a:fld id="{2CAF6792-DBE1-4461-97FA-F85A7B48814E}" type="slidenum">
              <a:rPr lang="en-US" smtClean="0"/>
              <a:t>39</a:t>
            </a:fld>
            <a:endParaRPr lang="en-US"/>
          </a:p>
        </p:txBody>
      </p:sp>
    </p:spTree>
    <p:extLst>
      <p:ext uri="{BB962C8B-B14F-4D97-AF65-F5344CB8AC3E}">
        <p14:creationId xmlns:p14="http://schemas.microsoft.com/office/powerpoint/2010/main" val="1736894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66612">
              <a:defRPr/>
            </a:pPr>
            <a:r>
              <a:rPr lang="en-US" sz="1200" dirty="0">
                <a:cs typeface="Arial" charset="0"/>
              </a:rPr>
              <a:t>We will use the supply and demand model to see how each policy affects the market outcome (the price buyers pay, the price sellers receive, and equilibrium quantity).</a:t>
            </a:r>
          </a:p>
          <a:p>
            <a:r>
              <a:rPr lang="en-US" sz="1200" b="0" i="0" u="none" strike="noStrike" kern="1200" baseline="0" dirty="0">
                <a:solidFill>
                  <a:schemeClr val="tx1"/>
                </a:solidFill>
                <a:latin typeface="+mn-lt"/>
                <a:ea typeface="+mn-ea"/>
                <a:cs typeface="+mn-cs"/>
              </a:rPr>
              <a:t>Why does the government impose controls on prices? </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Some people or groups may not like the free market outcome. Each of these groups lobbies the government to pass laws that alter the market outcome by directly controlling the price of a good or service.</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Buyers usually want a lower price (want a biding price ceiling) while sellers want a higher one (want a binding price floor), the interests of the two groups conflict. </a:t>
            </a:r>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4</a:t>
            </a:fld>
            <a:endParaRPr lang="en-US"/>
          </a:p>
        </p:txBody>
      </p:sp>
    </p:spTree>
    <p:extLst>
      <p:ext uri="{BB962C8B-B14F-4D97-AF65-F5344CB8AC3E}">
        <p14:creationId xmlns:p14="http://schemas.microsoft.com/office/powerpoint/2010/main" val="156879688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66612">
              <a:lnSpc>
                <a:spcPct val="105000"/>
              </a:lnSpc>
              <a:defRPr/>
            </a:pPr>
            <a:r>
              <a:rPr lang="en-US" sz="1200" dirty="0"/>
              <a:t>These are the same supply and demand curves used in the Active Learning 3 exercise. Ask your students to work in groups and share and explain their answers.</a:t>
            </a:r>
          </a:p>
          <a:p>
            <a:pPr defTabSz="966612">
              <a:lnSpc>
                <a:spcPct val="105000"/>
              </a:lnSpc>
              <a:defRPr/>
            </a:pPr>
            <a:r>
              <a:rPr lang="en-US" sz="1200" dirty="0"/>
              <a:t>The answers are on the next slide. </a:t>
            </a:r>
          </a:p>
          <a:p>
            <a:endParaRPr lang="en-US" sz="1300" dirty="0"/>
          </a:p>
        </p:txBody>
      </p:sp>
      <p:sp>
        <p:nvSpPr>
          <p:cNvPr id="4" name="Slide Number Placeholder 3"/>
          <p:cNvSpPr>
            <a:spLocks noGrp="1"/>
          </p:cNvSpPr>
          <p:nvPr>
            <p:ph type="sldNum" sz="quarter" idx="10"/>
          </p:nvPr>
        </p:nvSpPr>
        <p:spPr/>
        <p:txBody>
          <a:bodyPr/>
          <a:lstStyle/>
          <a:p>
            <a:fld id="{2CAF6792-DBE1-4461-97FA-F85A7B48814E}" type="slidenum">
              <a:rPr lang="en-US" smtClean="0"/>
              <a:t>40</a:t>
            </a:fld>
            <a:endParaRPr lang="en-US"/>
          </a:p>
        </p:txBody>
      </p:sp>
    </p:spTree>
    <p:extLst>
      <p:ext uri="{BB962C8B-B14F-4D97-AF65-F5344CB8AC3E}">
        <p14:creationId xmlns:p14="http://schemas.microsoft.com/office/powerpoint/2010/main" val="315868827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eaLnBrk="1" hangingPunct="1"/>
            <a:r>
              <a:rPr lang="en-US" sz="1200" dirty="0"/>
              <a:t>First, the equilibrium quantity is the quantity where </a:t>
            </a:r>
            <a:r>
              <a:rPr lang="en-US" sz="1200" b="1" i="1" dirty="0"/>
              <a:t>P</a:t>
            </a:r>
            <a:r>
              <a:rPr lang="en-US" sz="1200" b="1" baseline="-25000" dirty="0"/>
              <a:t>B</a:t>
            </a:r>
            <a:r>
              <a:rPr lang="en-US" sz="1200" dirty="0"/>
              <a:t> – </a:t>
            </a:r>
            <a:r>
              <a:rPr lang="en-US" sz="1200" b="1" i="1" dirty="0"/>
              <a:t>P</a:t>
            </a:r>
            <a:r>
              <a:rPr lang="en-US" sz="1200" b="1" baseline="-25000" dirty="0"/>
              <a:t>S</a:t>
            </a:r>
            <a:r>
              <a:rPr lang="en-US" sz="1200" dirty="0"/>
              <a:t> = $30.  This quantity is 80. </a:t>
            </a:r>
          </a:p>
          <a:p>
            <a:pPr eaLnBrk="1" hangingPunct="1"/>
            <a:endParaRPr lang="en-US" sz="1200" dirty="0"/>
          </a:p>
          <a:p>
            <a:pPr eaLnBrk="1" hangingPunct="1"/>
            <a:r>
              <a:rPr lang="en-US" sz="1200" dirty="0"/>
              <a:t>Next, to find </a:t>
            </a:r>
            <a:r>
              <a:rPr lang="en-US" sz="1200" b="1" i="1" dirty="0"/>
              <a:t>P</a:t>
            </a:r>
            <a:r>
              <a:rPr lang="en-US" sz="1200" b="1" baseline="-25000" dirty="0"/>
              <a:t>B</a:t>
            </a:r>
            <a:r>
              <a:rPr lang="en-US" sz="1200" dirty="0"/>
              <a:t>, start at </a:t>
            </a:r>
            <a:r>
              <a:rPr lang="en-US" sz="1200" b="1" dirty="0"/>
              <a:t>Q</a:t>
            </a:r>
            <a:r>
              <a:rPr lang="en-US" sz="1200" dirty="0"/>
              <a:t> = 80 and go up to the demand curve to see that </a:t>
            </a:r>
            <a:r>
              <a:rPr lang="en-US" sz="1200" b="1" i="1" dirty="0"/>
              <a:t>P</a:t>
            </a:r>
            <a:r>
              <a:rPr lang="en-US" sz="1200" b="1" baseline="-25000" dirty="0"/>
              <a:t>B</a:t>
            </a:r>
            <a:r>
              <a:rPr lang="en-US" sz="1200" dirty="0"/>
              <a:t> = $110.  </a:t>
            </a:r>
          </a:p>
          <a:p>
            <a:pPr eaLnBrk="1" hangingPunct="1"/>
            <a:endParaRPr lang="en-US" sz="1200" dirty="0"/>
          </a:p>
          <a:p>
            <a:pPr eaLnBrk="1" hangingPunct="1"/>
            <a:r>
              <a:rPr lang="en-US" sz="1200" dirty="0"/>
              <a:t>To find </a:t>
            </a:r>
            <a:r>
              <a:rPr lang="en-US" sz="1200" b="1" i="1" dirty="0"/>
              <a:t>P</a:t>
            </a:r>
            <a:r>
              <a:rPr lang="en-US" sz="1200" b="1" baseline="-25000" dirty="0"/>
              <a:t>S</a:t>
            </a:r>
            <a:r>
              <a:rPr lang="en-US" sz="1200" dirty="0"/>
              <a:t>, start at </a:t>
            </a:r>
            <a:r>
              <a:rPr lang="en-US" sz="1200" b="1" dirty="0"/>
              <a:t>Q</a:t>
            </a:r>
            <a:r>
              <a:rPr lang="en-US" sz="1200" dirty="0"/>
              <a:t> = 80 and go up to the supply curve to see that </a:t>
            </a:r>
            <a:r>
              <a:rPr lang="en-US" sz="1200" b="1" i="1" dirty="0"/>
              <a:t>P</a:t>
            </a:r>
            <a:r>
              <a:rPr lang="en-US" sz="1200" b="1" baseline="-25000" dirty="0"/>
              <a:t>S</a:t>
            </a:r>
            <a:r>
              <a:rPr lang="en-US" sz="1200" dirty="0"/>
              <a:t> = $80. </a:t>
            </a:r>
          </a:p>
          <a:p>
            <a:pPr eaLnBrk="1" hangingPunct="1"/>
            <a:endParaRPr lang="en-US" sz="1200" dirty="0"/>
          </a:p>
          <a:p>
            <a:pPr eaLnBrk="1" hangingPunct="1"/>
            <a:r>
              <a:rPr lang="en-US" sz="1200" dirty="0"/>
              <a:t>To find incidence, just compare </a:t>
            </a:r>
            <a:r>
              <a:rPr lang="en-US" sz="1200" b="1" i="1" dirty="0"/>
              <a:t>P</a:t>
            </a:r>
            <a:r>
              <a:rPr lang="en-US" sz="1200" b="1" baseline="-25000" dirty="0"/>
              <a:t>B</a:t>
            </a:r>
            <a:r>
              <a:rPr lang="en-US" sz="1200" dirty="0"/>
              <a:t> and </a:t>
            </a:r>
            <a:r>
              <a:rPr lang="en-US" sz="1200" b="1" i="1" dirty="0"/>
              <a:t>P</a:t>
            </a:r>
            <a:r>
              <a:rPr lang="en-US" sz="1200" b="1" baseline="-25000" dirty="0"/>
              <a:t>S</a:t>
            </a:r>
            <a:r>
              <a:rPr lang="en-US" sz="1200" dirty="0"/>
              <a:t> to the no-tax equilibrium price, $100. </a:t>
            </a:r>
          </a:p>
        </p:txBody>
      </p:sp>
      <p:sp>
        <p:nvSpPr>
          <p:cNvPr id="4" name="Slide Number Placeholder 3"/>
          <p:cNvSpPr>
            <a:spLocks noGrp="1"/>
          </p:cNvSpPr>
          <p:nvPr>
            <p:ph type="sldNum" sz="quarter" idx="10"/>
          </p:nvPr>
        </p:nvSpPr>
        <p:spPr/>
        <p:txBody>
          <a:bodyPr/>
          <a:lstStyle/>
          <a:p>
            <a:fld id="{2CAF6792-DBE1-4461-97FA-F85A7B48814E}" type="slidenum">
              <a:rPr lang="en-US" smtClean="0"/>
              <a:t>41</a:t>
            </a:fld>
            <a:endParaRPr lang="en-US"/>
          </a:p>
        </p:txBody>
      </p:sp>
    </p:spTree>
    <p:extLst>
      <p:ext uri="{BB962C8B-B14F-4D97-AF65-F5344CB8AC3E}">
        <p14:creationId xmlns:p14="http://schemas.microsoft.com/office/powerpoint/2010/main" val="315868827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CAF6792-DBE1-4461-97FA-F85A7B48814E}" type="slidenum">
              <a:rPr lang="en-US" smtClean="0"/>
              <a:t>42</a:t>
            </a:fld>
            <a:endParaRPr lang="en-US"/>
          </a:p>
        </p:txBody>
      </p:sp>
    </p:spTree>
    <p:extLst>
      <p:ext uri="{BB962C8B-B14F-4D97-AF65-F5344CB8AC3E}">
        <p14:creationId xmlns:p14="http://schemas.microsoft.com/office/powerpoint/2010/main" val="21373684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D9A1A60F-9B97-40FA-BC37-8A9CFBC27286}" type="slidenum">
              <a:rPr lang="en-US" smtClean="0"/>
              <a:pPr/>
              <a:t>43</a:t>
            </a:fld>
            <a:endParaRPr lang="en-US"/>
          </a:p>
        </p:txBody>
      </p:sp>
      <p:sp>
        <p:nvSpPr>
          <p:cNvPr id="72707" name="Rectangle 7"/>
          <p:cNvSpPr txBox="1">
            <a:spLocks noGrp="1" noChangeArrowheads="1"/>
          </p:cNvSpPr>
          <p:nvPr/>
        </p:nvSpPr>
        <p:spPr bwMode="auto">
          <a:xfrm>
            <a:off x="4143587" y="9119474"/>
            <a:ext cx="3169920" cy="480060"/>
          </a:xfrm>
          <a:prstGeom prst="rect">
            <a:avLst/>
          </a:prstGeom>
          <a:noFill/>
          <a:ln w="9525">
            <a:noFill/>
            <a:miter lim="800000"/>
            <a:headEnd/>
            <a:tailEnd/>
          </a:ln>
        </p:spPr>
        <p:txBody>
          <a:bodyPr lIns="96661" tIns="48331" rIns="96661" bIns="48331" anchor="b"/>
          <a:lstStyle/>
          <a:p>
            <a:pPr algn="r"/>
            <a:fld id="{4D7DDF1B-4708-473D-8236-28702EE02A10}" type="slidenum">
              <a:rPr lang="en-US" sz="1300">
                <a:cs typeface="Arial" charset="0"/>
              </a:rPr>
              <a:pPr algn="r"/>
              <a:t>43</a:t>
            </a:fld>
            <a:endParaRPr lang="en-US" sz="1300">
              <a:cs typeface="Arial" charset="0"/>
            </a:endParaRPr>
          </a:p>
        </p:txBody>
      </p:sp>
      <p:sp>
        <p:nvSpPr>
          <p:cNvPr id="72708" name="Rectangle 2"/>
          <p:cNvSpPr>
            <a:spLocks noGrp="1" noRot="1" noChangeAspect="1" noChangeArrowheads="1" noTextEdit="1"/>
          </p:cNvSpPr>
          <p:nvPr>
            <p:ph type="sldImg"/>
          </p:nvPr>
        </p:nvSpPr>
        <p:spPr>
          <a:xfrm>
            <a:off x="457200" y="561975"/>
            <a:ext cx="6400800" cy="3600450"/>
          </a:xfrm>
          <a:ln/>
        </p:spPr>
      </p:sp>
      <p:sp>
        <p:nvSpPr>
          <p:cNvPr id="72709" name="Rectangle 3"/>
          <p:cNvSpPr>
            <a:spLocks noGrp="1" noChangeArrowheads="1"/>
          </p:cNvSpPr>
          <p:nvPr>
            <p:ph type="body" idx="1"/>
          </p:nvPr>
        </p:nvSpPr>
        <p:spPr>
          <a:xfrm>
            <a:off x="731520" y="4460557"/>
            <a:ext cx="5852160" cy="4420553"/>
          </a:xfrm>
          <a:noFill/>
          <a:ln/>
        </p:spPr>
        <p:txBody>
          <a:bodyPr/>
          <a:lstStyle/>
          <a:p>
            <a:pPr eaLnBrk="1" hangingPunct="1"/>
            <a:r>
              <a:rPr lang="en-US" dirty="0"/>
              <a:t>We have just seen that tax incidence is not affected by whether the government makes buyers or sellers pay the tax.  So what, then, does determine tax incidence?  Turns out it’s elasticity—specifically, the price elasticities of supply and demand. </a:t>
            </a:r>
          </a:p>
          <a:p>
            <a:pPr eaLnBrk="1" hangingPunct="1"/>
            <a:endParaRPr lang="en-US" dirty="0"/>
          </a:p>
          <a:p>
            <a:pPr eaLnBrk="1" hangingPunct="1"/>
            <a:r>
              <a:rPr lang="en-US" dirty="0"/>
              <a:t>There are two cases:  1) supply is more price-elastic than demand (this slide), and 2) demand is more price-elastic than supply (next slide).  </a:t>
            </a:r>
          </a:p>
          <a:p>
            <a:pPr eaLnBrk="1" hangingPunct="1"/>
            <a:endParaRPr lang="en-US" dirty="0"/>
          </a:p>
          <a:p>
            <a:pPr eaLnBrk="1" hangingPunct="1"/>
            <a:r>
              <a:rPr lang="en-US" dirty="0"/>
              <a:t>When supply is more price-elastic than demand, sellers are relatively more responsive to changes in price, and the supply curve is less steep than the demand curve.  Buyers have relatively fewer alternatives, so they have to “eat” most of the price increase caused by the imposition of the tax.  </a:t>
            </a:r>
          </a:p>
          <a:p>
            <a:pPr eaLnBrk="1" hangingPunct="1"/>
            <a:endParaRPr lang="en-US" dirty="0"/>
          </a:p>
          <a:p>
            <a:pPr eaLnBrk="1" hangingPunct="1"/>
            <a:r>
              <a:rPr lang="en-US" dirty="0"/>
              <a:t>As the textbook puts it, sellers can more easily leave the market in response to the tax than can buyers.  Thus, buyers are stuck bearing most of the burden of the tax.  </a:t>
            </a:r>
          </a:p>
          <a:p>
            <a:pPr eaLnBrk="1" hangingPunct="1"/>
            <a:r>
              <a:rPr lang="en-US" dirty="0"/>
              <a:t>  </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75B94D08-EDCF-4B8A-A616-4B40CA864704}" type="slidenum">
              <a:rPr lang="en-US" smtClean="0"/>
              <a:pPr/>
              <a:t>44</a:t>
            </a:fld>
            <a:endParaRPr lang="en-US"/>
          </a:p>
        </p:txBody>
      </p:sp>
      <p:sp>
        <p:nvSpPr>
          <p:cNvPr id="73731" name="Rectangle 7"/>
          <p:cNvSpPr txBox="1">
            <a:spLocks noGrp="1" noChangeArrowheads="1"/>
          </p:cNvSpPr>
          <p:nvPr/>
        </p:nvSpPr>
        <p:spPr bwMode="auto">
          <a:xfrm>
            <a:off x="4143587" y="9119474"/>
            <a:ext cx="3169920" cy="480060"/>
          </a:xfrm>
          <a:prstGeom prst="rect">
            <a:avLst/>
          </a:prstGeom>
          <a:noFill/>
          <a:ln w="9525">
            <a:noFill/>
            <a:miter lim="800000"/>
            <a:headEnd/>
            <a:tailEnd/>
          </a:ln>
        </p:spPr>
        <p:txBody>
          <a:bodyPr lIns="96661" tIns="48331" rIns="96661" bIns="48331" anchor="b"/>
          <a:lstStyle/>
          <a:p>
            <a:pPr algn="r"/>
            <a:fld id="{C3F99607-FD8E-4D0D-A982-F9C1158513B9}" type="slidenum">
              <a:rPr lang="en-US" sz="1300">
                <a:cs typeface="Arial" charset="0"/>
              </a:rPr>
              <a:pPr algn="r"/>
              <a:t>44</a:t>
            </a:fld>
            <a:endParaRPr lang="en-US" sz="1300">
              <a:cs typeface="Arial" charset="0"/>
            </a:endParaRPr>
          </a:p>
        </p:txBody>
      </p:sp>
      <p:sp>
        <p:nvSpPr>
          <p:cNvPr id="73732" name="Rectangle 2"/>
          <p:cNvSpPr>
            <a:spLocks noGrp="1" noRot="1" noChangeAspect="1" noChangeArrowheads="1" noTextEdit="1"/>
          </p:cNvSpPr>
          <p:nvPr>
            <p:ph type="sldImg"/>
          </p:nvPr>
        </p:nvSpPr>
        <p:spPr>
          <a:xfrm>
            <a:off x="457200" y="561975"/>
            <a:ext cx="6400800" cy="3600450"/>
          </a:xfrm>
          <a:ln/>
        </p:spPr>
      </p:sp>
      <p:sp>
        <p:nvSpPr>
          <p:cNvPr id="73733" name="Rectangle 3"/>
          <p:cNvSpPr>
            <a:spLocks noGrp="1" noChangeArrowheads="1"/>
          </p:cNvSpPr>
          <p:nvPr>
            <p:ph type="body" idx="1"/>
          </p:nvPr>
        </p:nvSpPr>
        <p:spPr>
          <a:xfrm>
            <a:off x="731520" y="4460557"/>
            <a:ext cx="5852160" cy="4420553"/>
          </a:xfrm>
          <a:noFill/>
          <a:ln/>
        </p:spPr>
        <p:txBody>
          <a:bodyPr/>
          <a:lstStyle/>
          <a:p>
            <a:pPr eaLnBrk="1" hangingPunct="1"/>
            <a:r>
              <a:rPr lang="en-US" dirty="0"/>
              <a:t>The size of the tax is the same in this diagram as in the one on the preceding slide. </a:t>
            </a:r>
          </a:p>
          <a:p>
            <a:pPr eaLnBrk="1" hangingPunct="1"/>
            <a:endParaRPr lang="en-US" dirty="0"/>
          </a:p>
          <a:p>
            <a:pPr eaLnBrk="1" hangingPunct="1"/>
            <a:r>
              <a:rPr lang="en-US" dirty="0"/>
              <a:t>When demand is more price-elastic than supply, buyers are relatively more price-sensitive, and the demand curve is less steep than the supply curve.  Buyers have relatively more alternatives, so they can avoid most of the tax.  Sellers are less flexible, so they have to “eat” a greater share of the price increase caused by the tax.  </a:t>
            </a:r>
          </a:p>
          <a:p>
            <a:pPr eaLnBrk="1" hangingPunct="1"/>
            <a:endParaRPr lang="en-US" dirty="0"/>
          </a:p>
          <a:p>
            <a:r>
              <a:rPr lang="en-US" altLang="en-US" dirty="0"/>
              <a:t>Tax burden falls more heavily on the side of the market that is less elastic:</a:t>
            </a:r>
          </a:p>
          <a:p>
            <a:pPr marL="181240" indent="-181240">
              <a:buFont typeface="Arial" panose="020B0604020202020204" pitchFamily="34" charset="0"/>
              <a:buChar char="•"/>
            </a:pPr>
            <a:r>
              <a:rPr lang="en-US" altLang="en-US" dirty="0"/>
              <a:t>Small elasticity of demand: Buyers do not have good alternatives to consuming this good</a:t>
            </a:r>
          </a:p>
          <a:p>
            <a:pPr marL="181240" indent="-181240">
              <a:buFont typeface="Arial" panose="020B0604020202020204" pitchFamily="34" charset="0"/>
              <a:buChar char="•"/>
            </a:pPr>
            <a:r>
              <a:rPr lang="en-US" altLang="en-US" dirty="0"/>
              <a:t>Small elasticity of supply: Sellers do not have good alternatives to producing this good</a:t>
            </a:r>
          </a:p>
          <a:p>
            <a:pPr eaLnBrk="1" hangingPunct="1"/>
            <a:endParaRPr lang="en-US" dirty="0"/>
          </a:p>
          <a:p>
            <a:pPr eaLnBrk="1" hangingPunct="1"/>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eaLnBrk="1" hangingPunct="1"/>
            <a:r>
              <a:rPr lang="en-US" dirty="0"/>
              <a:t>This case study shows students an interesting real-world example of the material they just learned.  (The luxury tax was repelled in 1993 because the burden of the luxury tax falls more on the middle-class workers producing the luxury goods than on the rich customers buying them.)</a:t>
            </a:r>
          </a:p>
          <a:p>
            <a:pPr eaLnBrk="1" hangingPunct="1"/>
            <a:endParaRPr lang="en-US" dirty="0"/>
          </a:p>
          <a:p>
            <a:pPr eaLnBrk="1" hangingPunct="1"/>
            <a:r>
              <a:rPr lang="en-US" dirty="0"/>
              <a:t>If you’re pressed for time, it is probably safe to skip it and let students read it on their own.  It does not introduce any new concepts, and most students do not find it difficult to read. </a:t>
            </a:r>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45</a:t>
            </a:fld>
            <a:endParaRPr lang="en-US"/>
          </a:p>
        </p:txBody>
      </p:sp>
    </p:spTree>
    <p:extLst>
      <p:ext uri="{BB962C8B-B14F-4D97-AF65-F5344CB8AC3E}">
        <p14:creationId xmlns:p14="http://schemas.microsoft.com/office/powerpoint/2010/main" val="375049297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F6B01E6B-F7CD-4843-BF61-8399D6C7628B}" type="slidenum">
              <a:rPr lang="en-US" smtClean="0"/>
              <a:pPr/>
              <a:t>46</a:t>
            </a:fld>
            <a:endParaRPr lang="en-US"/>
          </a:p>
        </p:txBody>
      </p:sp>
      <p:sp>
        <p:nvSpPr>
          <p:cNvPr id="75779" name="Rectangle 7"/>
          <p:cNvSpPr txBox="1">
            <a:spLocks noGrp="1" noChangeArrowheads="1"/>
          </p:cNvSpPr>
          <p:nvPr/>
        </p:nvSpPr>
        <p:spPr bwMode="auto">
          <a:xfrm>
            <a:off x="4143587" y="9119474"/>
            <a:ext cx="3169920" cy="480060"/>
          </a:xfrm>
          <a:prstGeom prst="rect">
            <a:avLst/>
          </a:prstGeom>
          <a:noFill/>
          <a:ln w="9525">
            <a:noFill/>
            <a:miter lim="800000"/>
            <a:headEnd/>
            <a:tailEnd/>
          </a:ln>
        </p:spPr>
        <p:txBody>
          <a:bodyPr lIns="96661" tIns="48331" rIns="96661" bIns="48331" anchor="b"/>
          <a:lstStyle/>
          <a:p>
            <a:pPr algn="r"/>
            <a:fld id="{09C13D13-6FE9-4A0D-BE1A-C85D1059A4A7}" type="slidenum">
              <a:rPr lang="en-US" sz="1300">
                <a:cs typeface="Arial" charset="0"/>
              </a:rPr>
              <a:pPr algn="r"/>
              <a:t>46</a:t>
            </a:fld>
            <a:endParaRPr lang="en-US" sz="1300">
              <a:cs typeface="Arial" charset="0"/>
            </a:endParaRPr>
          </a:p>
        </p:txBody>
      </p:sp>
      <p:sp>
        <p:nvSpPr>
          <p:cNvPr id="75780" name="Rectangle 2"/>
          <p:cNvSpPr>
            <a:spLocks noGrp="1" noRot="1" noChangeAspect="1" noChangeArrowheads="1" noTextEdit="1"/>
          </p:cNvSpPr>
          <p:nvPr>
            <p:ph type="sldImg"/>
          </p:nvPr>
        </p:nvSpPr>
        <p:spPr>
          <a:xfrm>
            <a:off x="457200" y="561975"/>
            <a:ext cx="6400800" cy="3600450"/>
          </a:xfrm>
          <a:ln/>
        </p:spPr>
      </p:sp>
      <p:sp>
        <p:nvSpPr>
          <p:cNvPr id="75781" name="Rectangle 3"/>
          <p:cNvSpPr>
            <a:spLocks noGrp="1" noChangeArrowheads="1"/>
          </p:cNvSpPr>
          <p:nvPr>
            <p:ph type="body" idx="1"/>
          </p:nvPr>
        </p:nvSpPr>
        <p:spPr>
          <a:xfrm>
            <a:off x="731520" y="4460557"/>
            <a:ext cx="5852160" cy="4420553"/>
          </a:xfrm>
          <a:noFill/>
          <a:ln/>
        </p:spPr>
        <p:txBody>
          <a:bodyPr/>
          <a:lstStyle/>
          <a:p>
            <a:pPr eaLnBrk="1" hangingPunct="1"/>
            <a:r>
              <a:rPr lang="en-US" dirty="0"/>
              <a:t>Demand for yachts (and other luxury items) is price-elastic:  if the price of yachts rises, rich consumers can easily avoid the tax by spending their millions on some other luxury item. </a:t>
            </a:r>
          </a:p>
          <a:p>
            <a:pPr eaLnBrk="1" hangingPunct="1"/>
            <a:endParaRPr lang="en-US" dirty="0"/>
          </a:p>
          <a:p>
            <a:pPr eaLnBrk="1" hangingPunct="1"/>
            <a:r>
              <a:rPr lang="en-US" dirty="0"/>
              <a:t>Supply of yachts is less elastic, especially in the short run.  It is difficult for the companies that build yachts to re-tool their factories and reeducate their workers to produce some other product.  </a:t>
            </a:r>
          </a:p>
          <a:p>
            <a:pPr eaLnBrk="1" hangingPunct="1"/>
            <a:endParaRPr lang="en-US" dirty="0"/>
          </a:p>
          <a:p>
            <a:pPr eaLnBrk="1" hangingPunct="1"/>
            <a:r>
              <a:rPr lang="en-US" dirty="0"/>
              <a:t>Hence, companies that build yachts pay most of the tax, and the rich pay relatively little of it.  </a:t>
            </a:r>
          </a:p>
          <a:p>
            <a:pPr eaLnBrk="1" hangingPunct="1"/>
            <a:endParaRPr lang="en-US" dirty="0"/>
          </a:p>
          <a:p>
            <a:pPr eaLnBrk="1" hangingPunct="1"/>
            <a:r>
              <a:rPr lang="en-US" dirty="0"/>
              <a:t>The same is true for taxes on other luxury items.  </a:t>
            </a:r>
          </a:p>
          <a:p>
            <a:pPr defTabSz="966612">
              <a:defRPr/>
            </a:pPr>
            <a:endParaRPr lang="en-US" altLang="en-US" dirty="0"/>
          </a:p>
          <a:p>
            <a:pPr defTabSz="966612">
              <a:defRPr/>
            </a:pPr>
            <a:r>
              <a:rPr lang="en-US" altLang="en-US" dirty="0"/>
              <a:t>Most of the luxury tax was repealed in 1993.</a:t>
            </a:r>
          </a:p>
          <a:p>
            <a:pPr eaLnBrk="1" hangingPunct="1"/>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48507"/>
            <a:r>
              <a:rPr lang="en-US" dirty="0"/>
              <a:t>Suggestion:</a:t>
            </a:r>
            <a:r>
              <a:rPr lang="en-US" baseline="0" dirty="0"/>
              <a:t> For the Think-Pair-Share activities, if time allows, allow students to work in small groups for 5-10 minutes. Then allow student groups to share with other groups or with the entire class</a:t>
            </a:r>
            <a:r>
              <a:rPr lang="en-US" dirty="0"/>
              <a:t>.  Or, you can treat the Think-Pair-Share activity</a:t>
            </a:r>
            <a:r>
              <a:rPr lang="en-US" baseline="0" dirty="0"/>
              <a:t> as an open-to-all in class discussion.</a:t>
            </a:r>
          </a:p>
          <a:p>
            <a:pPr defTabSz="948507"/>
            <a:endParaRPr lang="en-US" baseline="0" dirty="0"/>
          </a:p>
          <a:p>
            <a:pPr defTabSz="948507"/>
            <a:endParaRPr lang="en-US" sz="1200" kern="1200" baseline="0" dirty="0">
              <a:solidFill>
                <a:schemeClr val="tx1"/>
              </a:solidFill>
              <a:effectLst/>
              <a:latin typeface="+mn-lt"/>
              <a:ea typeface="+mn-ea"/>
              <a:cs typeface="+mn-cs"/>
            </a:endParaRPr>
          </a:p>
          <a:p>
            <a:r>
              <a:rPr lang="en-US" dirty="0">
                <a:solidFill>
                  <a:srgbClr val="002060"/>
                </a:solidFill>
              </a:rPr>
              <a:t>Discussion points: </a:t>
            </a:r>
          </a:p>
          <a:p>
            <a:r>
              <a:rPr lang="en-US" sz="1200" kern="1200" dirty="0">
                <a:solidFill>
                  <a:schemeClr val="tx1"/>
                </a:solidFill>
                <a:effectLst/>
                <a:latin typeface="+mn-lt"/>
                <a:ea typeface="+mn-ea"/>
                <a:cs typeface="+mn-cs"/>
              </a:rPr>
              <a:t>A. No. Both sides of the market will be affected by a tax</a:t>
            </a:r>
            <a:r>
              <a:rPr lang="en-US" sz="1200" kern="1200" baseline="0" dirty="0">
                <a:solidFill>
                  <a:schemeClr val="tx1"/>
                </a:solidFill>
                <a:effectLst/>
                <a:latin typeface="+mn-lt"/>
                <a:ea typeface="+mn-ea"/>
                <a:cs typeface="+mn-cs"/>
              </a:rPr>
              <a:t> on food, regardless of what the law says. </a:t>
            </a:r>
            <a:r>
              <a:rPr lang="en-US" sz="1200" kern="1200" dirty="0">
                <a:solidFill>
                  <a:schemeClr val="tx1"/>
                </a:solidFill>
                <a:effectLst/>
                <a:latin typeface="+mn-lt"/>
                <a:ea typeface="+mn-ea"/>
                <a:cs typeface="+mn-cs"/>
              </a:rPr>
              <a:t>The effects of this tax will be: lower </a:t>
            </a:r>
            <a:r>
              <a:rPr lang="en-US" sz="1200" b="1" kern="1200" dirty="0">
                <a:solidFill>
                  <a:schemeClr val="tx1"/>
                </a:solidFill>
                <a:effectLst/>
                <a:latin typeface="+mn-lt"/>
                <a:ea typeface="+mn-ea"/>
                <a:cs typeface="+mn-cs"/>
              </a:rPr>
              <a:t>Q</a:t>
            </a:r>
            <a:r>
              <a:rPr lang="en-US" sz="1200" kern="1200" dirty="0">
                <a:solidFill>
                  <a:schemeClr val="tx1"/>
                </a:solidFill>
                <a:effectLst/>
                <a:latin typeface="+mn-lt"/>
                <a:ea typeface="+mn-ea"/>
                <a:cs typeface="+mn-cs"/>
              </a:rPr>
              <a:t> (quantity of food bought and</a:t>
            </a:r>
            <a:r>
              <a:rPr lang="en-US" sz="1200" kern="1200" baseline="0" dirty="0">
                <a:solidFill>
                  <a:schemeClr val="tx1"/>
                </a:solidFill>
                <a:effectLst/>
                <a:latin typeface="+mn-lt"/>
                <a:ea typeface="+mn-ea"/>
                <a:cs typeface="+mn-cs"/>
              </a:rPr>
              <a:t> sold)</a:t>
            </a:r>
            <a:r>
              <a:rPr lang="en-US" sz="1200" kern="1200" dirty="0">
                <a:solidFill>
                  <a:schemeClr val="tx1"/>
                </a:solidFill>
                <a:effectLst/>
                <a:latin typeface="+mn-lt"/>
                <a:ea typeface="+mn-ea"/>
                <a:cs typeface="+mn-cs"/>
              </a:rPr>
              <a:t>, higher </a:t>
            </a:r>
            <a:r>
              <a:rPr lang="en-US" sz="1200" b="1" i="1" kern="1200" dirty="0">
                <a:solidFill>
                  <a:schemeClr val="tx1"/>
                </a:solidFill>
                <a:effectLst/>
                <a:latin typeface="+mn-lt"/>
                <a:ea typeface="+mn-ea"/>
                <a:cs typeface="+mn-cs"/>
              </a:rPr>
              <a:t>P</a:t>
            </a:r>
            <a:r>
              <a:rPr lang="en-US" sz="1200" b="1" i="0" kern="1200" baseline="-25000" dirty="0">
                <a:solidFill>
                  <a:schemeClr val="tx1"/>
                </a:solidFill>
                <a:effectLst/>
                <a:latin typeface="+mn-lt"/>
                <a:ea typeface="+mn-ea"/>
                <a:cs typeface="+mn-cs"/>
              </a:rPr>
              <a:t>B</a:t>
            </a:r>
            <a:r>
              <a:rPr lang="en-US" sz="1200" kern="1200" dirty="0">
                <a:solidFill>
                  <a:schemeClr val="tx1"/>
                </a:solidFill>
                <a:effectLst/>
                <a:latin typeface="+mn-lt"/>
                <a:ea typeface="+mn-ea"/>
                <a:cs typeface="+mn-cs"/>
              </a:rPr>
              <a:t> (buyers</a:t>
            </a:r>
            <a:r>
              <a:rPr lang="en-US" sz="1200" kern="1200" baseline="0" dirty="0">
                <a:solidFill>
                  <a:schemeClr val="tx1"/>
                </a:solidFill>
                <a:effectLst/>
                <a:latin typeface="+mn-lt"/>
                <a:ea typeface="+mn-ea"/>
                <a:cs typeface="+mn-cs"/>
              </a:rPr>
              <a:t> pay a higher price for food), </a:t>
            </a:r>
            <a:r>
              <a:rPr lang="en-US" sz="1200" kern="1200" dirty="0">
                <a:solidFill>
                  <a:schemeClr val="tx1"/>
                </a:solidFill>
                <a:effectLst/>
                <a:latin typeface="+mn-lt"/>
                <a:ea typeface="+mn-ea"/>
                <a:cs typeface="+mn-cs"/>
              </a:rPr>
              <a:t> lower </a:t>
            </a:r>
            <a:r>
              <a:rPr lang="en-US" sz="1200" b="1" i="1" kern="1200" dirty="0">
                <a:solidFill>
                  <a:schemeClr val="tx1"/>
                </a:solidFill>
                <a:effectLst/>
                <a:latin typeface="+mn-lt"/>
                <a:ea typeface="+mn-ea"/>
                <a:cs typeface="+mn-cs"/>
              </a:rPr>
              <a:t>P</a:t>
            </a:r>
            <a:r>
              <a:rPr lang="en-US" sz="1200" b="1" kern="1200" baseline="-25000" dirty="0">
                <a:solidFill>
                  <a:schemeClr val="tx1"/>
                </a:solidFill>
                <a:effectLst/>
                <a:latin typeface="+mn-lt"/>
                <a:ea typeface="+mn-ea"/>
                <a:cs typeface="+mn-cs"/>
              </a:rPr>
              <a:t>s</a:t>
            </a:r>
            <a:r>
              <a:rPr lang="en-US" sz="1200" kern="1200" dirty="0">
                <a:solidFill>
                  <a:schemeClr val="tx1"/>
                </a:solidFill>
                <a:effectLst/>
                <a:latin typeface="+mn-lt"/>
                <a:ea typeface="+mn-ea"/>
                <a:cs typeface="+mn-cs"/>
              </a:rPr>
              <a:t> (sellers receive a lower price for food).</a:t>
            </a:r>
            <a:r>
              <a:rPr lang="en-US" sz="1200" kern="1200" baseline="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 The tax burden is determined by the elasticity of supply and demand. The burden of a tax falls most heavily on the side of the market that is less elastic. That is, the burden is on the side of the market least willing to leave the market when the price moves unfavorably. The burden will fall most heavily on the buyers of food regardless of whether the tax is legally</a:t>
            </a:r>
            <a:r>
              <a:rPr lang="en-US" sz="1200" kern="1200" baseline="0" dirty="0">
                <a:solidFill>
                  <a:schemeClr val="tx1"/>
                </a:solidFill>
                <a:effectLst/>
                <a:latin typeface="+mn-lt"/>
                <a:ea typeface="+mn-ea"/>
                <a:cs typeface="+mn-cs"/>
              </a:rPr>
              <a:t> imposed on </a:t>
            </a:r>
            <a:r>
              <a:rPr lang="en-US" sz="1200" kern="1200" dirty="0">
                <a:solidFill>
                  <a:schemeClr val="tx1"/>
                </a:solidFill>
                <a:effectLst/>
                <a:latin typeface="+mn-lt"/>
                <a:ea typeface="+mn-ea"/>
                <a:cs typeface="+mn-cs"/>
              </a:rPr>
              <a:t>buyers or on sellers. Food is a necessity, and therefore the demand for food is relatively inelastic. When the price rises due to the tax, people still must eat. Grocery chains can sell another product line when the price they receive for food falls due to the tax.</a:t>
            </a:r>
          </a:p>
          <a:p>
            <a:pPr defTabSz="948507"/>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CAF6792-DBE1-4461-97FA-F85A7B48814E}" type="slidenum">
              <a:rPr lang="en-US" smtClean="0"/>
              <a:t>47</a:t>
            </a:fld>
            <a:endParaRPr lang="en-US"/>
          </a:p>
        </p:txBody>
      </p:sp>
    </p:spTree>
    <p:extLst>
      <p:ext uri="{BB962C8B-B14F-4D97-AF65-F5344CB8AC3E}">
        <p14:creationId xmlns:p14="http://schemas.microsoft.com/office/powerpoint/2010/main" val="2165005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48</a:t>
            </a:fld>
            <a:endParaRPr lang="en-US"/>
          </a:p>
        </p:txBody>
      </p:sp>
    </p:spTree>
    <p:extLst>
      <p:ext uri="{BB962C8B-B14F-4D97-AF65-F5344CB8AC3E}">
        <p14:creationId xmlns:p14="http://schemas.microsoft.com/office/powerpoint/2010/main" val="37066114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49</a:t>
            </a:fld>
            <a:endParaRPr lang="en-US"/>
          </a:p>
        </p:txBody>
      </p:sp>
    </p:spTree>
    <p:extLst>
      <p:ext uri="{BB962C8B-B14F-4D97-AF65-F5344CB8AC3E}">
        <p14:creationId xmlns:p14="http://schemas.microsoft.com/office/powerpoint/2010/main" val="3706611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dirty="0"/>
              <a:t>This “Ask the Experts” feature provides the opportunity for class discussion. If you want, you can move this feature and class discussion after you  presented the rent control example on</a:t>
            </a:r>
            <a:r>
              <a:rPr lang="en-US" baseline="0" dirty="0"/>
              <a:t> the next few slides.</a:t>
            </a:r>
            <a:endParaRPr lang="en-US" dirty="0"/>
          </a:p>
          <a:p>
            <a:r>
              <a:rPr lang="en-US" dirty="0"/>
              <a:t>Start by asking the class what they know about rent control (you may have to explain what rent control is, and tell them that the main g</a:t>
            </a:r>
            <a:r>
              <a:rPr lang="en-US" altLang="en-US" dirty="0"/>
              <a:t>oal of this policy is to help the poor by making housing more affordable)</a:t>
            </a:r>
            <a:r>
              <a:rPr lang="en-US" dirty="0"/>
              <a:t> . </a:t>
            </a:r>
          </a:p>
          <a:p>
            <a:r>
              <a:rPr lang="en-US" dirty="0"/>
              <a:t>After showing the statement, you can ask your students to choose one of the options: agree, disagree, or uncertain. You can collect their answers in a variety of ways: show of hands, ballot, clicker system, etc. If time permits, you can allow students to group and discuss some of the reasons they chose their answer. </a:t>
            </a:r>
          </a:p>
          <a:p>
            <a:r>
              <a:rPr lang="en-US" dirty="0"/>
              <a:t>Ask the students to share with the class their reasons. Their answers will vary.</a:t>
            </a:r>
          </a:p>
          <a:p>
            <a:endParaRPr lang="en-US" dirty="0"/>
          </a:p>
          <a:p>
            <a:endParaRPr lang="en-US" dirty="0"/>
          </a:p>
        </p:txBody>
      </p:sp>
      <p:sp>
        <p:nvSpPr>
          <p:cNvPr id="4" name="Slide Number Placeholder 3"/>
          <p:cNvSpPr>
            <a:spLocks noGrp="1"/>
          </p:cNvSpPr>
          <p:nvPr>
            <p:ph type="sldNum" sz="quarter" idx="5"/>
          </p:nvPr>
        </p:nvSpPr>
        <p:spPr/>
        <p:txBody>
          <a:bodyPr/>
          <a:lstStyle/>
          <a:p>
            <a:fld id="{2CAF6792-DBE1-4461-97FA-F85A7B48814E}" type="slidenum">
              <a:rPr lang="en-US" smtClean="0"/>
              <a:t>5</a:t>
            </a:fld>
            <a:endParaRPr lang="en-US"/>
          </a:p>
        </p:txBody>
      </p:sp>
    </p:spTree>
    <p:extLst>
      <p:ext uri="{BB962C8B-B14F-4D97-AF65-F5344CB8AC3E}">
        <p14:creationId xmlns:p14="http://schemas.microsoft.com/office/powerpoint/2010/main" val="3981897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dirty="0"/>
              <a:t>We start by analyzing the effects of a price ceiling.  The most common example is rent control, so we do the analysis in the context of this example.  </a:t>
            </a:r>
          </a:p>
          <a:p>
            <a:endParaRPr lang="en-US" dirty="0"/>
          </a:p>
          <a:p>
            <a:r>
              <a:rPr lang="en-US" dirty="0"/>
              <a:t>We begin by showing the market for apartments in equilibrium (before the government imposes any price controls). Note that the demand and supply of apartments are</a:t>
            </a:r>
            <a:r>
              <a:rPr lang="en-US" baseline="0" dirty="0"/>
              <a:t> relatively inelastic, so the curves are steep. This happens in the short-run because landlords and tenants do not have sufficient time to respond to market conditions. </a:t>
            </a:r>
          </a:p>
          <a:p>
            <a:endParaRPr lang="en-US" baseline="0" dirty="0"/>
          </a:p>
          <a:p>
            <a:r>
              <a:rPr lang="en-US" baseline="0" dirty="0"/>
              <a:t>On the next slides we use the market for apartments to explain a non-</a:t>
            </a:r>
            <a:r>
              <a:rPr lang="en-IN" sz="1200" kern="1200" dirty="0">
                <a:solidFill>
                  <a:schemeClr val="tx1"/>
                </a:solidFill>
                <a:latin typeface="+mn-lt"/>
                <a:ea typeface="+mn-ea"/>
                <a:cs typeface="+mn-cs"/>
              </a:rPr>
              <a:t>binding</a:t>
            </a:r>
            <a:r>
              <a:rPr lang="en-US" baseline="0" dirty="0"/>
              <a:t> price ceiling; a </a:t>
            </a:r>
            <a:r>
              <a:rPr lang="en-IN" sz="1200" kern="1200" dirty="0">
                <a:solidFill>
                  <a:schemeClr val="tx1"/>
                </a:solidFill>
                <a:latin typeface="+mn-lt"/>
                <a:ea typeface="+mn-ea"/>
                <a:cs typeface="+mn-cs"/>
              </a:rPr>
              <a:t>binding</a:t>
            </a:r>
            <a:r>
              <a:rPr lang="en-US" baseline="0" dirty="0"/>
              <a:t> price ceiling, and what happens in the long run when we have a binding price ceiling.</a:t>
            </a:r>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6</a:t>
            </a:fld>
            <a:endParaRPr lang="en-US"/>
          </a:p>
        </p:txBody>
      </p:sp>
    </p:spTree>
    <p:extLst>
      <p:ext uri="{BB962C8B-B14F-4D97-AF65-F5344CB8AC3E}">
        <p14:creationId xmlns:p14="http://schemas.microsoft.com/office/powerpoint/2010/main" val="2550761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dirty="0"/>
              <a:t>When some students see this for the first time, they wonder why the price ceiling does not result in a surplus.   </a:t>
            </a:r>
          </a:p>
          <a:p>
            <a:endParaRPr lang="en-US" dirty="0"/>
          </a:p>
          <a:p>
            <a:r>
              <a:rPr lang="en-US" dirty="0"/>
              <a:t>Remember the definition: a price ceiling is a maximum selling price, we cannot buy or sell above it. So, when the price ceiling is above the equilibrium price, the equilibrium price is still perfectly legal.  Just because landlords are allowed to charge $1,000 rent doesn’t mean they will—if they do, they won’t be able to rent all of their apartments, and a surplus will result, causing downward pressure on the price (rent).  There’s no law that prevents the price (rent) from falling, so it does fall until the surplus is gone and equilibrium is reached (at </a:t>
            </a:r>
            <a:r>
              <a:rPr lang="en-US" b="1" i="1" dirty="0"/>
              <a:t>P</a:t>
            </a:r>
            <a:r>
              <a:rPr lang="en-US" dirty="0"/>
              <a:t> = $800 and </a:t>
            </a:r>
            <a:r>
              <a:rPr lang="en-US" b="1" i="1" dirty="0"/>
              <a:t>Q</a:t>
            </a:r>
            <a:r>
              <a:rPr lang="en-US" dirty="0"/>
              <a:t> = 300).  </a:t>
            </a:r>
          </a:p>
        </p:txBody>
      </p:sp>
      <p:sp>
        <p:nvSpPr>
          <p:cNvPr id="4" name="Slide Number Placeholder 3"/>
          <p:cNvSpPr>
            <a:spLocks noGrp="1"/>
          </p:cNvSpPr>
          <p:nvPr>
            <p:ph type="sldNum" sz="quarter" idx="10"/>
          </p:nvPr>
        </p:nvSpPr>
        <p:spPr/>
        <p:txBody>
          <a:bodyPr/>
          <a:lstStyle/>
          <a:p>
            <a:fld id="{2CAF6792-DBE1-4461-97FA-F85A7B48814E}" type="slidenum">
              <a:rPr lang="en-US" smtClean="0"/>
              <a:t>7</a:t>
            </a:fld>
            <a:endParaRPr lang="en-US"/>
          </a:p>
        </p:txBody>
      </p:sp>
    </p:spTree>
    <p:extLst>
      <p:ext uri="{BB962C8B-B14F-4D97-AF65-F5344CB8AC3E}">
        <p14:creationId xmlns:p14="http://schemas.microsoft.com/office/powerpoint/2010/main" val="1946940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dirty="0"/>
              <a:t>In this case, the price ceiling is binding. </a:t>
            </a:r>
          </a:p>
          <a:p>
            <a:endParaRPr lang="en-US" dirty="0"/>
          </a:p>
          <a:p>
            <a:r>
              <a:rPr lang="en-US" dirty="0"/>
              <a:t>In the new equilibrium with the price ceiling, the actual price (rent) of an apartment will be $500.  It won’t be more than that, because any higher price is illegal.  It won’t be less than $500, because the shortage would be even larger if the price were lower.  </a:t>
            </a:r>
          </a:p>
          <a:p>
            <a:endParaRPr lang="en-US" dirty="0"/>
          </a:p>
          <a:p>
            <a:r>
              <a:rPr lang="en-US" dirty="0"/>
              <a:t>The actual quantity of apartments rented equals 250, and there is a shortage equal to 150 (the difference between the quantity demanded, 400, and the quantity supplied, 250). </a:t>
            </a:r>
          </a:p>
          <a:p>
            <a:endParaRPr lang="en-US" dirty="0"/>
          </a:p>
          <a:p>
            <a:r>
              <a:rPr lang="en-US" altLang="en-US" dirty="0"/>
              <a:t>The effects of rent control in the short run (when</a:t>
            </a:r>
            <a:r>
              <a:rPr lang="en-US" altLang="en-US" baseline="0" dirty="0"/>
              <a:t> the s</a:t>
            </a:r>
            <a:r>
              <a:rPr lang="en-US" altLang="en-US" dirty="0"/>
              <a:t>upply and demand for housing are inelastic) are: Small shortage and Reduced rents</a:t>
            </a:r>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8</a:t>
            </a:fld>
            <a:endParaRPr lang="en-US"/>
          </a:p>
        </p:txBody>
      </p:sp>
    </p:spTree>
    <p:extLst>
      <p:ext uri="{BB962C8B-B14F-4D97-AF65-F5344CB8AC3E}">
        <p14:creationId xmlns:p14="http://schemas.microsoft.com/office/powerpoint/2010/main" val="2191603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eaLnBrk="1" hangingPunct="1"/>
            <a:r>
              <a:rPr lang="en-US" dirty="0"/>
              <a:t>In this slide, the equilibrium price ($800) and price ceiling ($500) are the same as on the preceding slides, but supply and demand are more price-elastic than before</a:t>
            </a:r>
            <a:r>
              <a:rPr lang="en-US" baseline="0" dirty="0"/>
              <a:t> (curves are less steep)</a:t>
            </a:r>
            <a:r>
              <a:rPr lang="en-US" dirty="0"/>
              <a:t>, and the shortage that results from a binding price ceiling is larger.  </a:t>
            </a:r>
          </a:p>
          <a:p>
            <a:pPr eaLnBrk="1" hangingPunct="1"/>
            <a:endParaRPr lang="en-US" dirty="0"/>
          </a:p>
          <a:p>
            <a:r>
              <a:rPr lang="en-US" altLang="en-US" dirty="0"/>
              <a:t>The adverse effects of rent control in the long run: large shortage of housing</a:t>
            </a:r>
          </a:p>
          <a:p>
            <a:pPr marL="181240" indent="-181240">
              <a:buFont typeface="Arial" panose="020B0604020202020204" pitchFamily="34" charset="0"/>
              <a:buChar char="•"/>
            </a:pPr>
            <a:r>
              <a:rPr lang="en-US" altLang="en-US" dirty="0"/>
              <a:t>Landlords:</a:t>
            </a:r>
            <a:r>
              <a:rPr lang="en-US" altLang="en-US" baseline="0" dirty="0"/>
              <a:t> a</a:t>
            </a:r>
            <a:r>
              <a:rPr lang="en-US" altLang="en-US" dirty="0"/>
              <a:t>re not building new apartments and are failing to maintain existing ones</a:t>
            </a:r>
          </a:p>
          <a:p>
            <a:pPr marL="181240" indent="-181240">
              <a:buFont typeface="Arial" panose="020B0604020202020204" pitchFamily="34" charset="0"/>
              <a:buChar char="•"/>
            </a:pPr>
            <a:r>
              <a:rPr lang="en-US" altLang="en-US" dirty="0"/>
              <a:t>People: more people want to find their own apartments and more people to move into a city </a:t>
            </a:r>
          </a:p>
          <a:p>
            <a:pPr marL="181240" indent="-181240">
              <a:buFont typeface="Arial" panose="020B0604020202020204" pitchFamily="34" charset="0"/>
              <a:buChar char="•"/>
            </a:pPr>
            <a:r>
              <a:rPr lang="en-US" altLang="en-US" dirty="0"/>
              <a:t>Inefficient rationing mechanisms: long waiting lists; preference to tenants without children; discriminate on the basis of race; bribes to building superintendents</a:t>
            </a:r>
          </a:p>
          <a:p>
            <a:pPr eaLnBrk="1" hangingPunct="1"/>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Policymakers often react to the adverse effects of rent control by imposing additional regulations (e.g.: various laws make racial discrimination in housing illegal and require landlords to provide minimally adequate living conditions). These laws, however, are difficult and costly to enforce.</a:t>
            </a:r>
            <a:endParaRPr lang="en-US" altLang="en-US" dirty="0"/>
          </a:p>
          <a:p>
            <a:pPr eaLnBrk="1" hangingPunct="1"/>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9</a:t>
            </a:fld>
            <a:endParaRPr lang="en-US"/>
          </a:p>
        </p:txBody>
      </p:sp>
    </p:spTree>
    <p:extLst>
      <p:ext uri="{BB962C8B-B14F-4D97-AF65-F5344CB8AC3E}">
        <p14:creationId xmlns:p14="http://schemas.microsoft.com/office/powerpoint/2010/main" val="219160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fontAlgn="base">
              <a:spcBef>
                <a:spcPct val="20000"/>
              </a:spcBef>
              <a:spcAft>
                <a:spcPct val="0"/>
              </a:spcAft>
              <a:defRPr/>
            </a:pPr>
            <a:fld id="{C148E929-2C81-42BB-92FD-6CE3916FB07A}" type="slidenum">
              <a:rPr lang="en-US" smtClean="0">
                <a:solidFill>
                  <a:srgbClr val="FFFFFF"/>
                </a:solidFill>
              </a:rPr>
              <a:pPr fontAlgn="base">
                <a:spcBef>
                  <a:spcPct val="20000"/>
                </a:spcBef>
                <a:spcAft>
                  <a:spcPct val="0"/>
                </a:spcAft>
                <a:defRPr/>
              </a:pPr>
              <a:t>‹#›</a:t>
            </a:fld>
            <a:endParaRPr lang="en-US" dirty="0">
              <a:solidFill>
                <a:srgbClr val="FFFFFF"/>
              </a:solidFill>
            </a:endParaRPr>
          </a:p>
        </p:txBody>
      </p:sp>
      <p:sp>
        <p:nvSpPr>
          <p:cNvPr id="4" name="Footer Placeholder 3"/>
          <p:cNvSpPr>
            <a:spLocks noGrp="1"/>
          </p:cNvSpPr>
          <p:nvPr>
            <p:ph type="ftr" sz="quarter" idx="11"/>
          </p:nvPr>
        </p:nvSpPr>
        <p:spPr>
          <a:xfrm>
            <a:off x="101600" y="6400800"/>
            <a:ext cx="11480800" cy="457200"/>
          </a:xfrm>
        </p:spPr>
        <p:txBody>
          <a:bodyPr/>
          <a:lstStyle>
            <a:lvl1pPr>
              <a:defRPr>
                <a:solidFill>
                  <a:schemeClr val="tx1"/>
                </a:solidFill>
              </a:defRPr>
            </a:lvl1p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
        <p:nvSpPr>
          <p:cNvPr id="6" name="Content Placeholder 5"/>
          <p:cNvSpPr>
            <a:spLocks noGrp="1"/>
          </p:cNvSpPr>
          <p:nvPr>
            <p:ph sz="quarter" idx="12" hasCustomPrompt="1"/>
          </p:nvPr>
        </p:nvSpPr>
        <p:spPr>
          <a:xfrm>
            <a:off x="5486400" y="2895600"/>
            <a:ext cx="6705600" cy="1981200"/>
          </a:xfrm>
        </p:spPr>
        <p:txBody>
          <a:bodyPr/>
          <a:lstStyle>
            <a:lvl1pPr>
              <a:defRPr>
                <a:solidFill>
                  <a:srgbClr val="4E519E"/>
                </a:solidFill>
              </a:defRPr>
            </a:lvl1pPr>
          </a:lstStyle>
          <a:p>
            <a:pPr lvl="0"/>
            <a:r>
              <a:rPr lang="en-US" dirty="0"/>
              <a:t>Ch title</a:t>
            </a:r>
          </a:p>
        </p:txBody>
      </p:sp>
      <p:sp>
        <p:nvSpPr>
          <p:cNvPr id="13" name="Rectangle 11"/>
          <p:cNvSpPr>
            <a:spLocks noChangeArrowheads="1"/>
          </p:cNvSpPr>
          <p:nvPr userDrawn="1"/>
        </p:nvSpPr>
        <p:spPr bwMode="auto">
          <a:xfrm>
            <a:off x="8072968" y="5707064"/>
            <a:ext cx="4119033"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400">
                <a:solidFill>
                  <a:schemeClr val="tx1"/>
                </a:solidFill>
                <a:latin typeface="Arial" pitchFamily="34" charset="0"/>
              </a:defRPr>
            </a:lvl1pPr>
            <a:lvl2pPr marL="742950" indent="-285750" eaLnBrk="0" hangingPunct="0">
              <a:defRPr sz="3400">
                <a:solidFill>
                  <a:schemeClr val="tx1"/>
                </a:solidFill>
                <a:latin typeface="Arial" pitchFamily="34" charset="0"/>
              </a:defRPr>
            </a:lvl2pPr>
            <a:lvl3pPr marL="1143000" indent="-228600" eaLnBrk="0" hangingPunct="0">
              <a:defRPr sz="3400">
                <a:solidFill>
                  <a:schemeClr val="tx1"/>
                </a:solidFill>
                <a:latin typeface="Arial" pitchFamily="34" charset="0"/>
              </a:defRPr>
            </a:lvl3pPr>
            <a:lvl4pPr marL="1600200" indent="-228600" eaLnBrk="0" hangingPunct="0">
              <a:defRPr sz="3400">
                <a:solidFill>
                  <a:schemeClr val="tx1"/>
                </a:solidFill>
                <a:latin typeface="Arial" pitchFamily="34" charset="0"/>
              </a:defRPr>
            </a:lvl4pPr>
            <a:lvl5pPr marL="2057400" indent="-228600" eaLnBrk="0" hangingPunct="0">
              <a:defRPr sz="3400">
                <a:solidFill>
                  <a:schemeClr val="tx1"/>
                </a:solidFill>
                <a:latin typeface="Arial" pitchFamily="34" charset="0"/>
              </a:defRPr>
            </a:lvl5pPr>
            <a:lvl6pPr marL="2514600" indent="-228600" algn="ctr" eaLnBrk="0" fontAlgn="base" hangingPunct="0">
              <a:spcBef>
                <a:spcPct val="20000"/>
              </a:spcBef>
              <a:spcAft>
                <a:spcPct val="0"/>
              </a:spcAft>
              <a:buChar char="•"/>
              <a:defRPr sz="3400">
                <a:solidFill>
                  <a:schemeClr val="tx1"/>
                </a:solidFill>
                <a:latin typeface="Arial" pitchFamily="34" charset="0"/>
              </a:defRPr>
            </a:lvl6pPr>
            <a:lvl7pPr marL="2971800" indent="-228600" algn="ctr" eaLnBrk="0" fontAlgn="base" hangingPunct="0">
              <a:spcBef>
                <a:spcPct val="20000"/>
              </a:spcBef>
              <a:spcAft>
                <a:spcPct val="0"/>
              </a:spcAft>
              <a:buChar char="•"/>
              <a:defRPr sz="3400">
                <a:solidFill>
                  <a:schemeClr val="tx1"/>
                </a:solidFill>
                <a:latin typeface="Arial" pitchFamily="34" charset="0"/>
              </a:defRPr>
            </a:lvl7pPr>
            <a:lvl8pPr marL="3429000" indent="-228600" algn="ctr" eaLnBrk="0" fontAlgn="base" hangingPunct="0">
              <a:spcBef>
                <a:spcPct val="20000"/>
              </a:spcBef>
              <a:spcAft>
                <a:spcPct val="0"/>
              </a:spcAft>
              <a:buChar char="•"/>
              <a:defRPr sz="3400">
                <a:solidFill>
                  <a:schemeClr val="tx1"/>
                </a:solidFill>
                <a:latin typeface="Arial" pitchFamily="34" charset="0"/>
              </a:defRPr>
            </a:lvl8pPr>
            <a:lvl9pPr marL="3886200" indent="-228600" algn="ctr" eaLnBrk="0" fontAlgn="base" hangingPunct="0">
              <a:spcBef>
                <a:spcPct val="20000"/>
              </a:spcBef>
              <a:spcAft>
                <a:spcPct val="0"/>
              </a:spcAft>
              <a:buChar char="•"/>
              <a:defRPr sz="3400">
                <a:solidFill>
                  <a:schemeClr val="tx1"/>
                </a:solidFill>
                <a:latin typeface="Arial" pitchFamily="34" charset="0"/>
              </a:defRPr>
            </a:lvl9pPr>
          </a:lstStyle>
          <a:p>
            <a:pPr algn="ctr" eaLnBrk="1" fontAlgn="base" hangingPunct="1">
              <a:lnSpc>
                <a:spcPct val="80000"/>
              </a:lnSpc>
              <a:spcBef>
                <a:spcPct val="20000"/>
              </a:spcBef>
              <a:spcAft>
                <a:spcPct val="0"/>
              </a:spcAft>
              <a:defRPr/>
            </a:pPr>
            <a:r>
              <a:rPr lang="en-US" altLang="en-US" sz="1400" dirty="0">
                <a:solidFill>
                  <a:srgbClr val="000000"/>
                </a:solidFill>
              </a:rPr>
              <a:t>Interactive</a:t>
            </a:r>
            <a:r>
              <a:rPr lang="en-US" altLang="en-US" sz="1400" baseline="0" dirty="0">
                <a:solidFill>
                  <a:srgbClr val="000000"/>
                </a:solidFill>
              </a:rPr>
              <a:t> </a:t>
            </a:r>
            <a:r>
              <a:rPr lang="en-US" altLang="en-US" sz="1400" dirty="0">
                <a:solidFill>
                  <a:srgbClr val="000000"/>
                </a:solidFill>
              </a:rPr>
              <a:t>PowerPoint Slides by: </a:t>
            </a:r>
          </a:p>
          <a:p>
            <a:pPr algn="ctr" eaLnBrk="1" fontAlgn="base" hangingPunct="1">
              <a:lnSpc>
                <a:spcPct val="80000"/>
              </a:lnSpc>
              <a:spcBef>
                <a:spcPct val="20000"/>
              </a:spcBef>
              <a:spcAft>
                <a:spcPct val="0"/>
              </a:spcAft>
              <a:defRPr/>
            </a:pPr>
            <a:r>
              <a:rPr lang="en-US" altLang="en-US" sz="1400" dirty="0">
                <a:solidFill>
                  <a:srgbClr val="000000"/>
                </a:solidFill>
              </a:rPr>
              <a:t>V.  Andreea  Chiritescu</a:t>
            </a:r>
          </a:p>
          <a:p>
            <a:pPr algn="ctr" eaLnBrk="1" fontAlgn="base" hangingPunct="1">
              <a:lnSpc>
                <a:spcPct val="80000"/>
              </a:lnSpc>
              <a:spcBef>
                <a:spcPct val="20000"/>
              </a:spcBef>
              <a:spcAft>
                <a:spcPct val="0"/>
              </a:spcAft>
              <a:defRPr/>
            </a:pPr>
            <a:r>
              <a:rPr lang="en-US" altLang="en-US" sz="1400" dirty="0">
                <a:solidFill>
                  <a:srgbClr val="000000"/>
                </a:solidFill>
              </a:rPr>
              <a:t>Eastern Illinois University</a:t>
            </a:r>
          </a:p>
        </p:txBody>
      </p:sp>
    </p:spTree>
    <p:extLst>
      <p:ext uri="{BB962C8B-B14F-4D97-AF65-F5344CB8AC3E}">
        <p14:creationId xmlns:p14="http://schemas.microsoft.com/office/powerpoint/2010/main" val="2757052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ctive Learning1">
    <p:spTree>
      <p:nvGrpSpPr>
        <p:cNvPr id="1" name=""/>
        <p:cNvGrpSpPr/>
        <p:nvPr/>
      </p:nvGrpSpPr>
      <p:grpSpPr>
        <a:xfrm>
          <a:off x="0" y="0"/>
          <a:ext cx="0" cy="0"/>
          <a:chOff x="0" y="0"/>
          <a:chExt cx="0" cy="0"/>
        </a:xfrm>
      </p:grpSpPr>
      <p:sp>
        <p:nvSpPr>
          <p:cNvPr id="2" name="Title 1"/>
          <p:cNvSpPr>
            <a:spLocks noGrp="1"/>
          </p:cNvSpPr>
          <p:nvPr>
            <p:ph type="title"/>
          </p:nvPr>
        </p:nvSpPr>
        <p:spPr>
          <a:xfrm>
            <a:off x="101600" y="100940"/>
            <a:ext cx="11887200" cy="661061"/>
          </a:xfrm>
        </p:spPr>
        <p:txBody>
          <a:bodyPr/>
          <a:lstStyle>
            <a:lvl1pPr>
              <a:defRPr sz="3200">
                <a:solidFill>
                  <a:srgbClr val="AE1221"/>
                </a:solidFill>
              </a:defRPr>
            </a:lvl1pPr>
          </a:lstStyle>
          <a:p>
            <a:r>
              <a:rPr lang="en-US" dirty="0"/>
              <a:t>Click to edit Master title style</a:t>
            </a:r>
          </a:p>
        </p:txBody>
      </p:sp>
      <p:sp>
        <p:nvSpPr>
          <p:cNvPr id="3" name="Content Placeholder 2"/>
          <p:cNvSpPr>
            <a:spLocks noGrp="1"/>
          </p:cNvSpPr>
          <p:nvPr>
            <p:ph idx="1"/>
          </p:nvPr>
        </p:nvSpPr>
        <p:spPr>
          <a:xfrm>
            <a:off x="462989" y="914401"/>
            <a:ext cx="11358596" cy="5534025"/>
          </a:xfrm>
          <a:prstGeom prst="rect">
            <a:avLst/>
          </a:prstGeom>
        </p:spPr>
        <p:txBody>
          <a:bodyPr/>
          <a:lstStyle>
            <a:lvl1pPr>
              <a:defRPr sz="3200">
                <a:solidFill>
                  <a:schemeClr val="tx2"/>
                </a:solidFill>
              </a:defRPr>
            </a:lvl1pPr>
            <a:lvl2pPr>
              <a:defRPr sz="2800">
                <a:solidFill>
                  <a:schemeClr val="tx2"/>
                </a:solidFill>
              </a:defRPr>
            </a:lvl2pPr>
            <a:lvl3pPr>
              <a:defRPr sz="2400">
                <a:solidFill>
                  <a:schemeClr val="tx2"/>
                </a:solidFill>
              </a:defRPr>
            </a:lvl3pPr>
            <a:lvl4pPr>
              <a:defRPr sz="2000">
                <a:solidFill>
                  <a:schemeClr val="tx2"/>
                </a:solidFill>
              </a:defRPr>
            </a:lvl4pPr>
            <a:lvl5pPr>
              <a:defRPr sz="18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6" name="Footer Placeholder 5">
            <a:extLst>
              <a:ext uri="{FF2B5EF4-FFF2-40B4-BE49-F238E27FC236}">
                <a16:creationId xmlns:a16="http://schemas.microsoft.com/office/drawing/2014/main" id="{A85FD261-2C59-7853-3D09-56DE1843E157}"/>
              </a:ext>
            </a:extLst>
          </p:cNvPr>
          <p:cNvSpPr>
            <a:spLocks noGrp="1"/>
          </p:cNvSpPr>
          <p:nvPr>
            <p:ph type="ftr" sz="quarter" idx="11"/>
          </p:nvPr>
        </p:nvSpPr>
        <p:spPr/>
        <p:txBody>
          <a:body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6756962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L and ANS">
    <p:spTree>
      <p:nvGrpSpPr>
        <p:cNvPr id="1" name=""/>
        <p:cNvGrpSpPr/>
        <p:nvPr/>
      </p:nvGrpSpPr>
      <p:grpSpPr>
        <a:xfrm>
          <a:off x="0" y="0"/>
          <a:ext cx="0" cy="0"/>
          <a:chOff x="0" y="0"/>
          <a:chExt cx="0" cy="0"/>
        </a:xfrm>
      </p:grpSpPr>
      <p:sp>
        <p:nvSpPr>
          <p:cNvPr id="2" name="Title 1"/>
          <p:cNvSpPr>
            <a:spLocks noGrp="1"/>
          </p:cNvSpPr>
          <p:nvPr>
            <p:ph type="title"/>
          </p:nvPr>
        </p:nvSpPr>
        <p:spPr>
          <a:xfrm>
            <a:off x="101600" y="100940"/>
            <a:ext cx="11887200" cy="661061"/>
          </a:xfrm>
        </p:spPr>
        <p:txBody>
          <a:bodyPr/>
          <a:lstStyle>
            <a:lvl1pPr>
              <a:defRPr sz="3200">
                <a:solidFill>
                  <a:srgbClr val="AE1221"/>
                </a:solidFill>
              </a:defRPr>
            </a:lvl1pPr>
          </a:lstStyle>
          <a:p>
            <a:r>
              <a:rPr lang="en-US" dirty="0"/>
              <a:t>Click to edit Master title style</a:t>
            </a:r>
          </a:p>
        </p:txBody>
      </p:sp>
      <p:sp>
        <p:nvSpPr>
          <p:cNvPr id="3" name="Content Placeholder 2"/>
          <p:cNvSpPr>
            <a:spLocks noGrp="1"/>
          </p:cNvSpPr>
          <p:nvPr>
            <p:ph idx="1"/>
          </p:nvPr>
        </p:nvSpPr>
        <p:spPr>
          <a:xfrm>
            <a:off x="462989" y="914401"/>
            <a:ext cx="11358596" cy="2362200"/>
          </a:xfrm>
          <a:prstGeom prst="rect">
            <a:avLst/>
          </a:prstGeom>
        </p:spPr>
        <p:txBody>
          <a:bodyPr/>
          <a:lstStyle>
            <a:lvl1pPr>
              <a:defRPr sz="3200">
                <a:solidFill>
                  <a:schemeClr val="tx2"/>
                </a:solidFill>
              </a:defRPr>
            </a:lvl1pPr>
            <a:lvl2pPr>
              <a:defRPr sz="3000">
                <a:solidFill>
                  <a:schemeClr val="tx2"/>
                </a:solidFill>
              </a:defRPr>
            </a:lvl2pPr>
            <a:lvl3pPr>
              <a:defRPr sz="2400">
                <a:solidFill>
                  <a:schemeClr val="tx2"/>
                </a:solidFill>
              </a:defRPr>
            </a:lvl3pPr>
            <a:lvl4pPr>
              <a:defRPr sz="2000">
                <a:solidFill>
                  <a:schemeClr val="tx2"/>
                </a:solidFill>
              </a:defRPr>
            </a:lvl4pPr>
            <a:lvl5pPr>
              <a:defRPr sz="18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6" name="Content Placeholder 2"/>
          <p:cNvSpPr>
            <a:spLocks noGrp="1"/>
          </p:cNvSpPr>
          <p:nvPr>
            <p:ph idx="12"/>
          </p:nvPr>
        </p:nvSpPr>
        <p:spPr>
          <a:xfrm>
            <a:off x="508001" y="3200400"/>
            <a:ext cx="11358596" cy="2971800"/>
          </a:xfrm>
          <a:prstGeom prst="rect">
            <a:avLst/>
          </a:prstGeom>
        </p:spPr>
        <p:txBody>
          <a:bodyPr/>
          <a:lstStyle>
            <a:lvl1pPr>
              <a:defRPr sz="3000">
                <a:solidFill>
                  <a:srgbClr val="4E519E"/>
                </a:solidFill>
              </a:defRPr>
            </a:lvl1pPr>
            <a:lvl2pPr>
              <a:defRPr sz="3000">
                <a:solidFill>
                  <a:srgbClr val="4E519E"/>
                </a:solidFill>
              </a:defRPr>
            </a:lvl2pPr>
            <a:lvl3pPr>
              <a:defRPr sz="2400">
                <a:solidFill>
                  <a:srgbClr val="4E519E"/>
                </a:solidFill>
              </a:defRPr>
            </a:lvl3pPr>
            <a:lvl4pPr>
              <a:defRPr sz="2000">
                <a:solidFill>
                  <a:srgbClr val="4E519E"/>
                </a:solidFill>
              </a:defRPr>
            </a:lvl4pPr>
            <a:lvl5pPr>
              <a:defRPr sz="1800">
                <a:solidFill>
                  <a:srgbClr val="4E519E"/>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1138EC95-3726-2FD0-2890-4DE101309164}"/>
              </a:ext>
            </a:extLst>
          </p:cNvPr>
          <p:cNvSpPr>
            <a:spLocks noGrp="1"/>
          </p:cNvSpPr>
          <p:nvPr>
            <p:ph type="ftr" sz="quarter" idx="13"/>
          </p:nvPr>
        </p:nvSpPr>
        <p:spPr/>
        <p:txBody>
          <a:body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0732733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200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2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3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3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wipe(left)">
                                      <p:cBhvr>
                                        <p:cTn id="28" dur="500"/>
                                        <p:tgtEl>
                                          <p:spTgt spid="6">
                                            <p:txEl>
                                              <p:pRg st="0" end="0"/>
                                            </p:txEl>
                                          </p:spTgt>
                                        </p:tgtEl>
                                      </p:cBhvr>
                                    </p:animEffect>
                                  </p:childTnLst>
                                </p:cTn>
                              </p:par>
                            </p:childTnLst>
                          </p:cTn>
                        </p:par>
                        <p:par>
                          <p:cTn id="29" fill="hold">
                            <p:stCondLst>
                              <p:cond delay="500"/>
                            </p:stCondLst>
                            <p:childTnLst>
                              <p:par>
                                <p:cTn id="30" presetID="22" presetClass="entr" presetSubtype="8" fill="hold" grpId="0" nodeType="after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wipe(left)">
                                      <p:cBhvr>
                                        <p:cTn id="32" dur="500"/>
                                        <p:tgtEl>
                                          <p:spTgt spid="6">
                                            <p:txEl>
                                              <p:pRg st="1" end="1"/>
                                            </p:txEl>
                                          </p:spTgt>
                                        </p:tgtEl>
                                      </p:cBhvr>
                                    </p:animEffect>
                                  </p:childTnLst>
                                </p:cTn>
                              </p:par>
                            </p:childTnLst>
                          </p:cTn>
                        </p:par>
                        <p:par>
                          <p:cTn id="33" fill="hold">
                            <p:stCondLst>
                              <p:cond delay="1000"/>
                            </p:stCondLst>
                            <p:childTnLst>
                              <p:par>
                                <p:cTn id="34" presetID="22" presetClass="entr" presetSubtype="8" fill="hold" grpId="0" nodeType="afterEffect">
                                  <p:stCondLst>
                                    <p:cond delay="0"/>
                                  </p:stCondLst>
                                  <p:childTnLst>
                                    <p:set>
                                      <p:cBhvr>
                                        <p:cTn id="35" dur="1" fill="hold">
                                          <p:stCondLst>
                                            <p:cond delay="0"/>
                                          </p:stCondLst>
                                        </p:cTn>
                                        <p:tgtEl>
                                          <p:spTgt spid="6">
                                            <p:txEl>
                                              <p:pRg st="2" end="2"/>
                                            </p:txEl>
                                          </p:spTgt>
                                        </p:tgtEl>
                                        <p:attrNameLst>
                                          <p:attrName>style.visibility</p:attrName>
                                        </p:attrNameLst>
                                      </p:cBhvr>
                                      <p:to>
                                        <p:strVal val="visible"/>
                                      </p:to>
                                    </p:set>
                                    <p:animEffect transition="in" filter="wipe(left)">
                                      <p:cBhvr>
                                        <p:cTn id="36" dur="500"/>
                                        <p:tgtEl>
                                          <p:spTgt spid="6">
                                            <p:txEl>
                                              <p:pRg st="2" end="2"/>
                                            </p:txEl>
                                          </p:spTgt>
                                        </p:tgtEl>
                                      </p:cBhvr>
                                    </p:animEffect>
                                  </p:childTnLst>
                                </p:cTn>
                              </p:par>
                            </p:childTnLst>
                          </p:cTn>
                        </p:par>
                        <p:par>
                          <p:cTn id="37" fill="hold">
                            <p:stCondLst>
                              <p:cond delay="1500"/>
                            </p:stCondLst>
                            <p:childTnLst>
                              <p:par>
                                <p:cTn id="38" presetID="22" presetClass="entr" presetSubtype="8" fill="hold" grpId="0" nodeType="afterEffect">
                                  <p:stCondLst>
                                    <p:cond delay="0"/>
                                  </p:stCondLst>
                                  <p:childTnLst>
                                    <p:set>
                                      <p:cBhvr>
                                        <p:cTn id="39" dur="1" fill="hold">
                                          <p:stCondLst>
                                            <p:cond delay="0"/>
                                          </p:stCondLst>
                                        </p:cTn>
                                        <p:tgtEl>
                                          <p:spTgt spid="6">
                                            <p:txEl>
                                              <p:pRg st="3" end="3"/>
                                            </p:txEl>
                                          </p:spTgt>
                                        </p:tgtEl>
                                        <p:attrNameLst>
                                          <p:attrName>style.visibility</p:attrName>
                                        </p:attrNameLst>
                                      </p:cBhvr>
                                      <p:to>
                                        <p:strVal val="visible"/>
                                      </p:to>
                                    </p:set>
                                    <p:animEffect transition="in" filter="wipe(left)">
                                      <p:cBhvr>
                                        <p:cTn id="40" dur="500"/>
                                        <p:tgtEl>
                                          <p:spTgt spid="6">
                                            <p:txEl>
                                              <p:pRg st="3" end="3"/>
                                            </p:txEl>
                                          </p:spTgt>
                                        </p:tgtEl>
                                      </p:cBhvr>
                                    </p:animEffect>
                                  </p:childTnLst>
                                </p:cTn>
                              </p:par>
                            </p:childTnLst>
                          </p:cTn>
                        </p:par>
                        <p:par>
                          <p:cTn id="41" fill="hold">
                            <p:stCondLst>
                              <p:cond delay="2000"/>
                            </p:stCondLst>
                            <p:childTnLst>
                              <p:par>
                                <p:cTn id="42" presetID="22" presetClass="entr" presetSubtype="8" fill="hold" grpId="0" nodeType="afterEffect">
                                  <p:stCondLst>
                                    <p:cond delay="0"/>
                                  </p:stCondLst>
                                  <p:childTnLst>
                                    <p:set>
                                      <p:cBhvr>
                                        <p:cTn id="43" dur="1" fill="hold">
                                          <p:stCondLst>
                                            <p:cond delay="0"/>
                                          </p:stCondLst>
                                        </p:cTn>
                                        <p:tgtEl>
                                          <p:spTgt spid="6">
                                            <p:txEl>
                                              <p:pRg st="4" end="4"/>
                                            </p:txEl>
                                          </p:spTgt>
                                        </p:tgtEl>
                                        <p:attrNameLst>
                                          <p:attrName>style.visibility</p:attrName>
                                        </p:attrNameLst>
                                      </p:cBhvr>
                                      <p:to>
                                        <p:strVal val="visible"/>
                                      </p:to>
                                    </p:set>
                                    <p:animEffect transition="in" filter="wipe(left)">
                                      <p:cBhvr>
                                        <p:cTn id="44"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P spid="6" grpId="0" uiExpand="1" build="p">
        <p:tmplLst>
          <p:tmpl lvl="1">
            <p:tnLst>
              <p:par>
                <p:cTn presetID="22" presetClass="entr" presetSubtype="8" fill="hold" nodeType="click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Lst>
      </p:bldP>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AL and ANS">
    <p:spTree>
      <p:nvGrpSpPr>
        <p:cNvPr id="1" name=""/>
        <p:cNvGrpSpPr/>
        <p:nvPr/>
      </p:nvGrpSpPr>
      <p:grpSpPr>
        <a:xfrm>
          <a:off x="0" y="0"/>
          <a:ext cx="0" cy="0"/>
          <a:chOff x="0" y="0"/>
          <a:chExt cx="0" cy="0"/>
        </a:xfrm>
      </p:grpSpPr>
      <p:sp>
        <p:nvSpPr>
          <p:cNvPr id="2" name="Title 1"/>
          <p:cNvSpPr>
            <a:spLocks noGrp="1"/>
          </p:cNvSpPr>
          <p:nvPr>
            <p:ph type="title"/>
          </p:nvPr>
        </p:nvSpPr>
        <p:spPr>
          <a:xfrm>
            <a:off x="101600" y="100940"/>
            <a:ext cx="11887200" cy="661061"/>
          </a:xfrm>
        </p:spPr>
        <p:txBody>
          <a:bodyPr/>
          <a:lstStyle>
            <a:lvl1pPr>
              <a:defRPr sz="3200">
                <a:solidFill>
                  <a:srgbClr val="AE1221"/>
                </a:solidFill>
              </a:defRPr>
            </a:lvl1pPr>
          </a:lstStyle>
          <a:p>
            <a:r>
              <a:rPr lang="en-US" dirty="0"/>
              <a:t>Click to edit Master title style</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6" name="Content Placeholder 2"/>
          <p:cNvSpPr>
            <a:spLocks noGrp="1"/>
          </p:cNvSpPr>
          <p:nvPr>
            <p:ph idx="12"/>
          </p:nvPr>
        </p:nvSpPr>
        <p:spPr>
          <a:xfrm>
            <a:off x="508001" y="3200400"/>
            <a:ext cx="11358596" cy="2971800"/>
          </a:xfrm>
          <a:prstGeom prst="rect">
            <a:avLst/>
          </a:prstGeom>
        </p:spPr>
        <p:txBody>
          <a:bodyPr/>
          <a:lstStyle>
            <a:lvl1pPr>
              <a:defRPr sz="3000">
                <a:solidFill>
                  <a:schemeClr val="tx1"/>
                </a:solidFill>
              </a:defRPr>
            </a:lvl1pPr>
            <a:lvl2pPr>
              <a:defRPr sz="3000">
                <a:solidFill>
                  <a:schemeClr val="tx1"/>
                </a:solidFill>
              </a:defRPr>
            </a:lvl2pPr>
            <a:lvl3pPr>
              <a:defRPr sz="2400">
                <a:solidFill>
                  <a:schemeClr val="tx1"/>
                </a:solidFill>
              </a:defRPr>
            </a:lvl3pPr>
            <a:lvl4pPr>
              <a:defRPr sz="2000">
                <a:solidFill>
                  <a:schemeClr val="tx1"/>
                </a:solidFill>
              </a:defRPr>
            </a:lvl4pPr>
            <a:lvl5pPr>
              <a:defRPr sz="18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2">
            <a:extLst>
              <a:ext uri="{FF2B5EF4-FFF2-40B4-BE49-F238E27FC236}">
                <a16:creationId xmlns:a16="http://schemas.microsoft.com/office/drawing/2014/main" id="{E1CFE4B3-9DBB-BA12-0D2A-898D0FF2E5FA}"/>
              </a:ext>
            </a:extLst>
          </p:cNvPr>
          <p:cNvSpPr>
            <a:spLocks noGrp="1"/>
          </p:cNvSpPr>
          <p:nvPr>
            <p:ph type="ftr" sz="quarter" idx="13"/>
          </p:nvPr>
        </p:nvSpPr>
        <p:spPr/>
        <p:txBody>
          <a:body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19687485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wipe(left)">
                                      <p:cBhvr>
                                        <p:cTn id="11" dur="500"/>
                                        <p:tgtEl>
                                          <p:spTgt spid="6">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wipe(left)">
                                      <p:cBhvr>
                                        <p:cTn id="15" dur="500"/>
                                        <p:tgtEl>
                                          <p:spTgt spid="6">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wipe(left)">
                                      <p:cBhvr>
                                        <p:cTn id="19" dur="500"/>
                                        <p:tgtEl>
                                          <p:spTgt spid="6">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wipe(left)">
                                      <p:cBhvr>
                                        <p:cTn id="23"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tmplLst>
          <p:tmpl lvl="1">
            <p:tnLst>
              <p:par>
                <p:cTn presetID="22" presetClass="entr" presetSubtype="8" fill="hold" nodeType="click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o anim">
    <p:spTree>
      <p:nvGrpSpPr>
        <p:cNvPr id="1" name=""/>
        <p:cNvGrpSpPr/>
        <p:nvPr/>
      </p:nvGrpSpPr>
      <p:grpSpPr>
        <a:xfrm>
          <a:off x="0" y="0"/>
          <a:ext cx="0" cy="0"/>
          <a:chOff x="0" y="0"/>
          <a:chExt cx="0" cy="0"/>
        </a:xfrm>
      </p:grpSpPr>
      <p:sp>
        <p:nvSpPr>
          <p:cNvPr id="2" name="Title 1"/>
          <p:cNvSpPr>
            <a:spLocks noGrp="1"/>
          </p:cNvSpPr>
          <p:nvPr>
            <p:ph type="title"/>
          </p:nvPr>
        </p:nvSpPr>
        <p:spPr>
          <a:xfrm>
            <a:off x="101600" y="100940"/>
            <a:ext cx="11887200" cy="661061"/>
          </a:xfrm>
        </p:spPr>
        <p:txBody>
          <a:bodyPr/>
          <a:lstStyle>
            <a:lvl1pPr>
              <a:defRPr sz="3200">
                <a:solidFill>
                  <a:srgbClr val="AE1221"/>
                </a:solidFill>
              </a:defRPr>
            </a:lvl1pPr>
          </a:lstStyle>
          <a:p>
            <a:r>
              <a:rPr lang="en-US" dirty="0"/>
              <a:t>Click to edit Master title style</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6" name="Content Placeholder 2"/>
          <p:cNvSpPr>
            <a:spLocks noGrp="1"/>
          </p:cNvSpPr>
          <p:nvPr>
            <p:ph idx="12"/>
          </p:nvPr>
        </p:nvSpPr>
        <p:spPr>
          <a:xfrm>
            <a:off x="508001" y="914400"/>
            <a:ext cx="11358596" cy="5257800"/>
          </a:xfrm>
          <a:prstGeom prst="rect">
            <a:avLst/>
          </a:prstGeom>
        </p:spPr>
        <p:txBody>
          <a:bodyPr/>
          <a:lstStyle>
            <a:lvl1pPr>
              <a:defRPr sz="3000">
                <a:solidFill>
                  <a:schemeClr val="tx1"/>
                </a:solidFill>
              </a:defRPr>
            </a:lvl1pPr>
            <a:lvl2pPr>
              <a:defRPr sz="3000">
                <a:solidFill>
                  <a:schemeClr val="tx1"/>
                </a:solidFill>
              </a:defRPr>
            </a:lvl2pPr>
            <a:lvl3pPr>
              <a:defRPr sz="2400">
                <a:solidFill>
                  <a:schemeClr val="tx1"/>
                </a:solidFill>
              </a:defRPr>
            </a:lvl3pPr>
            <a:lvl4pPr>
              <a:defRPr sz="2000">
                <a:solidFill>
                  <a:schemeClr val="tx1"/>
                </a:solidFill>
              </a:defRPr>
            </a:lvl4pPr>
            <a:lvl5pPr>
              <a:defRPr sz="18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2">
            <a:extLst>
              <a:ext uri="{FF2B5EF4-FFF2-40B4-BE49-F238E27FC236}">
                <a16:creationId xmlns:a16="http://schemas.microsoft.com/office/drawing/2014/main" id="{5146884F-367E-1A7B-643B-CB3AD0BA2595}"/>
              </a:ext>
            </a:extLst>
          </p:cNvPr>
          <p:cNvSpPr>
            <a:spLocks noGrp="1"/>
          </p:cNvSpPr>
          <p:nvPr>
            <p:ph type="ftr" sz="quarter" idx="13"/>
          </p:nvPr>
        </p:nvSpPr>
        <p:spPr/>
        <p:txBody>
          <a:body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69027631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AL or EX BT no animation">
    <p:spTree>
      <p:nvGrpSpPr>
        <p:cNvPr id="1" name=""/>
        <p:cNvGrpSpPr/>
        <p:nvPr/>
      </p:nvGrpSpPr>
      <p:grpSpPr>
        <a:xfrm>
          <a:off x="0" y="0"/>
          <a:ext cx="0" cy="0"/>
          <a:chOff x="0" y="0"/>
          <a:chExt cx="0" cy="0"/>
        </a:xfrm>
      </p:grpSpPr>
      <p:sp>
        <p:nvSpPr>
          <p:cNvPr id="2" name="Title 1"/>
          <p:cNvSpPr>
            <a:spLocks noGrp="1"/>
          </p:cNvSpPr>
          <p:nvPr>
            <p:ph type="title"/>
          </p:nvPr>
        </p:nvSpPr>
        <p:spPr>
          <a:xfrm>
            <a:off x="101600" y="100940"/>
            <a:ext cx="11887200" cy="661061"/>
          </a:xfrm>
        </p:spPr>
        <p:txBody>
          <a:bodyPr/>
          <a:lstStyle>
            <a:lvl1pPr>
              <a:defRPr sz="3200">
                <a:solidFill>
                  <a:srgbClr val="002060"/>
                </a:solidFill>
              </a:defRPr>
            </a:lvl1pPr>
          </a:lstStyle>
          <a:p>
            <a:r>
              <a:rPr lang="en-US" dirty="0"/>
              <a:t>Click to edit Master title style</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
        <p:nvSpPr>
          <p:cNvPr id="6" name="Content Placeholder 2"/>
          <p:cNvSpPr>
            <a:spLocks noGrp="1"/>
          </p:cNvSpPr>
          <p:nvPr>
            <p:ph idx="12" hasCustomPrompt="1"/>
          </p:nvPr>
        </p:nvSpPr>
        <p:spPr>
          <a:xfrm>
            <a:off x="508001" y="3200400"/>
            <a:ext cx="11358596" cy="2971800"/>
          </a:xfrm>
          <a:prstGeom prst="rect">
            <a:avLst/>
          </a:prstGeom>
        </p:spPr>
        <p:txBody>
          <a:bodyPr/>
          <a:lstStyle>
            <a:lvl1pPr>
              <a:defRPr sz="3000">
                <a:solidFill>
                  <a:schemeClr val="tx1"/>
                </a:solidFill>
              </a:defRPr>
            </a:lvl1pPr>
            <a:lvl2pPr>
              <a:defRPr sz="3000">
                <a:solidFill>
                  <a:schemeClr val="tx1"/>
                </a:solidFill>
              </a:defRPr>
            </a:lvl2pPr>
            <a:lvl3pPr>
              <a:defRPr sz="2400">
                <a:solidFill>
                  <a:schemeClr val="tx1"/>
                </a:solidFill>
              </a:defRPr>
            </a:lvl3pPr>
            <a:lvl4pPr>
              <a:defRPr sz="2000">
                <a:solidFill>
                  <a:schemeClr val="tx1"/>
                </a:solidFill>
              </a:defRPr>
            </a:lvl4pPr>
            <a:lvl5pPr>
              <a:defRPr sz="1800">
                <a:solidFill>
                  <a:schemeClr val="tx1"/>
                </a:solidFill>
              </a:defRPr>
            </a:lvl5pPr>
          </a:lstStyle>
          <a:p>
            <a:pPr lvl="0"/>
            <a:r>
              <a:rPr lang="en-US" dirty="0"/>
              <a:t>Click to edit Master text styles NO ANIM</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49910036"/>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solidFill>
                  <a:srgbClr val="4E519E"/>
                </a:solidFill>
              </a:defRPr>
            </a:lvl1pPr>
          </a:lstStyle>
          <a:p>
            <a:r>
              <a:rPr lang="en-US" dirty="0"/>
              <a:t>Click to edit Master title style</a:t>
            </a:r>
          </a:p>
        </p:txBody>
      </p:sp>
      <p:sp>
        <p:nvSpPr>
          <p:cNvPr id="3" name="Content Placeholder 2"/>
          <p:cNvSpPr>
            <a:spLocks noGrp="1"/>
          </p:cNvSpPr>
          <p:nvPr>
            <p:ph idx="1"/>
          </p:nvPr>
        </p:nvSpPr>
        <p:spPr>
          <a:xfrm>
            <a:off x="609600" y="688622"/>
            <a:ext cx="11277600" cy="5788378"/>
          </a:xfrm>
        </p:spPr>
        <p:txBody>
          <a:bodyPr/>
          <a:lstStyle>
            <a:lvl1pPr>
              <a:defRPr>
                <a:solidFill>
                  <a:srgbClr val="AE1221"/>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7"/>
          <p:cNvSpPr>
            <a:spLocks noGrp="1" noChangeArrowheads="1"/>
          </p:cNvSpPr>
          <p:nvPr>
            <p:ph type="sldNum" sz="quarter" idx="10"/>
          </p:nvPr>
        </p:nvSpPr>
        <p:spPr>
          <a:ln/>
        </p:spPr>
        <p:txBody>
          <a:bodyPr/>
          <a:lstStyle>
            <a:lvl1pPr>
              <a:defRPr/>
            </a:lvl1pPr>
          </a:lstStyle>
          <a:p>
            <a:pPr>
              <a:defRPr/>
            </a:pPr>
            <a:fld id="{F9168CB8-64E8-4A17-9AA1-DC0C06686103}" type="slidenum">
              <a:rPr lang="en-US"/>
              <a:pPr>
                <a:defRPr/>
              </a:pPr>
              <a:t>‹#›</a:t>
            </a:fld>
            <a:endParaRPr lang="en-US" dirty="0"/>
          </a:p>
        </p:txBody>
      </p:sp>
    </p:spTree>
    <p:extLst>
      <p:ext uri="{BB962C8B-B14F-4D97-AF65-F5344CB8AC3E}">
        <p14:creationId xmlns:p14="http://schemas.microsoft.com/office/powerpoint/2010/main" val="2642464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idx="1"/>
          </p:nvPr>
        </p:nvSpPr>
        <p:spPr>
          <a:xfrm>
            <a:off x="609600" y="762000"/>
            <a:ext cx="11277600" cy="5715000"/>
          </a:xfrm>
        </p:spPr>
        <p:txBody>
          <a:bodyPr/>
          <a:lstStyle>
            <a:lvl1pPr>
              <a:defRPr>
                <a:solidFill>
                  <a:srgbClr val="4E519E"/>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7"/>
          <p:cNvSpPr>
            <a:spLocks noGrp="1" noChangeArrowheads="1"/>
          </p:cNvSpPr>
          <p:nvPr>
            <p:ph type="sldNum" sz="quarter" idx="10"/>
          </p:nvPr>
        </p:nvSpPr>
        <p:spPr>
          <a:xfrm>
            <a:off x="11684000" y="6477000"/>
            <a:ext cx="508000" cy="381000"/>
          </a:xfrm>
          <a:ln/>
        </p:spPr>
        <p:txBody>
          <a:bodyPr/>
          <a:lstStyle>
            <a:lvl1pPr>
              <a:defRPr/>
            </a:lvl1pPr>
          </a:lstStyle>
          <a:p>
            <a:pPr>
              <a:defRPr/>
            </a:pPr>
            <a:fld id="{F9168CB8-64E8-4A17-9AA1-DC0C06686103}" type="slidenum">
              <a:rPr lang="en-US"/>
              <a:pPr>
                <a:defRPr/>
              </a:pPr>
              <a:t>‹#›</a:t>
            </a:fld>
            <a:endParaRPr lang="en-US" dirty="0"/>
          </a:p>
        </p:txBody>
      </p:sp>
    </p:spTree>
    <p:extLst>
      <p:ext uri="{BB962C8B-B14F-4D97-AF65-F5344CB8AC3E}">
        <p14:creationId xmlns:p14="http://schemas.microsoft.com/office/powerpoint/2010/main" val="242946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idx="1"/>
          </p:nvPr>
        </p:nvSpPr>
        <p:spPr>
          <a:xfrm>
            <a:off x="609600" y="762000"/>
            <a:ext cx="11277600" cy="2362200"/>
          </a:xfrm>
        </p:spPr>
        <p:txBody>
          <a:bodyPr/>
          <a:lstStyle>
            <a:lvl1pPr>
              <a:defRPr>
                <a:solidFill>
                  <a:srgbClr val="4E519E"/>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7"/>
          <p:cNvSpPr>
            <a:spLocks noGrp="1" noChangeArrowheads="1"/>
          </p:cNvSpPr>
          <p:nvPr>
            <p:ph type="sldNum" sz="quarter" idx="10"/>
          </p:nvPr>
        </p:nvSpPr>
        <p:spPr>
          <a:ln/>
        </p:spPr>
        <p:txBody>
          <a:bodyPr/>
          <a:lstStyle>
            <a:lvl1pPr>
              <a:defRPr/>
            </a:lvl1pPr>
          </a:lstStyle>
          <a:p>
            <a:pPr>
              <a:defRPr/>
            </a:pPr>
            <a:fld id="{F9168CB8-64E8-4A17-9AA1-DC0C06686103}" type="slidenum">
              <a:rPr lang="en-US"/>
              <a:pPr>
                <a:defRPr/>
              </a:pPr>
              <a:t>‹#›</a:t>
            </a:fld>
            <a:endParaRPr lang="en-US" dirty="0"/>
          </a:p>
        </p:txBody>
      </p:sp>
      <p:sp>
        <p:nvSpPr>
          <p:cNvPr id="6" name="Content Placeholder 2"/>
          <p:cNvSpPr>
            <a:spLocks noGrp="1"/>
          </p:cNvSpPr>
          <p:nvPr>
            <p:ph idx="12"/>
          </p:nvPr>
        </p:nvSpPr>
        <p:spPr>
          <a:xfrm>
            <a:off x="609600" y="3124200"/>
            <a:ext cx="11277600" cy="3200400"/>
          </a:xfrm>
        </p:spPr>
        <p:txBody>
          <a:bodyPr/>
          <a:lstStyle>
            <a:lvl1pPr>
              <a:defRPr>
                <a:solidFill>
                  <a:srgbClr val="4E519E"/>
                </a:solidFill>
              </a:defRPr>
            </a:lvl1pPr>
            <a:lvl2pPr>
              <a:defRPr>
                <a:solidFill>
                  <a:srgbClr val="4E519E"/>
                </a:solidFill>
              </a:defRPr>
            </a:lvl2pPr>
            <a:lvl3pPr>
              <a:defRPr>
                <a:solidFill>
                  <a:srgbClr val="4E519E"/>
                </a:solidFill>
              </a:defRPr>
            </a:lvl3pPr>
            <a:lvl4pPr>
              <a:defRPr>
                <a:solidFill>
                  <a:srgbClr val="4E519E"/>
                </a:solidFill>
              </a:defRPr>
            </a:lvl4pPr>
            <a:lvl5pPr>
              <a:defRPr>
                <a:solidFill>
                  <a:srgbClr val="4E519E"/>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18548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wipe(left)">
                                      <p:cBhvr>
                                        <p:cTn id="28" dur="500"/>
                                        <p:tgtEl>
                                          <p:spTgt spid="6">
                                            <p:txEl>
                                              <p:pRg st="0" end="0"/>
                                            </p:txEl>
                                          </p:spTgt>
                                        </p:tgtEl>
                                      </p:cBhvr>
                                    </p:animEffect>
                                  </p:childTnLst>
                                </p:cTn>
                              </p:par>
                            </p:childTnLst>
                          </p:cTn>
                        </p:par>
                        <p:par>
                          <p:cTn id="29" fill="hold">
                            <p:stCondLst>
                              <p:cond delay="500"/>
                            </p:stCondLst>
                            <p:childTnLst>
                              <p:par>
                                <p:cTn id="30" presetID="22" presetClass="entr" presetSubtype="8" fill="hold" grpId="0" nodeType="after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wipe(left)">
                                      <p:cBhvr>
                                        <p:cTn id="32" dur="500"/>
                                        <p:tgtEl>
                                          <p:spTgt spid="6">
                                            <p:txEl>
                                              <p:pRg st="1" end="1"/>
                                            </p:txEl>
                                          </p:spTgt>
                                        </p:tgtEl>
                                      </p:cBhvr>
                                    </p:animEffect>
                                  </p:childTnLst>
                                </p:cTn>
                              </p:par>
                            </p:childTnLst>
                          </p:cTn>
                        </p:par>
                        <p:par>
                          <p:cTn id="33" fill="hold">
                            <p:stCondLst>
                              <p:cond delay="1000"/>
                            </p:stCondLst>
                            <p:childTnLst>
                              <p:par>
                                <p:cTn id="34" presetID="22" presetClass="entr" presetSubtype="8" fill="hold" grpId="0" nodeType="afterEffect">
                                  <p:stCondLst>
                                    <p:cond delay="0"/>
                                  </p:stCondLst>
                                  <p:childTnLst>
                                    <p:set>
                                      <p:cBhvr>
                                        <p:cTn id="35" dur="1" fill="hold">
                                          <p:stCondLst>
                                            <p:cond delay="0"/>
                                          </p:stCondLst>
                                        </p:cTn>
                                        <p:tgtEl>
                                          <p:spTgt spid="6">
                                            <p:txEl>
                                              <p:pRg st="2" end="2"/>
                                            </p:txEl>
                                          </p:spTgt>
                                        </p:tgtEl>
                                        <p:attrNameLst>
                                          <p:attrName>style.visibility</p:attrName>
                                        </p:attrNameLst>
                                      </p:cBhvr>
                                      <p:to>
                                        <p:strVal val="visible"/>
                                      </p:to>
                                    </p:set>
                                    <p:animEffect transition="in" filter="wipe(left)">
                                      <p:cBhvr>
                                        <p:cTn id="36" dur="500"/>
                                        <p:tgtEl>
                                          <p:spTgt spid="6">
                                            <p:txEl>
                                              <p:pRg st="2" end="2"/>
                                            </p:txEl>
                                          </p:spTgt>
                                        </p:tgtEl>
                                      </p:cBhvr>
                                    </p:animEffect>
                                  </p:childTnLst>
                                </p:cTn>
                              </p:par>
                            </p:childTnLst>
                          </p:cTn>
                        </p:par>
                        <p:par>
                          <p:cTn id="37" fill="hold">
                            <p:stCondLst>
                              <p:cond delay="1500"/>
                            </p:stCondLst>
                            <p:childTnLst>
                              <p:par>
                                <p:cTn id="38" presetID="22" presetClass="entr" presetSubtype="8" fill="hold" grpId="0" nodeType="afterEffect">
                                  <p:stCondLst>
                                    <p:cond delay="0"/>
                                  </p:stCondLst>
                                  <p:childTnLst>
                                    <p:set>
                                      <p:cBhvr>
                                        <p:cTn id="39" dur="1" fill="hold">
                                          <p:stCondLst>
                                            <p:cond delay="0"/>
                                          </p:stCondLst>
                                        </p:cTn>
                                        <p:tgtEl>
                                          <p:spTgt spid="6">
                                            <p:txEl>
                                              <p:pRg st="3" end="3"/>
                                            </p:txEl>
                                          </p:spTgt>
                                        </p:tgtEl>
                                        <p:attrNameLst>
                                          <p:attrName>style.visibility</p:attrName>
                                        </p:attrNameLst>
                                      </p:cBhvr>
                                      <p:to>
                                        <p:strVal val="visible"/>
                                      </p:to>
                                    </p:set>
                                    <p:animEffect transition="in" filter="wipe(left)">
                                      <p:cBhvr>
                                        <p:cTn id="40" dur="500"/>
                                        <p:tgtEl>
                                          <p:spTgt spid="6">
                                            <p:txEl>
                                              <p:pRg st="3" end="3"/>
                                            </p:txEl>
                                          </p:spTgt>
                                        </p:tgtEl>
                                      </p:cBhvr>
                                    </p:animEffect>
                                  </p:childTnLst>
                                </p:cTn>
                              </p:par>
                            </p:childTnLst>
                          </p:cTn>
                        </p:par>
                        <p:par>
                          <p:cTn id="41" fill="hold">
                            <p:stCondLst>
                              <p:cond delay="2000"/>
                            </p:stCondLst>
                            <p:childTnLst>
                              <p:par>
                                <p:cTn id="42" presetID="22" presetClass="entr" presetSubtype="8" fill="hold" grpId="0" nodeType="afterEffect">
                                  <p:stCondLst>
                                    <p:cond delay="0"/>
                                  </p:stCondLst>
                                  <p:childTnLst>
                                    <p:set>
                                      <p:cBhvr>
                                        <p:cTn id="43" dur="1" fill="hold">
                                          <p:stCondLst>
                                            <p:cond delay="0"/>
                                          </p:stCondLst>
                                        </p:cTn>
                                        <p:tgtEl>
                                          <p:spTgt spid="6">
                                            <p:txEl>
                                              <p:pRg st="4" end="4"/>
                                            </p:txEl>
                                          </p:spTgt>
                                        </p:tgtEl>
                                        <p:attrNameLst>
                                          <p:attrName>style.visibility</p:attrName>
                                        </p:attrNameLst>
                                      </p:cBhvr>
                                      <p:to>
                                        <p:strVal val="visible"/>
                                      </p:to>
                                    </p:set>
                                    <p:animEffect transition="in" filter="wipe(left)">
                                      <p:cBhvr>
                                        <p:cTn id="44"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P spid="6" grpId="0" uiExpand="1" build="p">
        <p:tmplLst>
          <p:tmpl lvl="1">
            <p:tnLst>
              <p:par>
                <p:cTn presetID="22" presetClass="entr" presetSubtype="8" fill="hold" nodeType="click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Lst>
      </p:bldP>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a:solidFill>
                  <a:schemeClr val="bg1"/>
                </a:solidFill>
              </a:defRPr>
            </a:lvl1pPr>
          </a:lstStyle>
          <a:p>
            <a:pPr fontAlgn="base">
              <a:spcAft>
                <a:spcPct val="0"/>
              </a:spcAft>
              <a:defRPr/>
            </a:pPr>
            <a:fld id="{CFA536BC-3ED5-4293-8323-16A4258B4A0B}" type="slidenum">
              <a:rPr lang="en-US" smtClean="0"/>
              <a:pPr fontAlgn="base">
                <a:spcAft>
                  <a:spcPct val="0"/>
                </a:spcAft>
                <a:defRPr/>
              </a:pPr>
              <a:t>‹#›</a:t>
            </a:fld>
            <a:endParaRPr lang="en-US" dirty="0"/>
          </a:p>
        </p:txBody>
      </p:sp>
      <p:sp>
        <p:nvSpPr>
          <p:cNvPr id="6" name="Text Placeholder 5"/>
          <p:cNvSpPr>
            <a:spLocks noGrp="1"/>
          </p:cNvSpPr>
          <p:nvPr>
            <p:ph type="body" sz="quarter" idx="12" hasCustomPrompt="1"/>
          </p:nvPr>
        </p:nvSpPr>
        <p:spPr>
          <a:xfrm>
            <a:off x="2133600" y="533400"/>
            <a:ext cx="9753600" cy="533400"/>
          </a:xfrm>
          <a:noFill/>
        </p:spPr>
        <p:txBody>
          <a:bodyPr/>
          <a:lstStyle>
            <a:lvl1pPr marL="0" indent="0">
              <a:buNone/>
              <a:defRPr sz="3200" i="0">
                <a:solidFill>
                  <a:schemeClr val="tx1"/>
                </a:solidFill>
                <a:latin typeface="+mn-lt"/>
              </a:defRPr>
            </a:lvl1pPr>
            <a:lvl2pPr marL="457200" indent="0">
              <a:buNone/>
              <a:defRPr sz="3600" i="0">
                <a:latin typeface="Georgia" panose="02040502050405020303" pitchFamily="18" charset="0"/>
              </a:defRPr>
            </a:lvl2pPr>
            <a:lvl3pPr marL="914400" indent="0">
              <a:buNone/>
              <a:defRPr/>
            </a:lvl3pPr>
            <a:lvl4pPr marL="1371600" indent="0">
              <a:buNone/>
              <a:defRPr/>
            </a:lvl4pPr>
            <a:lvl5pPr marL="1828800" indent="0">
              <a:buNone/>
              <a:defRPr/>
            </a:lvl5pPr>
          </a:lstStyle>
          <a:p>
            <a:pPr lvl="1"/>
            <a:r>
              <a:rPr lang="en-US" dirty="0"/>
              <a:t>Click to edit title (Georgia 36)</a:t>
            </a:r>
          </a:p>
        </p:txBody>
      </p:sp>
      <p:sp>
        <p:nvSpPr>
          <p:cNvPr id="9" name="Text Placeholder 5"/>
          <p:cNvSpPr>
            <a:spLocks noGrp="1"/>
          </p:cNvSpPr>
          <p:nvPr>
            <p:ph type="body" sz="quarter" idx="14"/>
          </p:nvPr>
        </p:nvSpPr>
        <p:spPr>
          <a:xfrm>
            <a:off x="304800" y="1600200"/>
            <a:ext cx="11582400" cy="4267200"/>
          </a:xfrm>
        </p:spPr>
        <p:txBody>
          <a:bodyPr/>
          <a:lstStyle>
            <a:lvl1pPr marL="0" indent="0">
              <a:buNone/>
              <a:defRPr sz="3200" i="1">
                <a:solidFill>
                  <a:srgbClr val="4E519E"/>
                </a:solidFill>
                <a:latin typeface="Cambria" panose="02040503050406030204"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0"/>
            <a:endParaRPr lang="en-US" dirty="0"/>
          </a:p>
        </p:txBody>
      </p:sp>
    </p:spTree>
    <p:extLst>
      <p:ext uri="{BB962C8B-B14F-4D97-AF65-F5344CB8AC3E}">
        <p14:creationId xmlns:p14="http://schemas.microsoft.com/office/powerpoint/2010/main" val="36954494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609600" y="605119"/>
            <a:ext cx="11323781" cy="5836624"/>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7"/>
          <p:cNvSpPr>
            <a:spLocks noGrp="1" noChangeArrowheads="1"/>
          </p:cNvSpPr>
          <p:nvPr>
            <p:ph type="sldNum" sz="quarter" idx="10"/>
          </p:nvPr>
        </p:nvSpPr>
        <p:spPr>
          <a:ln/>
        </p:spPr>
        <p:txBody>
          <a:bodyPr/>
          <a:lstStyle>
            <a:lvl1pPr>
              <a:defRPr/>
            </a:lvl1pPr>
          </a:lstStyle>
          <a:p>
            <a:pPr>
              <a:defRPr/>
            </a:pPr>
            <a:fld id="{7FD95AB8-5D89-46A9-8508-FFECD7F10317}" type="slidenum">
              <a:rPr lang="en-US"/>
              <a:pPr>
                <a:defRPr/>
              </a:pPr>
              <a:t>‹#›</a:t>
            </a:fld>
            <a:endParaRPr lang="en-US" dirty="0"/>
          </a:p>
        </p:txBody>
      </p:sp>
    </p:spTree>
    <p:extLst>
      <p:ext uri="{BB962C8B-B14F-4D97-AF65-F5344CB8AC3E}">
        <p14:creationId xmlns:p14="http://schemas.microsoft.com/office/powerpoint/2010/main" val="503719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fontAlgn="base">
              <a:spcBef>
                <a:spcPct val="20000"/>
              </a:spcBef>
              <a:spcAft>
                <a:spcPct val="0"/>
              </a:spcAft>
              <a:defRPr/>
            </a:pPr>
            <a:fld id="{C148E929-2C81-42BB-92FD-6CE3916FB07A}" type="slidenum">
              <a:rPr lang="en-US" smtClean="0">
                <a:solidFill>
                  <a:srgbClr val="FFFFFF"/>
                </a:solidFill>
              </a:rPr>
              <a:pPr fontAlgn="base">
                <a:spcBef>
                  <a:spcPct val="20000"/>
                </a:spcBef>
                <a:spcAft>
                  <a:spcPct val="0"/>
                </a:spcAft>
                <a:defRPr/>
              </a:pPr>
              <a:t>‹#›</a:t>
            </a:fld>
            <a:endParaRPr lang="en-US" dirty="0">
              <a:solidFill>
                <a:srgbClr val="FFFFFF"/>
              </a:solidFill>
            </a:endParaRPr>
          </a:p>
        </p:txBody>
      </p:sp>
      <p:sp>
        <p:nvSpPr>
          <p:cNvPr id="4" name="Footer Placeholder 3"/>
          <p:cNvSpPr>
            <a:spLocks noGrp="1"/>
          </p:cNvSpPr>
          <p:nvPr>
            <p:ph type="ftr" sz="quarter" idx="11"/>
          </p:nvPr>
        </p:nvSpPr>
        <p:spPr/>
        <p:txBody>
          <a:bodyPr/>
          <a:lstStyle/>
          <a:p>
            <a:pPr fontAlgn="base">
              <a:spcAft>
                <a:spcPct val="0"/>
              </a:spcAft>
              <a:defRPr/>
            </a:pPr>
            <a:r>
              <a:rPr lang="en-US" dirty="0">
                <a:solidFill>
                  <a:srgbClr val="FFFFFF"/>
                </a:solidFill>
              </a:rPr>
              <a:t>Mankiw, Principles of Microeconomics, 10th Edition. © 2024 Cengage. All Rights Reserved. May not be scanned, copied or duplicated, or posted to a publicly accessible website, in whole or in part.</a:t>
            </a:r>
          </a:p>
        </p:txBody>
      </p:sp>
      <p:sp>
        <p:nvSpPr>
          <p:cNvPr id="6" name="Content Placeholder 5"/>
          <p:cNvSpPr>
            <a:spLocks noGrp="1"/>
          </p:cNvSpPr>
          <p:nvPr>
            <p:ph sz="quarter" idx="12" hasCustomPrompt="1"/>
          </p:nvPr>
        </p:nvSpPr>
        <p:spPr>
          <a:xfrm>
            <a:off x="3454400" y="3429000"/>
            <a:ext cx="9855200" cy="1981200"/>
          </a:xfrm>
        </p:spPr>
        <p:txBody>
          <a:bodyPr/>
          <a:lstStyle>
            <a:lvl1pPr>
              <a:defRPr/>
            </a:lvl1pPr>
          </a:lstStyle>
          <a:p>
            <a:pPr lvl="0"/>
            <a:r>
              <a:rPr lang="en-US" dirty="0" err="1"/>
              <a:t>Ch</a:t>
            </a:r>
            <a:r>
              <a:rPr lang="en-US" dirty="0"/>
              <a:t> title</a:t>
            </a:r>
          </a:p>
        </p:txBody>
      </p:sp>
      <p:sp>
        <p:nvSpPr>
          <p:cNvPr id="8" name="Content Placeholder 7"/>
          <p:cNvSpPr>
            <a:spLocks noGrp="1"/>
          </p:cNvSpPr>
          <p:nvPr>
            <p:ph sz="quarter" idx="13" hasCustomPrompt="1"/>
          </p:nvPr>
        </p:nvSpPr>
        <p:spPr>
          <a:xfrm>
            <a:off x="32083" y="3352800"/>
            <a:ext cx="3422316" cy="2057400"/>
          </a:xfrm>
          <a:blipFill>
            <a:blip r:embed="rId2"/>
            <a:stretch>
              <a:fillRect/>
            </a:stretch>
          </a:blipFill>
        </p:spPr>
        <p:txBody>
          <a:bodyPr/>
          <a:lstStyle>
            <a:lvl1pPr>
              <a:defRPr>
                <a:solidFill>
                  <a:schemeClr val="bg1"/>
                </a:solidFill>
              </a:defRPr>
            </a:lvl1pPr>
          </a:lstStyle>
          <a:p>
            <a:pPr lvl="0"/>
            <a:r>
              <a:rPr lang="en-US" dirty="0"/>
              <a:t>CHAPTER </a:t>
            </a:r>
          </a:p>
          <a:p>
            <a:pPr lvl="0"/>
            <a:r>
              <a:rPr lang="en-US" dirty="0"/>
              <a:t>NB</a:t>
            </a:r>
          </a:p>
          <a:p>
            <a:pPr lvl="0"/>
            <a:r>
              <a:rPr lang="en-US" dirty="0"/>
              <a:t>BKGRD</a:t>
            </a:r>
          </a:p>
        </p:txBody>
      </p:sp>
      <p:sp>
        <p:nvSpPr>
          <p:cNvPr id="10" name="Content Placeholder 9"/>
          <p:cNvSpPr>
            <a:spLocks noGrp="1"/>
          </p:cNvSpPr>
          <p:nvPr>
            <p:ph sz="quarter" idx="14" hasCustomPrompt="1"/>
          </p:nvPr>
        </p:nvSpPr>
        <p:spPr>
          <a:xfrm>
            <a:off x="-42779" y="0"/>
            <a:ext cx="7256379" cy="3429000"/>
          </a:xfrm>
        </p:spPr>
        <p:txBody>
          <a:bodyPr/>
          <a:lstStyle>
            <a:lvl1pPr>
              <a:defRPr/>
            </a:lvl1pPr>
          </a:lstStyle>
          <a:p>
            <a:pPr lvl="0"/>
            <a:r>
              <a:rPr lang="en-US" dirty="0"/>
              <a:t>Author</a:t>
            </a:r>
          </a:p>
          <a:p>
            <a:pPr lvl="0"/>
            <a:r>
              <a:rPr lang="en-US" dirty="0"/>
              <a:t>Title</a:t>
            </a:r>
          </a:p>
          <a:p>
            <a:pPr lvl="0"/>
            <a:r>
              <a:rPr lang="en-US" dirty="0"/>
              <a:t>Of book 54</a:t>
            </a:r>
          </a:p>
        </p:txBody>
      </p:sp>
      <p:sp>
        <p:nvSpPr>
          <p:cNvPr id="12" name="Content Placeholder 11"/>
          <p:cNvSpPr>
            <a:spLocks noGrp="1"/>
          </p:cNvSpPr>
          <p:nvPr>
            <p:ph sz="quarter" idx="15" hasCustomPrompt="1"/>
          </p:nvPr>
        </p:nvSpPr>
        <p:spPr>
          <a:xfrm>
            <a:off x="7315200" y="0"/>
            <a:ext cx="4876800" cy="533400"/>
          </a:xfrm>
        </p:spPr>
        <p:txBody>
          <a:bodyPr>
            <a:normAutofit/>
          </a:bodyPr>
          <a:lstStyle>
            <a:lvl1pPr algn="r">
              <a:defRPr sz="2800">
                <a:solidFill>
                  <a:schemeClr val="bg1"/>
                </a:solidFill>
                <a:effectLst>
                  <a:outerShdw blurRad="38100" dist="38100" dir="2700000" algn="tl">
                    <a:srgbClr val="000000">
                      <a:alpha val="43137"/>
                    </a:srgbClr>
                  </a:outerShdw>
                </a:effectLst>
              </a:defRPr>
            </a:lvl1pPr>
          </a:lstStyle>
          <a:p>
            <a:pPr lvl="0"/>
            <a:r>
              <a:rPr lang="en-US" dirty="0"/>
              <a:t>ED</a:t>
            </a:r>
          </a:p>
        </p:txBody>
      </p:sp>
      <p:sp>
        <p:nvSpPr>
          <p:cNvPr id="13" name="Rectangle 11"/>
          <p:cNvSpPr>
            <a:spLocks noChangeArrowheads="1"/>
          </p:cNvSpPr>
          <p:nvPr userDrawn="1"/>
        </p:nvSpPr>
        <p:spPr bwMode="auto">
          <a:xfrm>
            <a:off x="8072968" y="5707064"/>
            <a:ext cx="4119033"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400">
                <a:solidFill>
                  <a:schemeClr val="tx1"/>
                </a:solidFill>
                <a:latin typeface="Arial" pitchFamily="34" charset="0"/>
              </a:defRPr>
            </a:lvl1pPr>
            <a:lvl2pPr marL="742950" indent="-285750" eaLnBrk="0" hangingPunct="0">
              <a:defRPr sz="3400">
                <a:solidFill>
                  <a:schemeClr val="tx1"/>
                </a:solidFill>
                <a:latin typeface="Arial" pitchFamily="34" charset="0"/>
              </a:defRPr>
            </a:lvl2pPr>
            <a:lvl3pPr marL="1143000" indent="-228600" eaLnBrk="0" hangingPunct="0">
              <a:defRPr sz="3400">
                <a:solidFill>
                  <a:schemeClr val="tx1"/>
                </a:solidFill>
                <a:latin typeface="Arial" pitchFamily="34" charset="0"/>
              </a:defRPr>
            </a:lvl3pPr>
            <a:lvl4pPr marL="1600200" indent="-228600" eaLnBrk="0" hangingPunct="0">
              <a:defRPr sz="3400">
                <a:solidFill>
                  <a:schemeClr val="tx1"/>
                </a:solidFill>
                <a:latin typeface="Arial" pitchFamily="34" charset="0"/>
              </a:defRPr>
            </a:lvl4pPr>
            <a:lvl5pPr marL="2057400" indent="-228600" eaLnBrk="0" hangingPunct="0">
              <a:defRPr sz="3400">
                <a:solidFill>
                  <a:schemeClr val="tx1"/>
                </a:solidFill>
                <a:latin typeface="Arial" pitchFamily="34" charset="0"/>
              </a:defRPr>
            </a:lvl5pPr>
            <a:lvl6pPr marL="2514600" indent="-228600" algn="ctr" eaLnBrk="0" fontAlgn="base" hangingPunct="0">
              <a:spcBef>
                <a:spcPct val="20000"/>
              </a:spcBef>
              <a:spcAft>
                <a:spcPct val="0"/>
              </a:spcAft>
              <a:buChar char="•"/>
              <a:defRPr sz="3400">
                <a:solidFill>
                  <a:schemeClr val="tx1"/>
                </a:solidFill>
                <a:latin typeface="Arial" pitchFamily="34" charset="0"/>
              </a:defRPr>
            </a:lvl6pPr>
            <a:lvl7pPr marL="2971800" indent="-228600" algn="ctr" eaLnBrk="0" fontAlgn="base" hangingPunct="0">
              <a:spcBef>
                <a:spcPct val="20000"/>
              </a:spcBef>
              <a:spcAft>
                <a:spcPct val="0"/>
              </a:spcAft>
              <a:buChar char="•"/>
              <a:defRPr sz="3400">
                <a:solidFill>
                  <a:schemeClr val="tx1"/>
                </a:solidFill>
                <a:latin typeface="Arial" pitchFamily="34" charset="0"/>
              </a:defRPr>
            </a:lvl7pPr>
            <a:lvl8pPr marL="3429000" indent="-228600" algn="ctr" eaLnBrk="0" fontAlgn="base" hangingPunct="0">
              <a:spcBef>
                <a:spcPct val="20000"/>
              </a:spcBef>
              <a:spcAft>
                <a:spcPct val="0"/>
              </a:spcAft>
              <a:buChar char="•"/>
              <a:defRPr sz="3400">
                <a:solidFill>
                  <a:schemeClr val="tx1"/>
                </a:solidFill>
                <a:latin typeface="Arial" pitchFamily="34" charset="0"/>
              </a:defRPr>
            </a:lvl8pPr>
            <a:lvl9pPr marL="3886200" indent="-228600" algn="ctr" eaLnBrk="0" fontAlgn="base" hangingPunct="0">
              <a:spcBef>
                <a:spcPct val="20000"/>
              </a:spcBef>
              <a:spcAft>
                <a:spcPct val="0"/>
              </a:spcAft>
              <a:buChar char="•"/>
              <a:defRPr sz="3400">
                <a:solidFill>
                  <a:schemeClr val="tx1"/>
                </a:solidFill>
                <a:latin typeface="Arial" pitchFamily="34" charset="0"/>
              </a:defRPr>
            </a:lvl9pPr>
          </a:lstStyle>
          <a:p>
            <a:pPr algn="ctr" eaLnBrk="1" fontAlgn="base" hangingPunct="1">
              <a:lnSpc>
                <a:spcPct val="80000"/>
              </a:lnSpc>
              <a:spcBef>
                <a:spcPct val="20000"/>
              </a:spcBef>
              <a:spcAft>
                <a:spcPct val="0"/>
              </a:spcAft>
              <a:defRPr/>
            </a:pPr>
            <a:r>
              <a:rPr lang="en-US" altLang="en-US" sz="1400" dirty="0">
                <a:solidFill>
                  <a:srgbClr val="000000"/>
                </a:solidFill>
              </a:rPr>
              <a:t>Interactive PowerPoint Slides by: </a:t>
            </a:r>
          </a:p>
          <a:p>
            <a:pPr algn="ctr" eaLnBrk="1" fontAlgn="base" hangingPunct="1">
              <a:lnSpc>
                <a:spcPct val="80000"/>
              </a:lnSpc>
              <a:spcBef>
                <a:spcPct val="20000"/>
              </a:spcBef>
              <a:spcAft>
                <a:spcPct val="0"/>
              </a:spcAft>
              <a:defRPr/>
            </a:pPr>
            <a:r>
              <a:rPr lang="en-US" altLang="en-US" sz="1400" dirty="0">
                <a:solidFill>
                  <a:srgbClr val="000000"/>
                </a:solidFill>
              </a:rPr>
              <a:t>V.  </a:t>
            </a:r>
            <a:r>
              <a:rPr lang="en-US" altLang="en-US" sz="1400" dirty="0" err="1">
                <a:solidFill>
                  <a:srgbClr val="000000"/>
                </a:solidFill>
              </a:rPr>
              <a:t>Andreea</a:t>
            </a:r>
            <a:r>
              <a:rPr lang="en-US" altLang="en-US" sz="1400" dirty="0">
                <a:solidFill>
                  <a:srgbClr val="000000"/>
                </a:solidFill>
              </a:rPr>
              <a:t>  </a:t>
            </a:r>
            <a:r>
              <a:rPr lang="en-US" altLang="en-US" sz="1400" dirty="0" err="1">
                <a:solidFill>
                  <a:srgbClr val="000000"/>
                </a:solidFill>
              </a:rPr>
              <a:t>Chiritescu</a:t>
            </a:r>
            <a:endParaRPr lang="en-US" altLang="en-US" sz="1400" dirty="0">
              <a:solidFill>
                <a:srgbClr val="000000"/>
              </a:solidFill>
            </a:endParaRPr>
          </a:p>
          <a:p>
            <a:pPr algn="ctr" eaLnBrk="1" fontAlgn="base" hangingPunct="1">
              <a:lnSpc>
                <a:spcPct val="80000"/>
              </a:lnSpc>
              <a:spcBef>
                <a:spcPct val="20000"/>
              </a:spcBef>
              <a:spcAft>
                <a:spcPct val="0"/>
              </a:spcAft>
              <a:defRPr/>
            </a:pPr>
            <a:r>
              <a:rPr lang="en-US" altLang="en-US" sz="1400" dirty="0">
                <a:solidFill>
                  <a:srgbClr val="000000"/>
                </a:solidFill>
              </a:rPr>
              <a:t>Eastern Illinois University</a:t>
            </a:r>
          </a:p>
        </p:txBody>
      </p:sp>
    </p:spTree>
    <p:extLst>
      <p:ext uri="{BB962C8B-B14F-4D97-AF65-F5344CB8AC3E}">
        <p14:creationId xmlns:p14="http://schemas.microsoft.com/office/powerpoint/2010/main" val="782242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In this chapter">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3400">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
        <p:nvSpPr>
          <p:cNvPr id="2" name="Title 1"/>
          <p:cNvSpPr>
            <a:spLocks noGrp="1"/>
          </p:cNvSpPr>
          <p:nvPr>
            <p:ph type="title" hasCustomPrompt="1"/>
          </p:nvPr>
        </p:nvSpPr>
        <p:spPr>
          <a:xfrm>
            <a:off x="406400" y="0"/>
            <a:ext cx="11582400" cy="889000"/>
          </a:xfrm>
        </p:spPr>
        <p:txBody>
          <a:bodyPr/>
          <a:lstStyle>
            <a:lvl1pPr algn="l">
              <a:defRPr sz="4800" b="1" baseline="0">
                <a:solidFill>
                  <a:srgbClr val="4E519E"/>
                </a:solidFill>
              </a:defRPr>
            </a:lvl1pPr>
          </a:lstStyle>
          <a:p>
            <a:r>
              <a:rPr lang="en-US" dirty="0"/>
              <a:t>IN THIS ****</a:t>
            </a:r>
          </a:p>
        </p:txBody>
      </p:sp>
    </p:spTree>
    <p:extLst>
      <p:ext uri="{BB962C8B-B14F-4D97-AF65-F5344CB8AC3E}">
        <p14:creationId xmlns:p14="http://schemas.microsoft.com/office/powerpoint/2010/main" val="273159307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h in a nutshell">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
        <p:nvSpPr>
          <p:cNvPr id="2" name="Title 1"/>
          <p:cNvSpPr>
            <a:spLocks noGrp="1"/>
          </p:cNvSpPr>
          <p:nvPr>
            <p:ph type="title" hasCustomPrompt="1"/>
          </p:nvPr>
        </p:nvSpPr>
        <p:spPr>
          <a:xfrm>
            <a:off x="0" y="8744"/>
            <a:ext cx="12192000" cy="889000"/>
          </a:xfrm>
        </p:spPr>
        <p:txBody>
          <a:bodyPr/>
          <a:lstStyle>
            <a:lvl1pPr>
              <a:defRPr b="1"/>
            </a:lvl1pPr>
          </a:lstStyle>
          <a:p>
            <a:r>
              <a:rPr lang="en-US" dirty="0"/>
              <a:t>CHAPTER ****</a:t>
            </a:r>
          </a:p>
        </p:txBody>
      </p:sp>
    </p:spTree>
    <p:extLst>
      <p:ext uri="{BB962C8B-B14F-4D97-AF65-F5344CB8AC3E}">
        <p14:creationId xmlns:p14="http://schemas.microsoft.com/office/powerpoint/2010/main" val="290362407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MM Layout">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12191999" cy="961900"/>
          </a:xfrm>
        </p:spPr>
        <p:txBody>
          <a:bodyPr/>
          <a:lstStyle>
            <a:lvl1pPr>
              <a:defRPr>
                <a:solidFill>
                  <a:srgbClr val="4E519E"/>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AE1221"/>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6" name="Footer Placeholder 5">
            <a:extLst>
              <a:ext uri="{FF2B5EF4-FFF2-40B4-BE49-F238E27FC236}">
                <a16:creationId xmlns:a16="http://schemas.microsoft.com/office/drawing/2014/main" id="{CADFF2DC-AB6C-9C87-CB47-B613743F2B02}"/>
              </a:ext>
            </a:extLst>
          </p:cNvPr>
          <p:cNvSpPr>
            <a:spLocks noGrp="1"/>
          </p:cNvSpPr>
          <p:nvPr>
            <p:ph type="ftr" sz="quarter" idx="11"/>
          </p:nvPr>
        </p:nvSpPr>
        <p:spPr/>
        <p:txBody>
          <a:body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0467275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 y="100940"/>
            <a:ext cx="12191999" cy="860961"/>
          </a:xfrm>
        </p:spPr>
        <p:txBody>
          <a:bodyPr/>
          <a:lstStyle>
            <a:lvl1pPr>
              <a:defRPr>
                <a:solidFill>
                  <a:srgbClr val="4E519E"/>
                </a:solidFill>
              </a:defRPr>
            </a:lvl1pPr>
          </a:lstStyle>
          <a:p>
            <a:r>
              <a:rPr lang="en-US" dirty="0"/>
              <a:t>Click to edit Master title style</a:t>
            </a:r>
          </a:p>
        </p:txBody>
      </p:sp>
      <p:sp>
        <p:nvSpPr>
          <p:cNvPr id="3" name="Content Placeholder 2"/>
          <p:cNvSpPr>
            <a:spLocks noGrp="1"/>
          </p:cNvSpPr>
          <p:nvPr>
            <p:ph idx="1"/>
          </p:nvPr>
        </p:nvSpPr>
        <p:spPr>
          <a:xfrm>
            <a:off x="370418" y="1025525"/>
            <a:ext cx="8875183" cy="5422900"/>
          </a:xfrm>
        </p:spPr>
        <p:txBody>
          <a:bodyPr/>
          <a:lstStyle>
            <a:lvl1pPr>
              <a:defRPr>
                <a:solidFill>
                  <a:srgbClr val="AE1221"/>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7" name="Text Placeholder 6"/>
          <p:cNvSpPr>
            <a:spLocks noGrp="1"/>
          </p:cNvSpPr>
          <p:nvPr>
            <p:ph type="body" sz="quarter" idx="12"/>
          </p:nvPr>
        </p:nvSpPr>
        <p:spPr>
          <a:xfrm>
            <a:off x="9347200" y="4191000"/>
            <a:ext cx="2844800" cy="1295400"/>
          </a:xfrm>
        </p:spPr>
        <p:txBody>
          <a:bodyPr/>
          <a:lstStyle>
            <a:lvl1pPr marL="0" indent="0">
              <a:buNone/>
              <a:defRPr sz="2000" i="1">
                <a:solidFill>
                  <a:srgbClr val="4E519E"/>
                </a:solidFill>
                <a:latin typeface="Cambria" panose="02040503050406030204" pitchFamily="18" charset="0"/>
                <a:sym typeface="Wingdings" panose="05000000000000000000" pitchFamily="2" charset="2"/>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Click to edit Master text styles</a:t>
            </a:r>
          </a:p>
          <a:p>
            <a:pPr lvl="0"/>
            <a:r>
              <a:rPr lang="en-US" dirty="0"/>
              <a:t>Picture comment </a:t>
            </a:r>
          </a:p>
        </p:txBody>
      </p:sp>
      <p:sp>
        <p:nvSpPr>
          <p:cNvPr id="6" name="Footer Placeholder 5">
            <a:extLst>
              <a:ext uri="{FF2B5EF4-FFF2-40B4-BE49-F238E27FC236}">
                <a16:creationId xmlns:a16="http://schemas.microsoft.com/office/drawing/2014/main" id="{D6CC48C9-2DF5-86B2-52F6-3553FB63E4E3}"/>
              </a:ext>
            </a:extLst>
          </p:cNvPr>
          <p:cNvSpPr>
            <a:spLocks noGrp="1"/>
          </p:cNvSpPr>
          <p:nvPr>
            <p:ph type="ftr" sz="quarter" idx="13"/>
          </p:nvPr>
        </p:nvSpPr>
        <p:spPr/>
        <p:txBody>
          <a:body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6004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 y="100940"/>
            <a:ext cx="12191999" cy="860961"/>
          </a:xfrm>
        </p:spPr>
        <p:txBody>
          <a:bodyPr/>
          <a:lstStyle>
            <a:lvl1pPr>
              <a:defRPr>
                <a:solidFill>
                  <a:srgbClr val="4E519E"/>
                </a:solidFill>
              </a:defRPr>
            </a:lvl1pPr>
          </a:lstStyle>
          <a:p>
            <a:r>
              <a:rPr lang="en-US" dirty="0"/>
              <a:t>Click to edit Master title style</a:t>
            </a:r>
          </a:p>
        </p:txBody>
      </p:sp>
      <p:sp>
        <p:nvSpPr>
          <p:cNvPr id="3" name="Content Placeholder 2"/>
          <p:cNvSpPr>
            <a:spLocks noGrp="1"/>
          </p:cNvSpPr>
          <p:nvPr>
            <p:ph idx="1"/>
          </p:nvPr>
        </p:nvSpPr>
        <p:spPr>
          <a:xfrm>
            <a:off x="370418" y="1025526"/>
            <a:ext cx="11451167" cy="2479675"/>
          </a:xfrm>
        </p:spPr>
        <p:txBody>
          <a:bodyPr/>
          <a:lstStyle>
            <a:lvl1pPr>
              <a:defRPr>
                <a:solidFill>
                  <a:srgbClr val="AE1221"/>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7" name="Text Placeholder 6"/>
          <p:cNvSpPr>
            <a:spLocks noGrp="1"/>
          </p:cNvSpPr>
          <p:nvPr>
            <p:ph type="body" sz="quarter" idx="12"/>
          </p:nvPr>
        </p:nvSpPr>
        <p:spPr>
          <a:xfrm>
            <a:off x="406400" y="3581400"/>
            <a:ext cx="11582400" cy="2590800"/>
          </a:xfrm>
        </p:spPr>
        <p:txBody>
          <a:bodyPr/>
          <a:lstStyle>
            <a:lvl1pPr>
              <a:defRPr>
                <a:solidFill>
                  <a:srgbClr val="AE1221"/>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a:extLst>
              <a:ext uri="{FF2B5EF4-FFF2-40B4-BE49-F238E27FC236}">
                <a16:creationId xmlns:a16="http://schemas.microsoft.com/office/drawing/2014/main" id="{5B1924E0-10F3-9B23-4A6D-B7A794FC706B}"/>
              </a:ext>
            </a:extLst>
          </p:cNvPr>
          <p:cNvSpPr>
            <a:spLocks noGrp="1"/>
          </p:cNvSpPr>
          <p:nvPr>
            <p:ph type="ftr" sz="quarter" idx="13"/>
          </p:nvPr>
        </p:nvSpPr>
        <p:spPr/>
        <p:txBody>
          <a:body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8834704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Effect transition="in" filter="wipe(left)">
                                      <p:cBhvr>
                                        <p:cTn id="28" dur="500"/>
                                        <p:tgtEl>
                                          <p:spTgt spid="7">
                                            <p:txEl>
                                              <p:pRg st="0" end="0"/>
                                            </p:txEl>
                                          </p:spTgt>
                                        </p:tgtEl>
                                      </p:cBhvr>
                                    </p:animEffect>
                                  </p:childTnLst>
                                </p:cTn>
                              </p:par>
                            </p:childTnLst>
                          </p:cTn>
                        </p:par>
                        <p:par>
                          <p:cTn id="29" fill="hold">
                            <p:stCondLst>
                              <p:cond delay="500"/>
                            </p:stCondLst>
                            <p:childTnLst>
                              <p:par>
                                <p:cTn id="30" presetID="22" presetClass="entr" presetSubtype="8" fill="hold" grpId="0" nodeType="afterEffect">
                                  <p:stCondLst>
                                    <p:cond delay="0"/>
                                  </p:stCondLst>
                                  <p:childTnLst>
                                    <p:set>
                                      <p:cBhvr>
                                        <p:cTn id="31" dur="1" fill="hold">
                                          <p:stCondLst>
                                            <p:cond delay="0"/>
                                          </p:stCondLst>
                                        </p:cTn>
                                        <p:tgtEl>
                                          <p:spTgt spid="7">
                                            <p:txEl>
                                              <p:pRg st="1" end="1"/>
                                            </p:txEl>
                                          </p:spTgt>
                                        </p:tgtEl>
                                        <p:attrNameLst>
                                          <p:attrName>style.visibility</p:attrName>
                                        </p:attrNameLst>
                                      </p:cBhvr>
                                      <p:to>
                                        <p:strVal val="visible"/>
                                      </p:to>
                                    </p:set>
                                    <p:animEffect transition="in" filter="wipe(left)">
                                      <p:cBhvr>
                                        <p:cTn id="32" dur="500"/>
                                        <p:tgtEl>
                                          <p:spTgt spid="7">
                                            <p:txEl>
                                              <p:pRg st="1" end="1"/>
                                            </p:txEl>
                                          </p:spTgt>
                                        </p:tgtEl>
                                      </p:cBhvr>
                                    </p:animEffect>
                                  </p:childTnLst>
                                </p:cTn>
                              </p:par>
                            </p:childTnLst>
                          </p:cTn>
                        </p:par>
                        <p:par>
                          <p:cTn id="33" fill="hold">
                            <p:stCondLst>
                              <p:cond delay="1000"/>
                            </p:stCondLst>
                            <p:childTnLst>
                              <p:par>
                                <p:cTn id="34" presetID="22" presetClass="entr" presetSubtype="8" fill="hold" grpId="0" nodeType="afterEffect">
                                  <p:stCondLst>
                                    <p:cond delay="0"/>
                                  </p:stCondLst>
                                  <p:childTnLst>
                                    <p:set>
                                      <p:cBhvr>
                                        <p:cTn id="35" dur="1" fill="hold">
                                          <p:stCondLst>
                                            <p:cond delay="0"/>
                                          </p:stCondLst>
                                        </p:cTn>
                                        <p:tgtEl>
                                          <p:spTgt spid="7">
                                            <p:txEl>
                                              <p:pRg st="2" end="2"/>
                                            </p:txEl>
                                          </p:spTgt>
                                        </p:tgtEl>
                                        <p:attrNameLst>
                                          <p:attrName>style.visibility</p:attrName>
                                        </p:attrNameLst>
                                      </p:cBhvr>
                                      <p:to>
                                        <p:strVal val="visible"/>
                                      </p:to>
                                    </p:set>
                                    <p:animEffect transition="in" filter="wipe(left)">
                                      <p:cBhvr>
                                        <p:cTn id="36" dur="500"/>
                                        <p:tgtEl>
                                          <p:spTgt spid="7">
                                            <p:txEl>
                                              <p:pRg st="2" end="2"/>
                                            </p:txEl>
                                          </p:spTgt>
                                        </p:tgtEl>
                                      </p:cBhvr>
                                    </p:animEffect>
                                  </p:childTnLst>
                                </p:cTn>
                              </p:par>
                            </p:childTnLst>
                          </p:cTn>
                        </p:par>
                        <p:par>
                          <p:cTn id="37" fill="hold">
                            <p:stCondLst>
                              <p:cond delay="1500"/>
                            </p:stCondLst>
                            <p:childTnLst>
                              <p:par>
                                <p:cTn id="38" presetID="22" presetClass="entr" presetSubtype="8" fill="hold" grpId="0" nodeType="afterEffect">
                                  <p:stCondLst>
                                    <p:cond delay="0"/>
                                  </p:stCondLst>
                                  <p:childTnLst>
                                    <p:set>
                                      <p:cBhvr>
                                        <p:cTn id="39" dur="1" fill="hold">
                                          <p:stCondLst>
                                            <p:cond delay="0"/>
                                          </p:stCondLst>
                                        </p:cTn>
                                        <p:tgtEl>
                                          <p:spTgt spid="7">
                                            <p:txEl>
                                              <p:pRg st="3" end="3"/>
                                            </p:txEl>
                                          </p:spTgt>
                                        </p:tgtEl>
                                        <p:attrNameLst>
                                          <p:attrName>style.visibility</p:attrName>
                                        </p:attrNameLst>
                                      </p:cBhvr>
                                      <p:to>
                                        <p:strVal val="visible"/>
                                      </p:to>
                                    </p:set>
                                    <p:animEffect transition="in" filter="wipe(left)">
                                      <p:cBhvr>
                                        <p:cTn id="40" dur="500"/>
                                        <p:tgtEl>
                                          <p:spTgt spid="7">
                                            <p:txEl>
                                              <p:pRg st="3" end="3"/>
                                            </p:txEl>
                                          </p:spTgt>
                                        </p:tgtEl>
                                      </p:cBhvr>
                                    </p:animEffect>
                                  </p:childTnLst>
                                </p:cTn>
                              </p:par>
                            </p:childTnLst>
                          </p:cTn>
                        </p:par>
                        <p:par>
                          <p:cTn id="41" fill="hold">
                            <p:stCondLst>
                              <p:cond delay="2000"/>
                            </p:stCondLst>
                            <p:childTnLst>
                              <p:par>
                                <p:cTn id="42" presetID="22" presetClass="entr" presetSubtype="8" fill="hold" grpId="0" nodeType="afterEffect">
                                  <p:stCondLst>
                                    <p:cond delay="0"/>
                                  </p:stCondLst>
                                  <p:childTnLst>
                                    <p:set>
                                      <p:cBhvr>
                                        <p:cTn id="43" dur="1" fill="hold">
                                          <p:stCondLst>
                                            <p:cond delay="0"/>
                                          </p:stCondLst>
                                        </p:cTn>
                                        <p:tgtEl>
                                          <p:spTgt spid="7">
                                            <p:txEl>
                                              <p:pRg st="4" end="4"/>
                                            </p:txEl>
                                          </p:spTgt>
                                        </p:tgtEl>
                                        <p:attrNameLst>
                                          <p:attrName>style.visibility</p:attrName>
                                        </p:attrNameLst>
                                      </p:cBhvr>
                                      <p:to>
                                        <p:strVal val="visible"/>
                                      </p:to>
                                    </p:set>
                                    <p:animEffect transition="in" filter="wipe(left)">
                                      <p:cBhvr>
                                        <p:cTn id="44"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P spid="7" grpId="0" uiExpand="1" build="p">
        <p:tmplLst>
          <p:tmpl lvl="1">
            <p:tnLst>
              <p:par>
                <p:cTn presetID="22" presetClass="entr" presetSubtype="8" fill="hold" nodeType="click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1"/>
                </a:solidFill>
              </a:defRPr>
            </a:lvl1pPr>
          </a:lstStyle>
          <a:p>
            <a:r>
              <a:rPr lang="en-US" dirty="0"/>
              <a:t>Click to edit Master title style</a:t>
            </a:r>
          </a:p>
        </p:txBody>
      </p:sp>
      <p:sp>
        <p:nvSpPr>
          <p:cNvPr id="6" name="Text Placeholder 5"/>
          <p:cNvSpPr>
            <a:spLocks noGrp="1"/>
          </p:cNvSpPr>
          <p:nvPr>
            <p:ph type="body" sz="quarter" idx="12"/>
          </p:nvPr>
        </p:nvSpPr>
        <p:spPr>
          <a:xfrm>
            <a:off x="7247467" y="901700"/>
            <a:ext cx="4487333" cy="4826000"/>
          </a:xfrm>
        </p:spPr>
        <p:txBody>
          <a:bodyPr/>
          <a:lstStyle>
            <a:lvl1pPr marL="0" indent="0" algn="l">
              <a:spcBef>
                <a:spcPts val="0"/>
              </a:spcBef>
              <a:defRPr sz="1600"/>
            </a:lvl1pPr>
          </a:lstStyle>
          <a:p>
            <a:pPr lvl="0"/>
            <a:r>
              <a:rPr lang="en-US" dirty="0"/>
              <a:t>Click to edit Master text styles</a:t>
            </a:r>
          </a:p>
        </p:txBody>
      </p:sp>
      <p:sp>
        <p:nvSpPr>
          <p:cNvPr id="4" name="Rectangle 13"/>
          <p:cNvSpPr>
            <a:spLocks noGrp="1" noChangeArrowheads="1"/>
          </p:cNvSpPr>
          <p:nvPr>
            <p:ph type="sldNum" sz="quarter" idx="13"/>
          </p:nvPr>
        </p:nvSpPr>
        <p:spPr>
          <a:ln/>
        </p:spPr>
        <p:txBody>
          <a:bodyPr/>
          <a:lstStyle>
            <a:lvl1pPr>
              <a:defRPr/>
            </a:lvl1pPr>
          </a:lstStyle>
          <a:p>
            <a:pPr>
              <a:defRPr/>
            </a:pPr>
            <a:fld id="{2F37425F-5E17-4209-B948-B5CE2119E408}" type="slidenum">
              <a:rPr lang="en-US"/>
              <a:pPr>
                <a:defRPr/>
              </a:pPr>
              <a:t>‹#›</a:t>
            </a:fld>
            <a:endParaRPr lang="en-US" dirty="0"/>
          </a:p>
        </p:txBody>
      </p:sp>
      <p:sp>
        <p:nvSpPr>
          <p:cNvPr id="5" name="Footer Placeholder 4"/>
          <p:cNvSpPr>
            <a:spLocks noGrp="1"/>
          </p:cNvSpPr>
          <p:nvPr>
            <p:ph type="ftr" sz="quarter" idx="14"/>
          </p:nvPr>
        </p:nvSpPr>
        <p:spPr/>
        <p:txBody>
          <a:bodyPr/>
          <a:lstStyle>
            <a:lvl1pPr>
              <a:defRPr/>
            </a:lvl1p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99757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1"/>
                </a:solidFill>
              </a:defRPr>
            </a:lvl1pPr>
          </a:lstStyle>
          <a:p>
            <a:r>
              <a:rPr lang="en-US" dirty="0"/>
              <a:t>Click to edit Master title style</a:t>
            </a:r>
          </a:p>
        </p:txBody>
      </p:sp>
      <p:sp>
        <p:nvSpPr>
          <p:cNvPr id="6" name="Text Placeholder 5"/>
          <p:cNvSpPr>
            <a:spLocks noGrp="1"/>
          </p:cNvSpPr>
          <p:nvPr>
            <p:ph type="body" sz="quarter" idx="12"/>
          </p:nvPr>
        </p:nvSpPr>
        <p:spPr>
          <a:xfrm>
            <a:off x="7247467" y="901700"/>
            <a:ext cx="4487333" cy="4826000"/>
          </a:xfrm>
        </p:spPr>
        <p:txBody>
          <a:bodyPr/>
          <a:lstStyle>
            <a:lvl1pPr marL="0" indent="0" algn="l">
              <a:spcBef>
                <a:spcPts val="0"/>
              </a:spcBef>
              <a:defRPr sz="1600"/>
            </a:lvl1pPr>
          </a:lstStyle>
          <a:p>
            <a:pPr lvl="0"/>
            <a:r>
              <a:rPr lang="en-US" dirty="0"/>
              <a:t>Click to edit Master text styles</a:t>
            </a:r>
          </a:p>
        </p:txBody>
      </p:sp>
      <p:sp>
        <p:nvSpPr>
          <p:cNvPr id="4" name="Rectangle 13"/>
          <p:cNvSpPr>
            <a:spLocks noGrp="1" noChangeArrowheads="1"/>
          </p:cNvSpPr>
          <p:nvPr>
            <p:ph type="sldNum" sz="quarter" idx="13"/>
          </p:nvPr>
        </p:nvSpPr>
        <p:spPr>
          <a:ln/>
        </p:spPr>
        <p:txBody>
          <a:bodyPr/>
          <a:lstStyle>
            <a:lvl1pPr>
              <a:defRPr/>
            </a:lvl1pPr>
          </a:lstStyle>
          <a:p>
            <a:pPr>
              <a:defRPr/>
            </a:pPr>
            <a:fld id="{2F37425F-5E17-4209-B948-B5CE2119E408}" type="slidenum">
              <a:rPr lang="en-US"/>
              <a:pPr>
                <a:defRPr/>
              </a:pPr>
              <a:t>‹#›</a:t>
            </a:fld>
            <a:endParaRPr lang="en-US" dirty="0"/>
          </a:p>
        </p:txBody>
      </p:sp>
      <p:sp>
        <p:nvSpPr>
          <p:cNvPr id="5" name="Footer Placeholder 4"/>
          <p:cNvSpPr>
            <a:spLocks noGrp="1"/>
          </p:cNvSpPr>
          <p:nvPr>
            <p:ph type="ftr" sz="quarter" idx="14"/>
          </p:nvPr>
        </p:nvSpPr>
        <p:spPr/>
        <p:txBody>
          <a:bodyPr/>
          <a:lstStyle>
            <a:lvl1pPr>
              <a:defRPr/>
            </a:lvl1p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18884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png"/></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theme" Target="../theme/theme10.xml"/><Relationship Id="rId1" Type="http://schemas.openxmlformats.org/officeDocument/2006/relationships/slideLayout" Target="../slideLayouts/slideLayout19.xml"/><Relationship Id="rId5" Type="http://schemas.openxmlformats.org/officeDocument/2006/relationships/image" Target="../media/image32.png"/><Relationship Id="rId4" Type="http://schemas.openxmlformats.org/officeDocument/2006/relationships/image" Target="../media/image3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6.emf"/><Relationship Id="rId4" Type="http://schemas.openxmlformats.org/officeDocument/2006/relationships/image" Target="../media/image5.emf"/></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theme" Target="../theme/theme4.xml"/><Relationship Id="rId1" Type="http://schemas.openxmlformats.org/officeDocument/2006/relationships/slideLayout" Target="../slideLayouts/slideLayout8.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theme" Target="../theme/theme5.xml"/><Relationship Id="rId1" Type="http://schemas.openxmlformats.org/officeDocument/2006/relationships/slideLayout" Target="../slideLayouts/slideLayout9.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12.xml"/><Relationship Id="rId7" Type="http://schemas.openxmlformats.org/officeDocument/2006/relationships/image" Target="../media/image17.emf"/><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6.xml"/><Relationship Id="rId5" Type="http://schemas.openxmlformats.org/officeDocument/2006/relationships/slideLayout" Target="../slideLayouts/slideLayout14.xml"/><Relationship Id="rId10" Type="http://schemas.openxmlformats.org/officeDocument/2006/relationships/image" Target="../media/image19.png"/><Relationship Id="rId4" Type="http://schemas.openxmlformats.org/officeDocument/2006/relationships/slideLayout" Target="../slideLayouts/slideLayout13.xml"/><Relationship Id="rId9" Type="http://schemas.openxmlformats.org/officeDocument/2006/relationships/image" Target="../media/image18.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theme" Target="../theme/theme7.xml"/><Relationship Id="rId1" Type="http://schemas.openxmlformats.org/officeDocument/2006/relationships/slideLayout" Target="../slideLayouts/slideLayout15.xml"/><Relationship Id="rId4" Type="http://schemas.openxmlformats.org/officeDocument/2006/relationships/image" Target="../media/image21.png"/></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theme" Target="../theme/theme9.xml"/><Relationship Id="rId1" Type="http://schemas.openxmlformats.org/officeDocument/2006/relationships/slideLayout" Target="../slideLayouts/slideLayout18.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 name="Picture 7" descr="Graphical user interface, application, Word&#10;&#10;Description automatically generated">
            <a:extLst>
              <a:ext uri="{FF2B5EF4-FFF2-40B4-BE49-F238E27FC236}">
                <a16:creationId xmlns:a16="http://schemas.microsoft.com/office/drawing/2014/main" id="{E9B11B6E-9615-7F0C-3B0A-DB8437E05A7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812853" y="76200"/>
            <a:ext cx="2277547" cy="1524000"/>
          </a:xfrm>
          <a:prstGeom prst="rect">
            <a:avLst/>
          </a:prstGeom>
        </p:spPr>
      </p:pic>
      <p:pic>
        <p:nvPicPr>
          <p:cNvPr id="9" name="Picture 8" descr="Graphical user interface, application, Word&#10;&#10;Description automatically generated">
            <a:extLst>
              <a:ext uri="{FF2B5EF4-FFF2-40B4-BE49-F238E27FC236}">
                <a16:creationId xmlns:a16="http://schemas.microsoft.com/office/drawing/2014/main" id="{620D8FBC-857E-BE90-7729-A8DBA01FD4E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rot="10800000">
            <a:off x="5545653" y="4038599"/>
            <a:ext cx="2277547" cy="1524000"/>
          </a:xfrm>
          <a:prstGeom prst="rect">
            <a:avLst/>
          </a:prstGeom>
        </p:spPr>
      </p:pic>
      <p:sp>
        <p:nvSpPr>
          <p:cNvPr id="2" name="Slide Number Placeholder 1"/>
          <p:cNvSpPr>
            <a:spLocks noGrp="1"/>
          </p:cNvSpPr>
          <p:nvPr>
            <p:ph type="sldNum" sz="quarter" idx="4"/>
          </p:nvPr>
        </p:nvSpPr>
        <p:spPr>
          <a:xfrm>
            <a:off x="11362267" y="6484939"/>
            <a:ext cx="829733" cy="409575"/>
          </a:xfrm>
          <a:prstGeom prst="rect">
            <a:avLst/>
          </a:prstGeom>
          <a:noFill/>
        </p:spPr>
        <p:txBody>
          <a:bodyPr vert="horz" lIns="91440" tIns="45720" rIns="91440" bIns="45720" rtlCol="0" anchor="ctr"/>
          <a:lstStyle>
            <a:lvl1pPr algn="r">
              <a:buFontTx/>
              <a:buNone/>
              <a:defRPr sz="1200">
                <a:solidFill>
                  <a:schemeClr val="bg1"/>
                </a:solidFill>
              </a:defRPr>
            </a:lvl1pPr>
          </a:lstStyle>
          <a:p>
            <a:pPr fontAlgn="base">
              <a:spcBef>
                <a:spcPct val="20000"/>
              </a:spcBef>
              <a:spcAft>
                <a:spcPct val="0"/>
              </a:spcAft>
              <a:defRPr/>
            </a:pPr>
            <a:fld id="{C148E929-2C81-42BB-92FD-6CE3916FB07A}" type="slidenum">
              <a:rPr lang="en-US">
                <a:solidFill>
                  <a:srgbClr val="FFFFFF"/>
                </a:solidFill>
              </a:rPr>
              <a:pPr fontAlgn="base">
                <a:spcBef>
                  <a:spcPct val="20000"/>
                </a:spcBef>
                <a:spcAft>
                  <a:spcPct val="0"/>
                </a:spcAft>
                <a:defRPr/>
              </a:pPr>
              <a:t>‹#›</a:t>
            </a:fld>
            <a:endParaRPr lang="en-US" dirty="0">
              <a:solidFill>
                <a:srgbClr val="FFFFFF"/>
              </a:solidFill>
            </a:endParaRPr>
          </a:p>
        </p:txBody>
      </p:sp>
      <p:sp>
        <p:nvSpPr>
          <p:cNvPr id="3" name="Footer Placeholder 2"/>
          <p:cNvSpPr>
            <a:spLocks noGrp="1"/>
          </p:cNvSpPr>
          <p:nvPr>
            <p:ph type="ftr" sz="quarter" idx="3"/>
          </p:nvPr>
        </p:nvSpPr>
        <p:spPr>
          <a:xfrm>
            <a:off x="711200" y="6400800"/>
            <a:ext cx="10871200" cy="457200"/>
          </a:xfrm>
          <a:prstGeom prst="rect">
            <a:avLst/>
          </a:prstGeom>
          <a:noFill/>
        </p:spPr>
        <p:txBody>
          <a:bodyPr vert="horz" lIns="91440" tIns="45720" rIns="91440" bIns="45720" rtlCol="0" anchor="ctr"/>
          <a:lstStyle>
            <a:lvl1pPr algn="l">
              <a:buNone/>
              <a:defRPr sz="900">
                <a:solidFill>
                  <a:schemeClr val="tx1"/>
                </a:solidFill>
                <a:cs typeface="Arial" pitchFamily="34" charset="0"/>
              </a:defRPr>
            </a:lvl1p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
        <p:nvSpPr>
          <p:cNvPr id="6" name="Text Placeholder 5"/>
          <p:cNvSpPr>
            <a:spLocks noGrp="1"/>
          </p:cNvSpPr>
          <p:nvPr>
            <p:ph type="body" idx="1"/>
          </p:nvPr>
        </p:nvSpPr>
        <p:spPr>
          <a:xfrm>
            <a:off x="6400800" y="3543301"/>
            <a:ext cx="5791200" cy="2582863"/>
          </a:xfrm>
          <a:prstGeom prst="rect">
            <a:avLst/>
          </a:prstGeom>
        </p:spPr>
        <p:txBody>
          <a:bodyPr vert="horz" lIns="91440" tIns="45720" rIns="91440" bIns="45720" rtlCol="0">
            <a:normAutofit/>
          </a:bodyPr>
          <a:lstStyle/>
          <a:p>
            <a:pPr lvl="0"/>
            <a:r>
              <a:rPr lang="en-US" dirty="0"/>
              <a:t>Chapter title</a:t>
            </a:r>
          </a:p>
        </p:txBody>
      </p:sp>
      <p:sp>
        <p:nvSpPr>
          <p:cNvPr id="13" name="Content Placeholder 10">
            <a:extLst>
              <a:ext uri="{FF2B5EF4-FFF2-40B4-BE49-F238E27FC236}">
                <a16:creationId xmlns:a16="http://schemas.microsoft.com/office/drawing/2014/main" id="{486EB530-E7B8-F66D-2025-07563BFAEE72}"/>
              </a:ext>
            </a:extLst>
          </p:cNvPr>
          <p:cNvSpPr txBox="1">
            <a:spLocks/>
          </p:cNvSpPr>
          <p:nvPr userDrawn="1"/>
        </p:nvSpPr>
        <p:spPr>
          <a:xfrm>
            <a:off x="1" y="6009870"/>
            <a:ext cx="4696372" cy="314730"/>
          </a:xfrm>
          <a:prstGeom prst="rect">
            <a:avLst/>
          </a:prstGeom>
        </p:spPr>
        <p:txBody>
          <a:bodyPr>
            <a:noAutofit/>
          </a:bodyPr>
          <a:lstStyle>
            <a:lvl1pPr marL="0" indent="0" algn="l" rtl="0" eaLnBrk="0" fontAlgn="base" hangingPunct="0">
              <a:spcBef>
                <a:spcPct val="20000"/>
              </a:spcBef>
              <a:spcAft>
                <a:spcPct val="0"/>
              </a:spcAft>
              <a:buNone/>
              <a:defRPr sz="320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r"/>
            <a:r>
              <a:rPr lang="en-US" sz="1600" kern="0" dirty="0">
                <a:solidFill>
                  <a:schemeClr val="bg1"/>
                </a:solidFill>
              </a:rPr>
              <a:t>TENTH EDITION</a:t>
            </a:r>
          </a:p>
        </p:txBody>
      </p:sp>
      <p:pic>
        <p:nvPicPr>
          <p:cNvPr id="15" name="Picture 14">
            <a:extLst>
              <a:ext uri="{FF2B5EF4-FFF2-40B4-BE49-F238E27FC236}">
                <a16:creationId xmlns:a16="http://schemas.microsoft.com/office/drawing/2014/main" id="{2778B6F9-EDFF-9A3C-8523-54A146F82F38}"/>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0" y="267"/>
            <a:ext cx="4581498" cy="5862346"/>
          </a:xfrm>
          <a:prstGeom prst="rect">
            <a:avLst/>
          </a:prstGeom>
        </p:spPr>
      </p:pic>
      <p:pic>
        <p:nvPicPr>
          <p:cNvPr id="5" name="Picture 4">
            <a:extLst>
              <a:ext uri="{FF2B5EF4-FFF2-40B4-BE49-F238E27FC236}">
                <a16:creationId xmlns:a16="http://schemas.microsoft.com/office/drawing/2014/main" id="{81F88A6F-1208-9561-C09C-6B866AA5D3E5}"/>
              </a:ext>
            </a:extLst>
          </p:cNvPr>
          <p:cNvPicPr>
            <a:picLocks noChangeAspect="1"/>
          </p:cNvPicPr>
          <p:nvPr userDrawn="1"/>
        </p:nvPicPr>
        <p:blipFill>
          <a:blip r:embed="rId6">
            <a:duotone>
              <a:prstClr val="black"/>
              <a:srgbClr val="4C3EFC">
                <a:tint val="45000"/>
                <a:satMod val="400000"/>
              </a:srgbClr>
            </a:duotone>
            <a:alphaModFix amt="96000"/>
            <a:extLst>
              <a:ext uri="{BEBA8EAE-BF5A-486C-A8C5-ECC9F3942E4B}">
                <a14:imgProps xmlns:a14="http://schemas.microsoft.com/office/drawing/2010/main">
                  <a14:imgLayer r:embed="rId7">
                    <a14:imgEffect>
                      <a14:colorTemperature colorTemp="2067"/>
                    </a14:imgEffect>
                    <a14:imgEffect>
                      <a14:saturation sat="0"/>
                    </a14:imgEffect>
                  </a14:imgLayer>
                </a14:imgProps>
              </a:ext>
            </a:extLst>
          </a:blip>
          <a:stretch>
            <a:fillRect/>
          </a:stretch>
        </p:blipFill>
        <p:spPr>
          <a:xfrm>
            <a:off x="1" y="5837237"/>
            <a:ext cx="4581498" cy="557268"/>
          </a:xfrm>
          <a:prstGeom prst="rect">
            <a:avLst/>
          </a:prstGeom>
          <a:solidFill>
            <a:schemeClr val="bg1"/>
          </a:solidFill>
        </p:spPr>
      </p:pic>
      <p:sp>
        <p:nvSpPr>
          <p:cNvPr id="7" name="Content Placeholder 10">
            <a:extLst>
              <a:ext uri="{FF2B5EF4-FFF2-40B4-BE49-F238E27FC236}">
                <a16:creationId xmlns:a16="http://schemas.microsoft.com/office/drawing/2014/main" id="{1E4EB62D-108A-1CE6-DFD3-AF64B9759FB8}"/>
              </a:ext>
            </a:extLst>
          </p:cNvPr>
          <p:cNvSpPr txBox="1">
            <a:spLocks/>
          </p:cNvSpPr>
          <p:nvPr userDrawn="1"/>
        </p:nvSpPr>
        <p:spPr>
          <a:xfrm>
            <a:off x="-118626" y="5976736"/>
            <a:ext cx="4722711" cy="314730"/>
          </a:xfrm>
          <a:prstGeom prst="rect">
            <a:avLst/>
          </a:prstGeom>
        </p:spPr>
        <p:txBody>
          <a:bodyPr>
            <a:noAutofit/>
          </a:bodyPr>
          <a:lstStyle>
            <a:lvl1pPr marL="0" indent="0" algn="l" rtl="0" eaLnBrk="0" fontAlgn="base" hangingPunct="0">
              <a:spcBef>
                <a:spcPct val="20000"/>
              </a:spcBef>
              <a:spcAft>
                <a:spcPct val="0"/>
              </a:spcAft>
              <a:buNone/>
              <a:defRPr sz="320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r"/>
            <a:r>
              <a:rPr lang="en-US" sz="1600" kern="0" dirty="0">
                <a:solidFill>
                  <a:schemeClr val="bg1"/>
                </a:solidFill>
              </a:rPr>
              <a:t>TENTH EDITION</a:t>
            </a:r>
          </a:p>
        </p:txBody>
      </p:sp>
    </p:spTree>
    <p:extLst>
      <p:ext uri="{BB962C8B-B14F-4D97-AF65-F5344CB8AC3E}">
        <p14:creationId xmlns:p14="http://schemas.microsoft.com/office/powerpoint/2010/main" val="3130776066"/>
      </p:ext>
    </p:extLst>
  </p:cSld>
  <p:clrMap bg1="lt1" tx1="dk1" bg2="lt2" tx2="dk2" accent1="accent1" accent2="accent2" accent3="accent3" accent4="accent4" accent5="accent5" accent6="accent6" hlink="hlink" folHlink="folHlink"/>
  <p:sldLayoutIdLst>
    <p:sldLayoutId id="2147483689" r:id="rId1"/>
    <p:sldLayoutId id="2147483696" r:id="rId2"/>
  </p:sldLayoutIdLst>
  <p:hf hdr="0" dt="0"/>
  <p:txStyles>
    <p:titleStyle>
      <a:lvl1pPr algn="l" rtl="0" eaLnBrk="0" fontAlgn="base" hangingPunct="0">
        <a:spcBef>
          <a:spcPct val="0"/>
        </a:spcBef>
        <a:spcAft>
          <a:spcPct val="0"/>
        </a:spcAft>
        <a:defRPr sz="3200">
          <a:solidFill>
            <a:schemeClr val="bg1"/>
          </a:solidFill>
          <a:latin typeface="+mj-lt"/>
          <a:ea typeface="+mj-ea"/>
          <a:cs typeface="+mj-cs"/>
        </a:defRPr>
      </a:lvl1pPr>
      <a:lvl2pPr algn="l" rtl="0" eaLnBrk="0" fontAlgn="base" hangingPunct="0">
        <a:spcBef>
          <a:spcPct val="0"/>
        </a:spcBef>
        <a:spcAft>
          <a:spcPct val="0"/>
        </a:spcAft>
        <a:defRPr sz="4400">
          <a:solidFill>
            <a:schemeClr val="accent2"/>
          </a:solidFill>
          <a:latin typeface="Sabon-Bold" charset="0"/>
        </a:defRPr>
      </a:lvl2pPr>
      <a:lvl3pPr algn="l" rtl="0" eaLnBrk="0" fontAlgn="base" hangingPunct="0">
        <a:spcBef>
          <a:spcPct val="0"/>
        </a:spcBef>
        <a:spcAft>
          <a:spcPct val="0"/>
        </a:spcAft>
        <a:defRPr sz="4400">
          <a:solidFill>
            <a:schemeClr val="accent2"/>
          </a:solidFill>
          <a:latin typeface="Sabon-Bold" charset="0"/>
        </a:defRPr>
      </a:lvl3pPr>
      <a:lvl4pPr algn="l" rtl="0" eaLnBrk="0" fontAlgn="base" hangingPunct="0">
        <a:spcBef>
          <a:spcPct val="0"/>
        </a:spcBef>
        <a:spcAft>
          <a:spcPct val="0"/>
        </a:spcAft>
        <a:defRPr sz="4400">
          <a:solidFill>
            <a:schemeClr val="accent2"/>
          </a:solidFill>
          <a:latin typeface="Sabon-Bold" charset="0"/>
        </a:defRPr>
      </a:lvl4pPr>
      <a:lvl5pPr algn="l" rtl="0" eaLnBrk="0" fontAlgn="base" hangingPunct="0">
        <a:spcBef>
          <a:spcPct val="0"/>
        </a:spcBef>
        <a:spcAft>
          <a:spcPct val="0"/>
        </a:spcAft>
        <a:defRPr sz="4400">
          <a:solidFill>
            <a:schemeClr val="accent2"/>
          </a:solidFill>
          <a:latin typeface="Sabon-Bold" charset="0"/>
        </a:defRPr>
      </a:lvl5pPr>
      <a:lvl6pPr marL="457200" algn="l" rtl="0" fontAlgn="base">
        <a:spcBef>
          <a:spcPct val="0"/>
        </a:spcBef>
        <a:spcAft>
          <a:spcPct val="0"/>
        </a:spcAft>
        <a:defRPr sz="4400">
          <a:solidFill>
            <a:schemeClr val="accent2"/>
          </a:solidFill>
          <a:latin typeface="Sabon-Bold" charset="0"/>
        </a:defRPr>
      </a:lvl6pPr>
      <a:lvl7pPr marL="914400" algn="l" rtl="0" fontAlgn="base">
        <a:spcBef>
          <a:spcPct val="0"/>
        </a:spcBef>
        <a:spcAft>
          <a:spcPct val="0"/>
        </a:spcAft>
        <a:defRPr sz="4400">
          <a:solidFill>
            <a:schemeClr val="accent2"/>
          </a:solidFill>
          <a:latin typeface="Sabon-Bold" charset="0"/>
        </a:defRPr>
      </a:lvl7pPr>
      <a:lvl8pPr marL="1371600" algn="l" rtl="0" fontAlgn="base">
        <a:spcBef>
          <a:spcPct val="0"/>
        </a:spcBef>
        <a:spcAft>
          <a:spcPct val="0"/>
        </a:spcAft>
        <a:defRPr sz="4400">
          <a:solidFill>
            <a:schemeClr val="accent2"/>
          </a:solidFill>
          <a:latin typeface="Sabon-Bold" charset="0"/>
        </a:defRPr>
      </a:lvl8pPr>
      <a:lvl9pPr marL="1828800" algn="l" rtl="0" fontAlgn="base">
        <a:spcBef>
          <a:spcPct val="0"/>
        </a:spcBef>
        <a:spcAft>
          <a:spcPct val="0"/>
        </a:spcAft>
        <a:defRPr sz="4400">
          <a:solidFill>
            <a:schemeClr val="accent2"/>
          </a:solidFill>
          <a:latin typeface="Sabon-Bold" charset="0"/>
        </a:defRPr>
      </a:lvl9pPr>
    </p:titleStyle>
    <p:bodyStyle>
      <a:lvl1pPr marL="0" indent="0" algn="l" rtl="0" eaLnBrk="0" fontAlgn="base" hangingPunct="0">
        <a:spcBef>
          <a:spcPct val="20000"/>
        </a:spcBef>
        <a:spcAft>
          <a:spcPct val="0"/>
        </a:spcAft>
        <a:buNone/>
        <a:defRPr sz="320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spect="1" noChangeArrowheads="1"/>
          </p:cNvSpPr>
          <p:nvPr>
            <p:ph type="title"/>
          </p:nvPr>
        </p:nvSpPr>
        <p:spPr bwMode="auto">
          <a:xfrm>
            <a:off x="2677776" y="0"/>
            <a:ext cx="9514224"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Appendix master title</a:t>
            </a:r>
          </a:p>
        </p:txBody>
      </p:sp>
      <p:sp>
        <p:nvSpPr>
          <p:cNvPr id="206855" name="Rectangle 7"/>
          <p:cNvSpPr>
            <a:spLocks noGrp="1" noChangeArrowheads="1"/>
          </p:cNvSpPr>
          <p:nvPr>
            <p:ph type="sldNum" sz="quarter" idx="4"/>
          </p:nvPr>
        </p:nvSpPr>
        <p:spPr bwMode="auto">
          <a:xfrm>
            <a:off x="11544301" y="6488114"/>
            <a:ext cx="647700" cy="3698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rgbClr val="4E519E"/>
                </a:solidFill>
              </a:defRPr>
            </a:lvl1pPr>
          </a:lstStyle>
          <a:p>
            <a:pPr fontAlgn="base">
              <a:spcAft>
                <a:spcPct val="0"/>
              </a:spcAft>
              <a:defRPr/>
            </a:pPr>
            <a:fld id="{FCD5D5FD-C24C-4EC1-877A-4A06FFD43F54}" type="slidenum">
              <a:rPr lang="en-US" smtClean="0"/>
              <a:pPr fontAlgn="base">
                <a:spcAft>
                  <a:spcPct val="0"/>
                </a:spcAft>
                <a:defRPr/>
              </a:pPr>
              <a:t>‹#›</a:t>
            </a:fld>
            <a:endParaRPr lang="en-US" dirty="0"/>
          </a:p>
        </p:txBody>
      </p:sp>
      <p:sp>
        <p:nvSpPr>
          <p:cNvPr id="10" name="Text Placeholder 9"/>
          <p:cNvSpPr>
            <a:spLocks noGrp="1"/>
          </p:cNvSpPr>
          <p:nvPr>
            <p:ph type="body" idx="1"/>
          </p:nvPr>
        </p:nvSpPr>
        <p:spPr bwMode="auto">
          <a:xfrm>
            <a:off x="609600" y="592138"/>
            <a:ext cx="11309351" cy="580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grpSp>
        <p:nvGrpSpPr>
          <p:cNvPr id="3" name="Group 2"/>
          <p:cNvGrpSpPr/>
          <p:nvPr/>
        </p:nvGrpSpPr>
        <p:grpSpPr>
          <a:xfrm>
            <a:off x="42690" y="72582"/>
            <a:ext cx="2635087" cy="6252019"/>
            <a:chOff x="26319" y="75430"/>
            <a:chExt cx="1976315" cy="6409508"/>
          </a:xfrm>
        </p:grpSpPr>
        <p:pic>
          <p:nvPicPr>
            <p:cNvPr id="6155" name="Picture 1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319" y="75430"/>
              <a:ext cx="1976315" cy="521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pic>
        <p:pic>
          <p:nvPicPr>
            <p:cNvPr id="6156" name="Picture 1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6319" y="563034"/>
              <a:ext cx="391023" cy="59219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pic>
      </p:grpSp>
      <p:grpSp>
        <p:nvGrpSpPr>
          <p:cNvPr id="2" name="Group 1"/>
          <p:cNvGrpSpPr/>
          <p:nvPr/>
        </p:nvGrpSpPr>
        <p:grpSpPr>
          <a:xfrm>
            <a:off x="10957606" y="750888"/>
            <a:ext cx="1191173" cy="5573712"/>
            <a:chOff x="8229600" y="750888"/>
            <a:chExt cx="893380" cy="5734050"/>
          </a:xfrm>
        </p:grpSpPr>
        <p:pic>
          <p:nvPicPr>
            <p:cNvPr id="13" name="Picture 1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032905" y="750888"/>
              <a:ext cx="90075" cy="5734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pic>
        <p:pic>
          <p:nvPicPr>
            <p:cNvPr id="6157" name="Picture 13"/>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229600" y="6434982"/>
              <a:ext cx="893380" cy="499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pic>
      </p:grpSp>
      <p:sp>
        <p:nvSpPr>
          <p:cNvPr id="15" name="Footer Placeholder 4"/>
          <p:cNvSpPr txBox="1">
            <a:spLocks/>
          </p:cNvSpPr>
          <p:nvPr userDrawn="1"/>
        </p:nvSpPr>
        <p:spPr>
          <a:xfrm>
            <a:off x="0" y="6488113"/>
            <a:ext cx="11684000" cy="369888"/>
          </a:xfrm>
          <a:prstGeom prst="rect">
            <a:avLst/>
          </a:prstGeom>
          <a:noFill/>
        </p:spPr>
        <p:txBody>
          <a:bodyPr vert="horz" lIns="91440" tIns="45720" rIns="91440" bIns="45720" rtlCol="0" anchor="ctr"/>
          <a:lstStyle>
            <a:defPPr>
              <a:defRPr lang="en-US"/>
            </a:defPPr>
            <a:lvl1pPr marL="0" algn="l" defTabSz="914400" rtl="0" eaLnBrk="1" latinLnBrk="0" hangingPunct="1">
              <a:buFontTx/>
              <a:buNone/>
              <a:defRPr sz="900" kern="1200">
                <a:solidFill>
                  <a:schemeClr val="tx1"/>
                </a:solidFill>
                <a:latin typeface="+mn-lt"/>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Aft>
                <a:spcPct val="0"/>
              </a:spcAft>
              <a:defRPr/>
            </a:pPr>
            <a:r>
              <a:rPr lang="en-US" sz="900" dirty="0"/>
              <a:t>Mankiw, </a:t>
            </a:r>
            <a:r>
              <a:rPr lang="en-US" sz="900" i="1" dirty="0"/>
              <a:t>Principles of Microeconomics</a:t>
            </a:r>
            <a:r>
              <a:rPr lang="en-US" sz="900"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578277993"/>
      </p:ext>
    </p:extLst>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left)">
                                      <p:cBhvr>
                                        <p:cTn id="7" dur="500"/>
                                        <p:tgtEl>
                                          <p:spTgt spid="10">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animEffect transition="in" filter="wipe(left)">
                                      <p:cBhvr>
                                        <p:cTn id="11" dur="500"/>
                                        <p:tgtEl>
                                          <p:spTgt spid="10">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wipe(left)">
                                      <p:cBhvr>
                                        <p:cTn id="15" dur="500"/>
                                        <p:tgtEl>
                                          <p:spTgt spid="10">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animEffect transition="in" filter="wipe(left)">
                                      <p:cBhvr>
                                        <p:cTn id="19" dur="500"/>
                                        <p:tgtEl>
                                          <p:spTgt spid="10">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wipe(left)">
                                      <p:cBhvr>
                                        <p:cTn id="23"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22" presetClass="entr" presetSubtype="8"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wipe(left)">
                      <p:cBhvr>
                        <p:cTn dur="500"/>
                        <p:tgtEl>
                          <p:spTgt spid="10"/>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wipe(left)">
                      <p:cBhvr>
                        <p:cTn dur="500"/>
                        <p:tgtEl>
                          <p:spTgt spid="10"/>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wipe(left)">
                      <p:cBhvr>
                        <p:cTn dur="500"/>
                        <p:tgtEl>
                          <p:spTgt spid="10"/>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wipe(left)">
                      <p:cBhvr>
                        <p:cTn dur="500"/>
                        <p:tgtEl>
                          <p:spTgt spid="10"/>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wipe(left)">
                      <p:cBhvr>
                        <p:cTn dur="500"/>
                        <p:tgtEl>
                          <p:spTgt spid="10"/>
                        </p:tgtEl>
                      </p:cBhvr>
                    </p:animEffect>
                  </p:childTnLst>
                </p:cTn>
              </p:par>
            </p:tnLst>
          </p:tmpl>
        </p:tmplLst>
      </p:bldP>
    </p:bldLst>
  </p:timing>
  <p:hf hdr="0" dt="0"/>
  <p:txStyles>
    <p:titleStyle>
      <a:lvl1pPr algn="l" rtl="0" eaLnBrk="0" fontAlgn="base" hangingPunct="0">
        <a:spcBef>
          <a:spcPct val="0"/>
        </a:spcBef>
        <a:spcAft>
          <a:spcPct val="0"/>
        </a:spcAft>
        <a:defRPr sz="3400">
          <a:solidFill>
            <a:schemeClr val="tx1"/>
          </a:solidFill>
          <a:latin typeface="+mj-lt"/>
          <a:ea typeface="+mj-ea"/>
          <a:cs typeface="+mj-cs"/>
        </a:defRPr>
      </a:lvl1pPr>
      <a:lvl2pPr algn="l" rtl="0" eaLnBrk="0" fontAlgn="base" hangingPunct="0">
        <a:spcBef>
          <a:spcPct val="0"/>
        </a:spcBef>
        <a:spcAft>
          <a:spcPct val="0"/>
        </a:spcAft>
        <a:defRPr sz="3400">
          <a:solidFill>
            <a:schemeClr val="tx1"/>
          </a:solidFill>
          <a:latin typeface="Arial" pitchFamily="34" charset="0"/>
        </a:defRPr>
      </a:lvl2pPr>
      <a:lvl3pPr algn="l" rtl="0" eaLnBrk="0" fontAlgn="base" hangingPunct="0">
        <a:spcBef>
          <a:spcPct val="0"/>
        </a:spcBef>
        <a:spcAft>
          <a:spcPct val="0"/>
        </a:spcAft>
        <a:defRPr sz="3400">
          <a:solidFill>
            <a:schemeClr val="tx1"/>
          </a:solidFill>
          <a:latin typeface="Arial" pitchFamily="34" charset="0"/>
        </a:defRPr>
      </a:lvl3pPr>
      <a:lvl4pPr algn="l" rtl="0" eaLnBrk="0" fontAlgn="base" hangingPunct="0">
        <a:spcBef>
          <a:spcPct val="0"/>
        </a:spcBef>
        <a:spcAft>
          <a:spcPct val="0"/>
        </a:spcAft>
        <a:defRPr sz="3400">
          <a:solidFill>
            <a:schemeClr val="tx1"/>
          </a:solidFill>
          <a:latin typeface="Arial" pitchFamily="34" charset="0"/>
        </a:defRPr>
      </a:lvl4pPr>
      <a:lvl5pPr algn="l" rtl="0" eaLnBrk="0" fontAlgn="base" hangingPunct="0">
        <a:spcBef>
          <a:spcPct val="0"/>
        </a:spcBef>
        <a:spcAft>
          <a:spcPct val="0"/>
        </a:spcAft>
        <a:defRPr sz="3400">
          <a:solidFill>
            <a:schemeClr val="tx1"/>
          </a:solidFill>
          <a:latin typeface="Arial" pitchFamily="34" charset="0"/>
        </a:defRPr>
      </a:lvl5pPr>
      <a:lvl6pPr marL="457200" algn="l" rtl="0" fontAlgn="base">
        <a:spcBef>
          <a:spcPct val="0"/>
        </a:spcBef>
        <a:spcAft>
          <a:spcPct val="0"/>
        </a:spcAft>
        <a:defRPr sz="3400">
          <a:solidFill>
            <a:srgbClr val="990000"/>
          </a:solidFill>
          <a:latin typeface="Arial" pitchFamily="34" charset="0"/>
        </a:defRPr>
      </a:lvl6pPr>
      <a:lvl7pPr marL="914400" algn="l" rtl="0" fontAlgn="base">
        <a:spcBef>
          <a:spcPct val="0"/>
        </a:spcBef>
        <a:spcAft>
          <a:spcPct val="0"/>
        </a:spcAft>
        <a:defRPr sz="3400">
          <a:solidFill>
            <a:srgbClr val="990000"/>
          </a:solidFill>
          <a:latin typeface="Arial" pitchFamily="34" charset="0"/>
        </a:defRPr>
      </a:lvl7pPr>
      <a:lvl8pPr marL="1371600" algn="l" rtl="0" fontAlgn="base">
        <a:spcBef>
          <a:spcPct val="0"/>
        </a:spcBef>
        <a:spcAft>
          <a:spcPct val="0"/>
        </a:spcAft>
        <a:defRPr sz="3400">
          <a:solidFill>
            <a:srgbClr val="990000"/>
          </a:solidFill>
          <a:latin typeface="Arial" pitchFamily="34" charset="0"/>
        </a:defRPr>
      </a:lvl8pPr>
      <a:lvl9pPr marL="1828800" algn="l" rtl="0" fontAlgn="base">
        <a:spcBef>
          <a:spcPct val="0"/>
        </a:spcBef>
        <a:spcAft>
          <a:spcPct val="0"/>
        </a:spcAft>
        <a:defRPr sz="3400">
          <a:solidFill>
            <a:srgbClr val="990000"/>
          </a:solidFill>
          <a:latin typeface="Arial" pitchFamily="34" charset="0"/>
        </a:defRPr>
      </a:lvl9pPr>
    </p:titleStyle>
    <p:bodyStyle>
      <a:lvl1pPr marL="342900" indent="-342900" algn="l" rtl="0" eaLnBrk="0" fontAlgn="base" hangingPunct="0">
        <a:spcBef>
          <a:spcPct val="20000"/>
        </a:spcBef>
        <a:spcAft>
          <a:spcPct val="0"/>
        </a:spcAft>
        <a:buChar char="•"/>
        <a:defRPr sz="3400">
          <a:solidFill>
            <a:srgbClr val="005EA4"/>
          </a:solidFill>
          <a:latin typeface="+mn-lt"/>
          <a:ea typeface="+mn-ea"/>
          <a:cs typeface="+mn-cs"/>
        </a:defRPr>
      </a:lvl1pPr>
      <a:lvl2pPr marL="742950" indent="-285750" algn="l" rtl="0" eaLnBrk="0" fontAlgn="base" hangingPunct="0">
        <a:spcBef>
          <a:spcPct val="20000"/>
        </a:spcBef>
        <a:spcAft>
          <a:spcPct val="0"/>
        </a:spcAft>
        <a:buChar char="–"/>
        <a:defRPr sz="32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F180AAF-20EA-4DB4-8DC2-C520C0BC20A4}"/>
              </a:ext>
            </a:extLst>
          </p:cNvPr>
          <p:cNvPicPr>
            <a:picLocks noChangeAspect="1"/>
          </p:cNvPicPr>
          <p:nvPr userDrawn="1"/>
        </p:nvPicPr>
        <p:blipFill>
          <a:blip r:embed="rId4"/>
          <a:stretch>
            <a:fillRect/>
          </a:stretch>
        </p:blipFill>
        <p:spPr>
          <a:xfrm>
            <a:off x="239592" y="990600"/>
            <a:ext cx="11952408" cy="5486400"/>
          </a:xfrm>
          <a:prstGeom prst="rect">
            <a:avLst/>
          </a:prstGeom>
        </p:spPr>
      </p:pic>
      <p:sp>
        <p:nvSpPr>
          <p:cNvPr id="2053" name="Rectangle 3"/>
          <p:cNvSpPr>
            <a:spLocks noGrp="1" noChangeAspect="1" noChangeArrowheads="1"/>
          </p:cNvSpPr>
          <p:nvPr>
            <p:ph type="title"/>
          </p:nvPr>
        </p:nvSpPr>
        <p:spPr bwMode="auto">
          <a:xfrm>
            <a:off x="344608" y="101600"/>
            <a:ext cx="11466392"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lvl="0"/>
            <a:r>
              <a:rPr lang="en-US" altLang="en-US" dirty="0"/>
              <a:t>IN THIS CH OR NUTSHELL</a:t>
            </a:r>
          </a:p>
        </p:txBody>
      </p:sp>
      <p:sp>
        <p:nvSpPr>
          <p:cNvPr id="3078" name="Rectangle 8"/>
          <p:cNvSpPr>
            <a:spLocks noGrp="1" noChangeArrowheads="1"/>
          </p:cNvSpPr>
          <p:nvPr>
            <p:ph type="body" idx="1"/>
          </p:nvPr>
        </p:nvSpPr>
        <p:spPr bwMode="auto">
          <a:xfrm>
            <a:off x="390550" y="1054100"/>
            <a:ext cx="11451167" cy="542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This is the intro slide and the summary slide (chapter in a nutshell) design</a:t>
            </a:r>
          </a:p>
          <a:p>
            <a:pPr lvl="1"/>
            <a:r>
              <a:rPr lang="en-US" altLang="en-US" dirty="0"/>
              <a:t>Second level</a:t>
            </a:r>
          </a:p>
          <a:p>
            <a:pPr lvl="2"/>
            <a:r>
              <a:rPr lang="en-US" altLang="en-US" dirty="0" err="1"/>
              <a:t>Thirdlevel</a:t>
            </a:r>
            <a:endParaRPr lang="en-US" altLang="en-US" dirty="0"/>
          </a:p>
          <a:p>
            <a:pPr lvl="2"/>
            <a:r>
              <a:rPr lang="en-US" altLang="en-US" dirty="0"/>
              <a:t> Fourth level</a:t>
            </a:r>
          </a:p>
          <a:p>
            <a:pPr lvl="4"/>
            <a:r>
              <a:rPr lang="en-US" altLang="en-US" dirty="0"/>
              <a:t>Fifth level</a:t>
            </a:r>
          </a:p>
        </p:txBody>
      </p:sp>
      <p:sp>
        <p:nvSpPr>
          <p:cNvPr id="37898" name="Rectangle 10"/>
          <p:cNvSpPr>
            <a:spLocks noGrp="1" noChangeArrowheads="1"/>
          </p:cNvSpPr>
          <p:nvPr>
            <p:ph type="sldNum" sz="quarter" idx="4"/>
          </p:nvPr>
        </p:nvSpPr>
        <p:spPr bwMode="auto">
          <a:xfrm>
            <a:off x="11491384" y="6470651"/>
            <a:ext cx="694267" cy="379413"/>
          </a:xfrm>
          <a:prstGeom prst="rect">
            <a:avLst/>
          </a:prstGeom>
          <a:noFill/>
          <a:ln w="19050">
            <a:noFill/>
            <a:prstDash val="sysDot"/>
            <a:bevel/>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rgbClr val="4E519E"/>
                </a:solidFill>
              </a:defRPr>
            </a:lvl1pPr>
          </a:lstStyle>
          <a:p>
            <a:pPr fontAlgn="base">
              <a:spcAft>
                <a:spcPct val="0"/>
              </a:spcAft>
              <a:defRPr/>
            </a:pPr>
            <a:fld id="{2378B25E-053D-4AA2-A71D-1D9F2F8C0927}" type="slidenum">
              <a:rPr lang="en-US" smtClean="0"/>
              <a:pPr fontAlgn="base">
                <a:spcAft>
                  <a:spcPct val="0"/>
                </a:spcAft>
                <a:defRPr/>
              </a:pPr>
              <a:t>‹#›</a:t>
            </a:fld>
            <a:endParaRPr lang="en-US" dirty="0"/>
          </a:p>
        </p:txBody>
      </p:sp>
      <p:sp>
        <p:nvSpPr>
          <p:cNvPr id="12" name="Footer Placeholder 2"/>
          <p:cNvSpPr>
            <a:spLocks noGrp="1"/>
          </p:cNvSpPr>
          <p:nvPr>
            <p:ph type="ftr" sz="quarter" idx="3"/>
          </p:nvPr>
        </p:nvSpPr>
        <p:spPr>
          <a:xfrm>
            <a:off x="0" y="6477000"/>
            <a:ext cx="11582400" cy="381000"/>
          </a:xfrm>
          <a:prstGeom prst="rect">
            <a:avLst/>
          </a:prstGeom>
          <a:noFill/>
        </p:spPr>
        <p:txBody>
          <a:bodyPr vert="horz" lIns="91440" tIns="45720" rIns="91440" bIns="45720" rtlCol="0" anchor="ctr"/>
          <a:lstStyle>
            <a:lvl1pPr algn="l">
              <a:buNone/>
              <a:defRPr sz="900">
                <a:solidFill>
                  <a:schemeClr val="tx1"/>
                </a:solidFill>
                <a:cs typeface="Arial" pitchFamily="34" charset="0"/>
              </a:defRPr>
            </a:lvl1p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pic>
        <p:nvPicPr>
          <p:cNvPr id="3" name="Picture 2">
            <a:extLst>
              <a:ext uri="{FF2B5EF4-FFF2-40B4-BE49-F238E27FC236}">
                <a16:creationId xmlns:a16="http://schemas.microsoft.com/office/drawing/2014/main" id="{2938E7E8-A8AC-338C-C902-7554EB445130}"/>
              </a:ext>
            </a:extLst>
          </p:cNvPr>
          <p:cNvPicPr>
            <a:picLocks noChangeAspect="1"/>
          </p:cNvPicPr>
          <p:nvPr userDrawn="1"/>
        </p:nvPicPr>
        <p:blipFill>
          <a:blip r:embed="rId5"/>
          <a:stretch>
            <a:fillRect/>
          </a:stretch>
        </p:blipFill>
        <p:spPr>
          <a:xfrm rot="5400000">
            <a:off x="-3063357" y="3063358"/>
            <a:ext cx="6477000" cy="350284"/>
          </a:xfrm>
          <a:prstGeom prst="rect">
            <a:avLst/>
          </a:prstGeom>
        </p:spPr>
      </p:pic>
    </p:spTree>
    <p:extLst>
      <p:ext uri="{BB962C8B-B14F-4D97-AF65-F5344CB8AC3E}">
        <p14:creationId xmlns:p14="http://schemas.microsoft.com/office/powerpoint/2010/main" val="977070386"/>
      </p:ext>
    </p:extLst>
  </p:cSld>
  <p:clrMap bg1="lt1" tx1="dk1" bg2="lt2" tx2="dk2" accent1="accent1" accent2="accent2" accent3="accent3" accent4="accent4" accent5="accent5" accent6="accent6" hlink="hlink" folHlink="folHlink"/>
  <p:sldLayoutIdLst>
    <p:sldLayoutId id="2147483691" r:id="rId1"/>
    <p:sldLayoutId id="2147483695" r:id="rId2"/>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78">
                                            <p:txEl>
                                              <p:pRg st="0" end="0"/>
                                            </p:txEl>
                                          </p:spTgt>
                                        </p:tgtEl>
                                        <p:attrNameLst>
                                          <p:attrName>style.visibility</p:attrName>
                                        </p:attrNameLst>
                                      </p:cBhvr>
                                      <p:to>
                                        <p:strVal val="visible"/>
                                      </p:to>
                                    </p:set>
                                    <p:animEffect transition="in" filter="wipe(left)">
                                      <p:cBhvr>
                                        <p:cTn id="7" dur="500"/>
                                        <p:tgtEl>
                                          <p:spTgt spid="3078">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078">
                                            <p:txEl>
                                              <p:pRg st="1" end="1"/>
                                            </p:txEl>
                                          </p:spTgt>
                                        </p:tgtEl>
                                        <p:attrNameLst>
                                          <p:attrName>style.visibility</p:attrName>
                                        </p:attrNameLst>
                                      </p:cBhvr>
                                      <p:to>
                                        <p:strVal val="visible"/>
                                      </p:to>
                                    </p:set>
                                    <p:animEffect transition="in" filter="wipe(left)">
                                      <p:cBhvr>
                                        <p:cTn id="11" dur="500"/>
                                        <p:tgtEl>
                                          <p:spTgt spid="3078">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078">
                                            <p:txEl>
                                              <p:pRg st="2" end="2"/>
                                            </p:txEl>
                                          </p:spTgt>
                                        </p:tgtEl>
                                        <p:attrNameLst>
                                          <p:attrName>style.visibility</p:attrName>
                                        </p:attrNameLst>
                                      </p:cBhvr>
                                      <p:to>
                                        <p:strVal val="visible"/>
                                      </p:to>
                                    </p:set>
                                    <p:animEffect transition="in" filter="wipe(left)">
                                      <p:cBhvr>
                                        <p:cTn id="15" dur="500"/>
                                        <p:tgtEl>
                                          <p:spTgt spid="3078">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078">
                                            <p:txEl>
                                              <p:pRg st="3" end="3"/>
                                            </p:txEl>
                                          </p:spTgt>
                                        </p:tgtEl>
                                        <p:attrNameLst>
                                          <p:attrName>style.visibility</p:attrName>
                                        </p:attrNameLst>
                                      </p:cBhvr>
                                      <p:to>
                                        <p:strVal val="visible"/>
                                      </p:to>
                                    </p:set>
                                    <p:animEffect transition="in" filter="wipe(left)">
                                      <p:cBhvr>
                                        <p:cTn id="19" dur="500"/>
                                        <p:tgtEl>
                                          <p:spTgt spid="3078">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078">
                                            <p:txEl>
                                              <p:pRg st="4" end="4"/>
                                            </p:txEl>
                                          </p:spTgt>
                                        </p:tgtEl>
                                        <p:attrNameLst>
                                          <p:attrName>style.visibility</p:attrName>
                                        </p:attrNameLst>
                                      </p:cBhvr>
                                      <p:to>
                                        <p:strVal val="visible"/>
                                      </p:to>
                                    </p:set>
                                    <p:animEffect transition="in" filter="wipe(left)">
                                      <p:cBhvr>
                                        <p:cTn id="23" dur="500"/>
                                        <p:tgtEl>
                                          <p:spTgt spid="307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build="p">
        <p:tmplLst>
          <p:tmpl lvl="1">
            <p:tnLst>
              <p:par>
                <p:cTn presetID="22" presetClass="entr" presetSubtype="8" fill="hold" nodeType="afterEffect">
                  <p:stCondLst>
                    <p:cond delay="0"/>
                  </p:stCondLst>
                  <p:childTnLst>
                    <p:set>
                      <p:cBhvr>
                        <p:cTn dur="1" fill="hold">
                          <p:stCondLst>
                            <p:cond delay="0"/>
                          </p:stCondLst>
                        </p:cTn>
                        <p:tgtEl>
                          <p:spTgt spid="3078"/>
                        </p:tgtEl>
                        <p:attrNameLst>
                          <p:attrName>style.visibility</p:attrName>
                        </p:attrNameLst>
                      </p:cBhvr>
                      <p:to>
                        <p:strVal val="visible"/>
                      </p:to>
                    </p:set>
                    <p:animEffect transition="in" filter="wipe(left)">
                      <p:cBhvr>
                        <p:cTn dur="500"/>
                        <p:tgtEl>
                          <p:spTgt spid="3078"/>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078"/>
                        </p:tgtEl>
                        <p:attrNameLst>
                          <p:attrName>style.visibility</p:attrName>
                        </p:attrNameLst>
                      </p:cBhvr>
                      <p:to>
                        <p:strVal val="visible"/>
                      </p:to>
                    </p:set>
                    <p:animEffect transition="in" filter="wipe(left)">
                      <p:cBhvr>
                        <p:cTn dur="500"/>
                        <p:tgtEl>
                          <p:spTgt spid="3078"/>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078"/>
                        </p:tgtEl>
                        <p:attrNameLst>
                          <p:attrName>style.visibility</p:attrName>
                        </p:attrNameLst>
                      </p:cBhvr>
                      <p:to>
                        <p:strVal val="visible"/>
                      </p:to>
                    </p:set>
                    <p:animEffect transition="in" filter="wipe(left)">
                      <p:cBhvr>
                        <p:cTn dur="500"/>
                        <p:tgtEl>
                          <p:spTgt spid="3078"/>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078"/>
                        </p:tgtEl>
                        <p:attrNameLst>
                          <p:attrName>style.visibility</p:attrName>
                        </p:attrNameLst>
                      </p:cBhvr>
                      <p:to>
                        <p:strVal val="visible"/>
                      </p:to>
                    </p:set>
                    <p:animEffect transition="in" filter="wipe(left)">
                      <p:cBhvr>
                        <p:cTn dur="500"/>
                        <p:tgtEl>
                          <p:spTgt spid="3078"/>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078"/>
                        </p:tgtEl>
                        <p:attrNameLst>
                          <p:attrName>style.visibility</p:attrName>
                        </p:attrNameLst>
                      </p:cBhvr>
                      <p:to>
                        <p:strVal val="visible"/>
                      </p:to>
                    </p:set>
                    <p:animEffect transition="in" filter="wipe(left)">
                      <p:cBhvr>
                        <p:cTn dur="500"/>
                        <p:tgtEl>
                          <p:spTgt spid="3078"/>
                        </p:tgtEl>
                      </p:cBhvr>
                    </p:animEffect>
                  </p:childTnLst>
                </p:cTn>
              </p:par>
            </p:tnLst>
          </p:tmpl>
        </p:tmplLst>
      </p:bldP>
    </p:bldLst>
  </p:timing>
  <p:hf hdr="0" dt="0"/>
  <p:txStyles>
    <p:titleStyle>
      <a:lvl1pPr algn="ctr" rtl="0" eaLnBrk="0" fontAlgn="base" hangingPunct="0">
        <a:spcBef>
          <a:spcPct val="0"/>
        </a:spcBef>
        <a:spcAft>
          <a:spcPct val="0"/>
        </a:spcAft>
        <a:defRPr sz="4800" baseline="0">
          <a:solidFill>
            <a:srgbClr val="4E519E"/>
          </a:solidFill>
          <a:latin typeface="+mj-lt"/>
          <a:ea typeface="+mj-ea"/>
          <a:cs typeface="+mj-cs"/>
        </a:defRPr>
      </a:lvl1pPr>
      <a:lvl2pPr algn="ctr" rtl="0" eaLnBrk="0" fontAlgn="base" hangingPunct="0">
        <a:spcBef>
          <a:spcPct val="0"/>
        </a:spcBef>
        <a:spcAft>
          <a:spcPct val="0"/>
        </a:spcAft>
        <a:defRPr sz="4000">
          <a:solidFill>
            <a:srgbClr val="AE1221"/>
          </a:solidFill>
          <a:latin typeface="Arial" pitchFamily="34" charset="0"/>
        </a:defRPr>
      </a:lvl2pPr>
      <a:lvl3pPr algn="ctr" rtl="0" eaLnBrk="0" fontAlgn="base" hangingPunct="0">
        <a:spcBef>
          <a:spcPct val="0"/>
        </a:spcBef>
        <a:spcAft>
          <a:spcPct val="0"/>
        </a:spcAft>
        <a:defRPr sz="4000">
          <a:solidFill>
            <a:srgbClr val="AE1221"/>
          </a:solidFill>
          <a:latin typeface="Arial" pitchFamily="34" charset="0"/>
        </a:defRPr>
      </a:lvl3pPr>
      <a:lvl4pPr algn="ctr" rtl="0" eaLnBrk="0" fontAlgn="base" hangingPunct="0">
        <a:spcBef>
          <a:spcPct val="0"/>
        </a:spcBef>
        <a:spcAft>
          <a:spcPct val="0"/>
        </a:spcAft>
        <a:defRPr sz="4000">
          <a:solidFill>
            <a:srgbClr val="AE1221"/>
          </a:solidFill>
          <a:latin typeface="Arial" pitchFamily="34" charset="0"/>
        </a:defRPr>
      </a:lvl4pPr>
      <a:lvl5pPr algn="ctr" rtl="0" eaLnBrk="0" fontAlgn="base" hangingPunct="0">
        <a:spcBef>
          <a:spcPct val="0"/>
        </a:spcBef>
        <a:spcAft>
          <a:spcPct val="0"/>
        </a:spcAft>
        <a:defRPr sz="4000">
          <a:solidFill>
            <a:srgbClr val="AE1221"/>
          </a:solidFill>
          <a:latin typeface="Arial" pitchFamily="34" charset="0"/>
        </a:defRPr>
      </a:lvl5pPr>
      <a:lvl6pPr marL="457200" algn="ctr" rtl="0" fontAlgn="base">
        <a:spcBef>
          <a:spcPct val="0"/>
        </a:spcBef>
        <a:spcAft>
          <a:spcPct val="0"/>
        </a:spcAft>
        <a:defRPr sz="4000">
          <a:solidFill>
            <a:schemeClr val="accent2"/>
          </a:solidFill>
          <a:latin typeface="Arial" pitchFamily="34" charset="0"/>
        </a:defRPr>
      </a:lvl6pPr>
      <a:lvl7pPr marL="914400" algn="ctr" rtl="0" fontAlgn="base">
        <a:spcBef>
          <a:spcPct val="0"/>
        </a:spcBef>
        <a:spcAft>
          <a:spcPct val="0"/>
        </a:spcAft>
        <a:defRPr sz="4000">
          <a:solidFill>
            <a:schemeClr val="accent2"/>
          </a:solidFill>
          <a:latin typeface="Arial" pitchFamily="34" charset="0"/>
        </a:defRPr>
      </a:lvl7pPr>
      <a:lvl8pPr marL="1371600" algn="ctr" rtl="0" fontAlgn="base">
        <a:spcBef>
          <a:spcPct val="0"/>
        </a:spcBef>
        <a:spcAft>
          <a:spcPct val="0"/>
        </a:spcAft>
        <a:defRPr sz="4000">
          <a:solidFill>
            <a:schemeClr val="accent2"/>
          </a:solidFill>
          <a:latin typeface="Arial" pitchFamily="34" charset="0"/>
        </a:defRPr>
      </a:lvl8pPr>
      <a:lvl9pPr marL="1828800" algn="ctr" rtl="0" fontAlgn="base">
        <a:spcBef>
          <a:spcPct val="0"/>
        </a:spcBef>
        <a:spcAft>
          <a:spcPct val="0"/>
        </a:spcAft>
        <a:defRPr sz="4000">
          <a:solidFill>
            <a:schemeClr val="accent2"/>
          </a:solidFill>
          <a:latin typeface="Arial" pitchFamily="34" charset="0"/>
        </a:defRPr>
      </a:lvl9pPr>
    </p:titleStyle>
    <p:bodyStyle>
      <a:lvl1pPr marL="342900" indent="-342900" algn="l" rtl="0" eaLnBrk="0" fontAlgn="base" hangingPunct="0">
        <a:spcBef>
          <a:spcPct val="20000"/>
        </a:spcBef>
        <a:spcAft>
          <a:spcPct val="0"/>
        </a:spcAft>
        <a:buChar char="•"/>
        <a:defRPr sz="3400" baseline="0">
          <a:solidFill>
            <a:schemeClr val="tx2"/>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3200">
          <a:solidFill>
            <a:schemeClr val="tx2"/>
          </a:solidFill>
          <a:latin typeface="+mn-lt"/>
        </a:defRPr>
      </a:lvl2pPr>
      <a:lvl3pPr marL="1143000" indent="-228600" algn="l" rtl="0" eaLnBrk="0" fontAlgn="base" hangingPunct="0">
        <a:spcBef>
          <a:spcPct val="20000"/>
        </a:spcBef>
        <a:spcAft>
          <a:spcPct val="0"/>
        </a:spcAft>
        <a:buSzPct val="90000"/>
        <a:buChar char="•"/>
        <a:defRPr sz="2800">
          <a:solidFill>
            <a:schemeClr val="tx2"/>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74B579F0-E89E-33CA-1756-CFC6F437DFEC}"/>
              </a:ext>
            </a:extLst>
          </p:cNvPr>
          <p:cNvGrpSpPr/>
          <p:nvPr userDrawn="1"/>
        </p:nvGrpSpPr>
        <p:grpSpPr>
          <a:xfrm>
            <a:off x="82030" y="129262"/>
            <a:ext cx="12027941" cy="785138"/>
            <a:chOff x="61522" y="53062"/>
            <a:chExt cx="9020956" cy="785138"/>
          </a:xfrm>
        </p:grpSpPr>
        <p:pic>
          <p:nvPicPr>
            <p:cNvPr id="28" name="Picture 27">
              <a:extLst>
                <a:ext uri="{FF2B5EF4-FFF2-40B4-BE49-F238E27FC236}">
                  <a16:creationId xmlns:a16="http://schemas.microsoft.com/office/drawing/2014/main" id="{0EA1A926-702E-834C-1A3D-07FD4552C8F6}"/>
                </a:ext>
              </a:extLst>
            </p:cNvPr>
            <p:cNvPicPr>
              <a:picLocks noChangeAspect="1"/>
            </p:cNvPicPr>
            <p:nvPr userDrawn="1"/>
          </p:nvPicPr>
          <p:blipFill>
            <a:blip r:embed="rId5"/>
            <a:stretch>
              <a:fillRect/>
            </a:stretch>
          </p:blipFill>
          <p:spPr>
            <a:xfrm>
              <a:off x="8153400" y="53063"/>
              <a:ext cx="929078" cy="785137"/>
            </a:xfrm>
            <a:prstGeom prst="rect">
              <a:avLst/>
            </a:prstGeom>
          </p:spPr>
        </p:pic>
        <p:pic>
          <p:nvPicPr>
            <p:cNvPr id="29" name="Picture 28">
              <a:extLst>
                <a:ext uri="{FF2B5EF4-FFF2-40B4-BE49-F238E27FC236}">
                  <a16:creationId xmlns:a16="http://schemas.microsoft.com/office/drawing/2014/main" id="{0CCCE13B-1BF1-FF9C-0315-A8F59C7FB0E7}"/>
                </a:ext>
              </a:extLst>
            </p:cNvPr>
            <p:cNvPicPr>
              <a:picLocks noChangeAspect="1"/>
            </p:cNvPicPr>
            <p:nvPr userDrawn="1"/>
          </p:nvPicPr>
          <p:blipFill>
            <a:blip r:embed="rId5"/>
            <a:stretch>
              <a:fillRect/>
            </a:stretch>
          </p:blipFill>
          <p:spPr>
            <a:xfrm rot="10800000">
              <a:off x="61522" y="53062"/>
              <a:ext cx="929078" cy="785137"/>
            </a:xfrm>
            <a:prstGeom prst="rect">
              <a:avLst/>
            </a:prstGeom>
          </p:spPr>
        </p:pic>
      </p:grpSp>
      <p:sp>
        <p:nvSpPr>
          <p:cNvPr id="2053" name="Rectangle 3"/>
          <p:cNvSpPr>
            <a:spLocks noGrp="1" noChangeAspect="1" noChangeArrowheads="1"/>
          </p:cNvSpPr>
          <p:nvPr>
            <p:ph type="title"/>
          </p:nvPr>
        </p:nvSpPr>
        <p:spPr bwMode="auto">
          <a:xfrm>
            <a:off x="1" y="77788"/>
            <a:ext cx="121920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lvl="0"/>
            <a:r>
              <a:rPr lang="en-US" altLang="en-US" dirty="0"/>
              <a:t>Name </a:t>
            </a:r>
            <a:r>
              <a:rPr lang="en-US" altLang="en-US" dirty="0" err="1"/>
              <a:t>fgchmvb</a:t>
            </a:r>
            <a:r>
              <a:rPr lang="en-US" altLang="en-US" dirty="0"/>
              <a:t> </a:t>
            </a:r>
          </a:p>
        </p:txBody>
      </p:sp>
      <p:sp>
        <p:nvSpPr>
          <p:cNvPr id="3078" name="Rectangle 8"/>
          <p:cNvSpPr>
            <a:spLocks noGrp="1" noChangeArrowheads="1"/>
          </p:cNvSpPr>
          <p:nvPr>
            <p:ph type="body" idx="1"/>
          </p:nvPr>
        </p:nvSpPr>
        <p:spPr bwMode="auto">
          <a:xfrm>
            <a:off x="370418" y="1025525"/>
            <a:ext cx="11451167" cy="542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text </a:t>
            </a:r>
            <a:r>
              <a:rPr lang="en-US" altLang="en-US" dirty="0" err="1"/>
              <a:t>stClick</a:t>
            </a:r>
            <a:r>
              <a:rPr lang="en-US" altLang="en-US" dirty="0"/>
              <a:t> to edit Master </a:t>
            </a:r>
            <a:r>
              <a:rPr lang="en-US" altLang="en-US" dirty="0" err="1"/>
              <a:t>yles</a:t>
            </a:r>
            <a:endParaRPr lang="en-US" altLang="en-US" dirty="0"/>
          </a:p>
          <a:p>
            <a:pPr lvl="1"/>
            <a:r>
              <a:rPr lang="en-US" altLang="en-US" dirty="0"/>
              <a:t>Second level</a:t>
            </a:r>
          </a:p>
          <a:p>
            <a:pPr lvl="2"/>
            <a:r>
              <a:rPr lang="en-US" altLang="en-US" dirty="0" err="1"/>
              <a:t>Thirdlevel</a:t>
            </a:r>
            <a:endParaRPr lang="en-US" altLang="en-US" dirty="0"/>
          </a:p>
          <a:p>
            <a:pPr lvl="2"/>
            <a:r>
              <a:rPr lang="en-US" altLang="en-US" dirty="0"/>
              <a:t> Fourth level</a:t>
            </a:r>
          </a:p>
          <a:p>
            <a:pPr lvl="4"/>
            <a:r>
              <a:rPr lang="en-US" altLang="en-US" dirty="0"/>
              <a:t>Fifth level</a:t>
            </a:r>
          </a:p>
        </p:txBody>
      </p:sp>
      <p:sp>
        <p:nvSpPr>
          <p:cNvPr id="37898" name="Rectangle 10"/>
          <p:cNvSpPr>
            <a:spLocks noGrp="1" noChangeArrowheads="1"/>
          </p:cNvSpPr>
          <p:nvPr>
            <p:ph type="sldNum" sz="quarter" idx="4"/>
          </p:nvPr>
        </p:nvSpPr>
        <p:spPr bwMode="auto">
          <a:xfrm>
            <a:off x="11491384" y="6423026"/>
            <a:ext cx="694267" cy="379413"/>
          </a:xfrm>
          <a:prstGeom prst="rect">
            <a:avLst/>
          </a:prstGeom>
          <a:noFill/>
          <a:ln w="19050">
            <a:noFill/>
            <a:prstDash val="sysDot"/>
            <a:bevel/>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rgbClr val="4E519E"/>
                </a:solidFill>
              </a:defRPr>
            </a:lvl1pPr>
          </a:lstStyle>
          <a:p>
            <a:pPr fontAlgn="base">
              <a:spcAft>
                <a:spcPct val="0"/>
              </a:spcAft>
              <a:defRPr/>
            </a:pPr>
            <a:fld id="{2378B25E-053D-4AA2-A71D-1D9F2F8C0927}" type="slidenum">
              <a:rPr lang="en-US" smtClean="0"/>
              <a:pPr fontAlgn="base">
                <a:spcAft>
                  <a:spcPct val="0"/>
                </a:spcAft>
                <a:defRPr/>
              </a:pPr>
              <a:t>‹#›</a:t>
            </a:fld>
            <a:endParaRPr lang="en-US" dirty="0"/>
          </a:p>
        </p:txBody>
      </p:sp>
      <p:sp>
        <p:nvSpPr>
          <p:cNvPr id="8" name="Footer Placeholder 2"/>
          <p:cNvSpPr>
            <a:spLocks noGrp="1"/>
          </p:cNvSpPr>
          <p:nvPr>
            <p:ph type="ftr" sz="quarter" idx="3"/>
          </p:nvPr>
        </p:nvSpPr>
        <p:spPr>
          <a:xfrm>
            <a:off x="0" y="6400800"/>
            <a:ext cx="11582400" cy="457200"/>
          </a:xfrm>
          <a:prstGeom prst="rect">
            <a:avLst/>
          </a:prstGeom>
          <a:noFill/>
        </p:spPr>
        <p:txBody>
          <a:bodyPr vert="horz" lIns="91440" tIns="45720" rIns="91440" bIns="45720" rtlCol="0" anchor="ctr"/>
          <a:lstStyle>
            <a:lvl1pPr algn="l">
              <a:buNone/>
              <a:defRPr sz="900">
                <a:solidFill>
                  <a:schemeClr val="tx1"/>
                </a:solidFill>
                <a:cs typeface="Arial" pitchFamily="34" charset="0"/>
              </a:defRPr>
            </a:lvl1p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pic>
        <p:nvPicPr>
          <p:cNvPr id="17" name="Picture 16">
            <a:extLst>
              <a:ext uri="{FF2B5EF4-FFF2-40B4-BE49-F238E27FC236}">
                <a16:creationId xmlns:a16="http://schemas.microsoft.com/office/drawing/2014/main" id="{4248DB47-1941-E4A0-DF66-72A55A5C1F36}"/>
              </a:ext>
            </a:extLst>
          </p:cNvPr>
          <p:cNvPicPr>
            <a:picLocks noChangeAspect="1"/>
          </p:cNvPicPr>
          <p:nvPr userDrawn="1"/>
        </p:nvPicPr>
        <p:blipFill>
          <a:blip r:embed="rId6"/>
          <a:stretch>
            <a:fillRect/>
          </a:stretch>
        </p:blipFill>
        <p:spPr>
          <a:xfrm rot="10800000">
            <a:off x="370413" y="6400800"/>
            <a:ext cx="11451164" cy="52388"/>
          </a:xfrm>
          <a:prstGeom prst="rect">
            <a:avLst/>
          </a:prstGeom>
        </p:spPr>
      </p:pic>
    </p:spTree>
    <p:extLst>
      <p:ext uri="{BB962C8B-B14F-4D97-AF65-F5344CB8AC3E}">
        <p14:creationId xmlns:p14="http://schemas.microsoft.com/office/powerpoint/2010/main" val="2024080141"/>
      </p:ext>
    </p:extLst>
  </p:cSld>
  <p:clrMap bg1="lt1" tx1="dk1" bg2="lt2" tx2="dk2" accent1="accent1" accent2="accent2" accent3="accent3" accent4="accent4" accent5="accent5" accent6="accent6" hlink="hlink" folHlink="folHlink"/>
  <p:sldLayoutIdLst>
    <p:sldLayoutId id="2147483664" r:id="rId1"/>
    <p:sldLayoutId id="2147483674" r:id="rId2"/>
    <p:sldLayoutId id="2147483682" r:id="rId3"/>
  </p:sldLayoutIdLst>
  <p:transition/>
  <p:hf hdr="0" dt="0"/>
  <p:txStyles>
    <p:titleStyle>
      <a:lvl1pPr algn="ctr" rtl="0" eaLnBrk="0" fontAlgn="base" hangingPunct="0">
        <a:spcBef>
          <a:spcPct val="0"/>
        </a:spcBef>
        <a:spcAft>
          <a:spcPct val="0"/>
        </a:spcAft>
        <a:defRPr sz="4000">
          <a:solidFill>
            <a:srgbClr val="4E519E"/>
          </a:solidFill>
          <a:latin typeface="+mj-lt"/>
          <a:ea typeface="+mj-ea"/>
          <a:cs typeface="+mj-cs"/>
        </a:defRPr>
      </a:lvl1pPr>
      <a:lvl2pPr algn="ctr" rtl="0" eaLnBrk="0" fontAlgn="base" hangingPunct="0">
        <a:spcBef>
          <a:spcPct val="0"/>
        </a:spcBef>
        <a:spcAft>
          <a:spcPct val="0"/>
        </a:spcAft>
        <a:defRPr sz="4000">
          <a:solidFill>
            <a:srgbClr val="AE1221"/>
          </a:solidFill>
          <a:latin typeface="Arial" pitchFamily="34" charset="0"/>
        </a:defRPr>
      </a:lvl2pPr>
      <a:lvl3pPr algn="ctr" rtl="0" eaLnBrk="0" fontAlgn="base" hangingPunct="0">
        <a:spcBef>
          <a:spcPct val="0"/>
        </a:spcBef>
        <a:spcAft>
          <a:spcPct val="0"/>
        </a:spcAft>
        <a:defRPr sz="4000">
          <a:solidFill>
            <a:srgbClr val="AE1221"/>
          </a:solidFill>
          <a:latin typeface="Arial" pitchFamily="34" charset="0"/>
        </a:defRPr>
      </a:lvl3pPr>
      <a:lvl4pPr algn="ctr" rtl="0" eaLnBrk="0" fontAlgn="base" hangingPunct="0">
        <a:spcBef>
          <a:spcPct val="0"/>
        </a:spcBef>
        <a:spcAft>
          <a:spcPct val="0"/>
        </a:spcAft>
        <a:defRPr sz="4000">
          <a:solidFill>
            <a:srgbClr val="AE1221"/>
          </a:solidFill>
          <a:latin typeface="Arial" pitchFamily="34" charset="0"/>
        </a:defRPr>
      </a:lvl4pPr>
      <a:lvl5pPr algn="ctr" rtl="0" eaLnBrk="0" fontAlgn="base" hangingPunct="0">
        <a:spcBef>
          <a:spcPct val="0"/>
        </a:spcBef>
        <a:spcAft>
          <a:spcPct val="0"/>
        </a:spcAft>
        <a:defRPr sz="4000">
          <a:solidFill>
            <a:srgbClr val="AE1221"/>
          </a:solidFill>
          <a:latin typeface="Arial" pitchFamily="34" charset="0"/>
        </a:defRPr>
      </a:lvl5pPr>
      <a:lvl6pPr marL="457200" algn="ctr" rtl="0" fontAlgn="base">
        <a:spcBef>
          <a:spcPct val="0"/>
        </a:spcBef>
        <a:spcAft>
          <a:spcPct val="0"/>
        </a:spcAft>
        <a:defRPr sz="4000">
          <a:solidFill>
            <a:schemeClr val="accent2"/>
          </a:solidFill>
          <a:latin typeface="Arial" pitchFamily="34" charset="0"/>
        </a:defRPr>
      </a:lvl6pPr>
      <a:lvl7pPr marL="914400" algn="ctr" rtl="0" fontAlgn="base">
        <a:spcBef>
          <a:spcPct val="0"/>
        </a:spcBef>
        <a:spcAft>
          <a:spcPct val="0"/>
        </a:spcAft>
        <a:defRPr sz="4000">
          <a:solidFill>
            <a:schemeClr val="accent2"/>
          </a:solidFill>
          <a:latin typeface="Arial" pitchFamily="34" charset="0"/>
        </a:defRPr>
      </a:lvl7pPr>
      <a:lvl8pPr marL="1371600" algn="ctr" rtl="0" fontAlgn="base">
        <a:spcBef>
          <a:spcPct val="0"/>
        </a:spcBef>
        <a:spcAft>
          <a:spcPct val="0"/>
        </a:spcAft>
        <a:defRPr sz="4000">
          <a:solidFill>
            <a:schemeClr val="accent2"/>
          </a:solidFill>
          <a:latin typeface="Arial" pitchFamily="34" charset="0"/>
        </a:defRPr>
      </a:lvl8pPr>
      <a:lvl9pPr marL="1828800" algn="ctr" rtl="0" fontAlgn="base">
        <a:spcBef>
          <a:spcPct val="0"/>
        </a:spcBef>
        <a:spcAft>
          <a:spcPct val="0"/>
        </a:spcAft>
        <a:defRPr sz="4000">
          <a:solidFill>
            <a:schemeClr val="accent2"/>
          </a:solidFill>
          <a:latin typeface="Arial" pitchFamily="34" charset="0"/>
        </a:defRPr>
      </a:lvl9pPr>
    </p:titleStyle>
    <p:bodyStyle>
      <a:lvl1pPr marL="342900" indent="-342900" algn="l" rtl="0" eaLnBrk="0" fontAlgn="base" hangingPunct="0">
        <a:spcBef>
          <a:spcPct val="20000"/>
        </a:spcBef>
        <a:spcAft>
          <a:spcPct val="0"/>
        </a:spcAft>
        <a:buChar char="•"/>
        <a:defRPr sz="3400">
          <a:solidFill>
            <a:srgbClr val="AE122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3200">
          <a:solidFill>
            <a:schemeClr val="tx1"/>
          </a:solidFill>
          <a:latin typeface="+mn-lt"/>
        </a:defRPr>
      </a:lvl2pPr>
      <a:lvl3pPr marL="1143000" indent="-228600" algn="l" rtl="0" eaLnBrk="0" fontAlgn="base" hangingPunct="0">
        <a:spcBef>
          <a:spcPct val="20000"/>
        </a:spcBef>
        <a:spcAft>
          <a:spcPct val="0"/>
        </a:spcAft>
        <a:buSzPct val="90000"/>
        <a:buChar char="•"/>
        <a:defRPr sz="28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1"/>
          <p:cNvGrpSpPr/>
          <p:nvPr/>
        </p:nvGrpSpPr>
        <p:grpSpPr>
          <a:xfrm>
            <a:off x="0" y="1"/>
            <a:ext cx="12192000" cy="6542704"/>
            <a:chOff x="0" y="1"/>
            <a:chExt cx="9144000" cy="6542704"/>
          </a:xfrm>
        </p:grpSpPr>
        <p:pic>
          <p:nvPicPr>
            <p:cNvPr id="3074" name="Picture 1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9550" y="487363"/>
              <a:ext cx="8591550" cy="5653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pic>
          <p:nvPicPr>
            <p:cNvPr id="3080" name="Picture 10"/>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801100" y="436563"/>
              <a:ext cx="342900" cy="605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pic>
          <p:nvPicPr>
            <p:cNvPr id="3081" name="Picture 1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6141067"/>
              <a:ext cx="9144000" cy="401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pic>
          <p:nvPicPr>
            <p:cNvPr id="3075" name="Picture 12"/>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1328" y="1"/>
              <a:ext cx="247650" cy="6542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grpSp>
      <p:sp>
        <p:nvSpPr>
          <p:cNvPr id="3076" name="Rectangle 2"/>
          <p:cNvSpPr>
            <a:spLocks noGrp="1" noChangeAspect="1" noChangeArrowheads="1"/>
          </p:cNvSpPr>
          <p:nvPr>
            <p:ph type="title"/>
          </p:nvPr>
        </p:nvSpPr>
        <p:spPr bwMode="auto">
          <a:xfrm>
            <a:off x="279400" y="0"/>
            <a:ext cx="11694584"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Figure 1</a:t>
            </a:r>
          </a:p>
        </p:txBody>
      </p:sp>
      <p:sp>
        <p:nvSpPr>
          <p:cNvPr id="3077" name="Rectangle 3"/>
          <p:cNvSpPr>
            <a:spLocks noGrp="1" noChangeArrowheads="1"/>
          </p:cNvSpPr>
          <p:nvPr>
            <p:ph type="body" idx="1"/>
          </p:nvPr>
        </p:nvSpPr>
        <p:spPr bwMode="auto">
          <a:xfrm>
            <a:off x="552451" y="1600200"/>
            <a:ext cx="4876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Text</a:t>
            </a:r>
          </a:p>
        </p:txBody>
      </p:sp>
      <p:sp>
        <p:nvSpPr>
          <p:cNvPr id="185357" name="Rectangle 13"/>
          <p:cNvSpPr>
            <a:spLocks noGrp="1" noChangeArrowheads="1"/>
          </p:cNvSpPr>
          <p:nvPr>
            <p:ph type="sldNum" sz="quarter" idx="4"/>
          </p:nvPr>
        </p:nvSpPr>
        <p:spPr bwMode="auto">
          <a:xfrm>
            <a:off x="11491384" y="6473826"/>
            <a:ext cx="694267" cy="379413"/>
          </a:xfrm>
          <a:prstGeom prst="rect">
            <a:avLst/>
          </a:prstGeom>
          <a:noFill/>
          <a:ln w="19050">
            <a:noFill/>
            <a:prstDash val="sysDash"/>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rgbClr val="4E519E"/>
                </a:solidFill>
              </a:defRPr>
            </a:lvl1pPr>
          </a:lstStyle>
          <a:p>
            <a:pPr fontAlgn="base">
              <a:spcAft>
                <a:spcPct val="0"/>
              </a:spcAft>
              <a:defRPr/>
            </a:pPr>
            <a:fld id="{5E12E99D-42F8-4B90-BC1F-2FD222301686}" type="slidenum">
              <a:rPr lang="en-US" smtClean="0"/>
              <a:pPr fontAlgn="base">
                <a:spcAft>
                  <a:spcPct val="0"/>
                </a:spcAft>
                <a:defRPr/>
              </a:pPr>
              <a:t>‹#›</a:t>
            </a:fld>
            <a:endParaRPr lang="en-US" dirty="0"/>
          </a:p>
        </p:txBody>
      </p:sp>
      <p:sp>
        <p:nvSpPr>
          <p:cNvPr id="5" name="Footer Placeholder 4"/>
          <p:cNvSpPr>
            <a:spLocks noGrp="1"/>
          </p:cNvSpPr>
          <p:nvPr>
            <p:ph type="ftr" sz="quarter" idx="3"/>
          </p:nvPr>
        </p:nvSpPr>
        <p:spPr>
          <a:xfrm>
            <a:off x="0" y="6341886"/>
            <a:ext cx="11684000" cy="516114"/>
          </a:xfrm>
          <a:prstGeom prst="rect">
            <a:avLst/>
          </a:prstGeom>
        </p:spPr>
        <p:txBody>
          <a:bodyPr vert="horz" lIns="91440" tIns="45720" rIns="91440" bIns="45720" rtlCol="0" anchor="ctr"/>
          <a:lstStyle>
            <a:lvl1pPr algn="l">
              <a:buFontTx/>
              <a:buNone/>
              <a:defRPr sz="900">
                <a:solidFill>
                  <a:schemeClr val="tx1"/>
                </a:solidFill>
                <a:cs typeface="Arial" pitchFamily="34" charset="0"/>
              </a:defRPr>
            </a:lvl1p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grpSp>
        <p:nvGrpSpPr>
          <p:cNvPr id="11" name="Group 10"/>
          <p:cNvGrpSpPr/>
          <p:nvPr/>
        </p:nvGrpSpPr>
        <p:grpSpPr>
          <a:xfrm>
            <a:off x="120719" y="77774"/>
            <a:ext cx="11906157" cy="6297167"/>
            <a:chOff x="90539" y="77773"/>
            <a:chExt cx="8929618" cy="6297167"/>
          </a:xfrm>
        </p:grpSpPr>
        <p:grpSp>
          <p:nvGrpSpPr>
            <p:cNvPr id="12" name="Group 11"/>
            <p:cNvGrpSpPr/>
            <p:nvPr userDrawn="1"/>
          </p:nvGrpSpPr>
          <p:grpSpPr>
            <a:xfrm>
              <a:off x="90539" y="77773"/>
              <a:ext cx="2075718" cy="583326"/>
              <a:chOff x="90539" y="77773"/>
              <a:chExt cx="2075718" cy="583326"/>
            </a:xfrm>
          </p:grpSpPr>
          <p:cxnSp>
            <p:nvCxnSpPr>
              <p:cNvPr id="16" name="Straight Connector 15"/>
              <p:cNvCxnSpPr/>
              <p:nvPr userDrawn="1"/>
            </p:nvCxnSpPr>
            <p:spPr bwMode="auto">
              <a:xfrm>
                <a:off x="90539" y="536628"/>
                <a:ext cx="2075718" cy="0"/>
              </a:xfrm>
              <a:prstGeom prst="line">
                <a:avLst/>
              </a:prstGeom>
              <a:noFill/>
              <a:ln w="28575" cap="flat" cmpd="sng" algn="ctr">
                <a:solidFill>
                  <a:srgbClr val="074866"/>
                </a:solidFill>
                <a:prstDash val="solid"/>
                <a:round/>
                <a:headEnd type="none" w="med" len="med"/>
                <a:tailEnd type="none" w="med" len="med"/>
              </a:ln>
              <a:effectLst/>
            </p:spPr>
          </p:cxnSp>
          <p:cxnSp>
            <p:nvCxnSpPr>
              <p:cNvPr id="17" name="Straight Connector 16"/>
              <p:cNvCxnSpPr/>
              <p:nvPr userDrawn="1"/>
            </p:nvCxnSpPr>
            <p:spPr bwMode="auto">
              <a:xfrm flipV="1">
                <a:off x="202361" y="77773"/>
                <a:ext cx="0" cy="583326"/>
              </a:xfrm>
              <a:prstGeom prst="line">
                <a:avLst/>
              </a:prstGeom>
              <a:noFill/>
              <a:ln w="28575" cap="flat" cmpd="sng" algn="ctr">
                <a:solidFill>
                  <a:srgbClr val="074866"/>
                </a:solidFill>
                <a:prstDash val="solid"/>
                <a:round/>
                <a:headEnd type="none" w="med" len="med"/>
                <a:tailEnd type="none" w="med" len="med"/>
              </a:ln>
              <a:effectLst/>
            </p:spPr>
          </p:cxnSp>
        </p:grpSp>
        <p:grpSp>
          <p:nvGrpSpPr>
            <p:cNvPr id="13" name="Group 12"/>
            <p:cNvGrpSpPr/>
            <p:nvPr userDrawn="1"/>
          </p:nvGrpSpPr>
          <p:grpSpPr>
            <a:xfrm>
              <a:off x="8187163" y="6011640"/>
              <a:ext cx="832994" cy="363300"/>
              <a:chOff x="8187163" y="6011640"/>
              <a:chExt cx="832994" cy="363300"/>
            </a:xfrm>
          </p:grpSpPr>
          <p:cxnSp>
            <p:nvCxnSpPr>
              <p:cNvPr id="14" name="Straight Connector 13"/>
              <p:cNvCxnSpPr/>
              <p:nvPr userDrawn="1"/>
            </p:nvCxnSpPr>
            <p:spPr bwMode="auto">
              <a:xfrm>
                <a:off x="8187163" y="6292878"/>
                <a:ext cx="832994" cy="1"/>
              </a:xfrm>
              <a:prstGeom prst="line">
                <a:avLst/>
              </a:prstGeom>
              <a:noFill/>
              <a:ln w="28575" cap="flat" cmpd="sng" algn="ctr">
                <a:solidFill>
                  <a:srgbClr val="074866"/>
                </a:solidFill>
                <a:prstDash val="solid"/>
                <a:round/>
                <a:headEnd type="none" w="med" len="med"/>
                <a:tailEnd type="none" w="med" len="med"/>
              </a:ln>
              <a:effectLst/>
            </p:spPr>
          </p:cxnSp>
          <p:cxnSp>
            <p:nvCxnSpPr>
              <p:cNvPr id="15" name="Straight Connector 14"/>
              <p:cNvCxnSpPr/>
              <p:nvPr userDrawn="1"/>
            </p:nvCxnSpPr>
            <p:spPr bwMode="auto">
              <a:xfrm>
                <a:off x="8942003" y="6011640"/>
                <a:ext cx="0" cy="363300"/>
              </a:xfrm>
              <a:prstGeom prst="line">
                <a:avLst/>
              </a:prstGeom>
              <a:noFill/>
              <a:ln w="28575" cap="flat" cmpd="sng" algn="ctr">
                <a:solidFill>
                  <a:srgbClr val="074866"/>
                </a:solidFill>
                <a:prstDash val="solid"/>
                <a:round/>
                <a:headEnd type="none" w="med" len="med"/>
                <a:tailEnd type="none" w="med" len="med"/>
              </a:ln>
              <a:effectLst/>
            </p:spPr>
          </p:cxnSp>
        </p:grpSp>
      </p:grpSp>
    </p:spTree>
    <p:extLst>
      <p:ext uri="{BB962C8B-B14F-4D97-AF65-F5344CB8AC3E}">
        <p14:creationId xmlns:p14="http://schemas.microsoft.com/office/powerpoint/2010/main" val="3318089468"/>
      </p:ext>
    </p:extLst>
  </p:cSld>
  <p:clrMap bg1="lt1" tx1="dk1" bg2="lt2" tx2="dk2" accent1="accent1" accent2="accent2" accent3="accent3" accent4="accent4" accent5="accent5" accent6="accent6" hlink="hlink" folHlink="folHlink"/>
  <p:sldLayoutIdLst>
    <p:sldLayoutId id="2147483666" r:id="rId1"/>
  </p:sldLayoutIdLst>
  <p:hf hdr="0" dt="0"/>
  <p:txStyles>
    <p:titleStyle>
      <a:lvl1pPr algn="ctr" rtl="0" eaLnBrk="0" fontAlgn="base" hangingPunct="0">
        <a:spcBef>
          <a:spcPct val="0"/>
        </a:spcBef>
        <a:spcAft>
          <a:spcPct val="0"/>
        </a:spcAft>
        <a:defRPr sz="3300">
          <a:solidFill>
            <a:srgbClr val="0D0D0D"/>
          </a:solidFill>
          <a:latin typeface="+mj-lt"/>
          <a:ea typeface="+mj-ea"/>
          <a:cs typeface="+mj-cs"/>
        </a:defRPr>
      </a:lvl1pPr>
      <a:lvl2pPr algn="ctr" rtl="0" eaLnBrk="0" fontAlgn="base" hangingPunct="0">
        <a:spcBef>
          <a:spcPct val="0"/>
        </a:spcBef>
        <a:spcAft>
          <a:spcPct val="0"/>
        </a:spcAft>
        <a:defRPr sz="3300">
          <a:solidFill>
            <a:srgbClr val="0D0D0D"/>
          </a:solidFill>
          <a:latin typeface="Arial" pitchFamily="34" charset="0"/>
        </a:defRPr>
      </a:lvl2pPr>
      <a:lvl3pPr algn="ctr" rtl="0" eaLnBrk="0" fontAlgn="base" hangingPunct="0">
        <a:spcBef>
          <a:spcPct val="0"/>
        </a:spcBef>
        <a:spcAft>
          <a:spcPct val="0"/>
        </a:spcAft>
        <a:defRPr sz="3300">
          <a:solidFill>
            <a:srgbClr val="0D0D0D"/>
          </a:solidFill>
          <a:latin typeface="Arial" pitchFamily="34" charset="0"/>
        </a:defRPr>
      </a:lvl3pPr>
      <a:lvl4pPr algn="ctr" rtl="0" eaLnBrk="0" fontAlgn="base" hangingPunct="0">
        <a:spcBef>
          <a:spcPct val="0"/>
        </a:spcBef>
        <a:spcAft>
          <a:spcPct val="0"/>
        </a:spcAft>
        <a:defRPr sz="3300">
          <a:solidFill>
            <a:srgbClr val="0D0D0D"/>
          </a:solidFill>
          <a:latin typeface="Arial" pitchFamily="34" charset="0"/>
        </a:defRPr>
      </a:lvl4pPr>
      <a:lvl5pPr algn="ctr" rtl="0" eaLnBrk="0" fontAlgn="base" hangingPunct="0">
        <a:spcBef>
          <a:spcPct val="0"/>
        </a:spcBef>
        <a:spcAft>
          <a:spcPct val="0"/>
        </a:spcAft>
        <a:defRPr sz="3300">
          <a:solidFill>
            <a:srgbClr val="0D0D0D"/>
          </a:solidFill>
          <a:latin typeface="Arial" pitchFamily="34" charset="0"/>
        </a:defRPr>
      </a:lvl5pPr>
      <a:lvl6pPr marL="457200" algn="l" rtl="0" fontAlgn="base">
        <a:spcBef>
          <a:spcPct val="0"/>
        </a:spcBef>
        <a:spcAft>
          <a:spcPct val="0"/>
        </a:spcAft>
        <a:defRPr sz="3400">
          <a:solidFill>
            <a:srgbClr val="660066"/>
          </a:solidFill>
          <a:latin typeface="Arial" pitchFamily="34" charset="0"/>
        </a:defRPr>
      </a:lvl6pPr>
      <a:lvl7pPr marL="914400" algn="l" rtl="0" fontAlgn="base">
        <a:spcBef>
          <a:spcPct val="0"/>
        </a:spcBef>
        <a:spcAft>
          <a:spcPct val="0"/>
        </a:spcAft>
        <a:defRPr sz="3400">
          <a:solidFill>
            <a:srgbClr val="660066"/>
          </a:solidFill>
          <a:latin typeface="Arial" pitchFamily="34" charset="0"/>
        </a:defRPr>
      </a:lvl7pPr>
      <a:lvl8pPr marL="1371600" algn="l" rtl="0" fontAlgn="base">
        <a:spcBef>
          <a:spcPct val="0"/>
        </a:spcBef>
        <a:spcAft>
          <a:spcPct val="0"/>
        </a:spcAft>
        <a:defRPr sz="3400">
          <a:solidFill>
            <a:srgbClr val="660066"/>
          </a:solidFill>
          <a:latin typeface="Arial" pitchFamily="34" charset="0"/>
        </a:defRPr>
      </a:lvl8pPr>
      <a:lvl9pPr marL="1828800" algn="l" rtl="0" fontAlgn="base">
        <a:spcBef>
          <a:spcPct val="0"/>
        </a:spcBef>
        <a:spcAft>
          <a:spcPct val="0"/>
        </a:spcAft>
        <a:defRPr sz="3400">
          <a:solidFill>
            <a:srgbClr val="660066"/>
          </a:solidFill>
          <a:latin typeface="Arial" pitchFamily="34" charset="0"/>
        </a:defRPr>
      </a:lvl9pPr>
    </p:titleStyle>
    <p:bodyStyle>
      <a:lvl1pPr marL="342900" indent="-342900" algn="l" rtl="0" eaLnBrk="0" fontAlgn="base" hangingPunct="0">
        <a:spcBef>
          <a:spcPct val="20000"/>
        </a:spcBef>
        <a:spcAft>
          <a:spcPct val="0"/>
        </a:spcAft>
        <a:defRPr>
          <a:solidFill>
            <a:schemeClr val="tx1"/>
          </a:solidFill>
          <a:latin typeface="+mn-lt"/>
          <a:ea typeface="+mn-ea"/>
          <a:cs typeface="+mn-cs"/>
        </a:defRPr>
      </a:lvl1pPr>
      <a:lvl2pPr marL="742950" indent="-285750" algn="l" rtl="0" eaLnBrk="0" fontAlgn="base" hangingPunct="0">
        <a:spcBef>
          <a:spcPct val="20000"/>
        </a:spcBef>
        <a:spcAft>
          <a:spcPct val="0"/>
        </a:spcAft>
        <a:defRPr>
          <a:solidFill>
            <a:schemeClr val="tx1"/>
          </a:solidFill>
          <a:latin typeface="+mn-lt"/>
        </a:defRPr>
      </a:lvl2pPr>
      <a:lvl3pPr marL="1143000" indent="-228600" algn="l" rtl="0" eaLnBrk="0" fontAlgn="base" hangingPunct="0">
        <a:spcBef>
          <a:spcPct val="20000"/>
        </a:spcBef>
        <a:spcAft>
          <a:spcPct val="0"/>
        </a:spcAft>
        <a:defRPr>
          <a:solidFill>
            <a:schemeClr val="tx1"/>
          </a:solidFill>
          <a:latin typeface="+mn-lt"/>
        </a:defRPr>
      </a:lvl3pPr>
      <a:lvl4pPr marL="1600200" indent="-228600" algn="l" rtl="0" eaLnBrk="0" fontAlgn="base" hangingPunct="0">
        <a:spcBef>
          <a:spcPct val="20000"/>
        </a:spcBef>
        <a:spcAft>
          <a:spcPct val="0"/>
        </a:spcAft>
        <a:defRPr>
          <a:solidFill>
            <a:schemeClr val="tx1"/>
          </a:solidFill>
          <a:latin typeface="+mn-lt"/>
        </a:defRPr>
      </a:lvl4pPr>
      <a:lvl5pPr marL="2057400" indent="-228600" algn="l" rtl="0" eaLnBrk="0" fontAlgn="base" hangingPunct="0">
        <a:spcBef>
          <a:spcPct val="20000"/>
        </a:spcBef>
        <a:spcAft>
          <a:spcPct val="0"/>
        </a:spcAft>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6" name="Rectangle 2"/>
          <p:cNvSpPr>
            <a:spLocks noGrp="1" noChangeAspect="1" noChangeArrowheads="1"/>
          </p:cNvSpPr>
          <p:nvPr>
            <p:ph type="title"/>
          </p:nvPr>
        </p:nvSpPr>
        <p:spPr bwMode="auto">
          <a:xfrm>
            <a:off x="279400" y="0"/>
            <a:ext cx="11694584"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Table 1</a:t>
            </a:r>
          </a:p>
        </p:txBody>
      </p:sp>
      <p:sp>
        <p:nvSpPr>
          <p:cNvPr id="3077" name="Rectangle 3"/>
          <p:cNvSpPr>
            <a:spLocks noGrp="1" noChangeArrowheads="1"/>
          </p:cNvSpPr>
          <p:nvPr>
            <p:ph type="body" idx="1"/>
          </p:nvPr>
        </p:nvSpPr>
        <p:spPr bwMode="auto">
          <a:xfrm>
            <a:off x="552451" y="1600200"/>
            <a:ext cx="4876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Text</a:t>
            </a:r>
          </a:p>
        </p:txBody>
      </p:sp>
      <p:sp>
        <p:nvSpPr>
          <p:cNvPr id="185357" name="Rectangle 13"/>
          <p:cNvSpPr>
            <a:spLocks noGrp="1" noChangeArrowheads="1"/>
          </p:cNvSpPr>
          <p:nvPr>
            <p:ph type="sldNum" sz="quarter" idx="4"/>
          </p:nvPr>
        </p:nvSpPr>
        <p:spPr bwMode="auto">
          <a:xfrm>
            <a:off x="11491384" y="6473826"/>
            <a:ext cx="694267" cy="379413"/>
          </a:xfrm>
          <a:prstGeom prst="rect">
            <a:avLst/>
          </a:prstGeom>
          <a:noFill/>
          <a:ln w="19050">
            <a:noFill/>
            <a:prstDash val="sysDash"/>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rgbClr val="4E519E"/>
                </a:solidFill>
              </a:defRPr>
            </a:lvl1pPr>
          </a:lstStyle>
          <a:p>
            <a:pPr fontAlgn="base">
              <a:spcAft>
                <a:spcPct val="0"/>
              </a:spcAft>
              <a:defRPr/>
            </a:pPr>
            <a:fld id="{5E12E99D-42F8-4B90-BC1F-2FD222301686}" type="slidenum">
              <a:rPr lang="en-US" smtClean="0"/>
              <a:pPr fontAlgn="base">
                <a:spcAft>
                  <a:spcPct val="0"/>
                </a:spcAft>
                <a:defRPr/>
              </a:pPr>
              <a:t>‹#›</a:t>
            </a:fld>
            <a:endParaRPr lang="en-US" dirty="0"/>
          </a:p>
        </p:txBody>
      </p:sp>
      <p:grpSp>
        <p:nvGrpSpPr>
          <p:cNvPr id="4" name="Group 3"/>
          <p:cNvGrpSpPr/>
          <p:nvPr/>
        </p:nvGrpSpPr>
        <p:grpSpPr>
          <a:xfrm>
            <a:off x="-1" y="1"/>
            <a:ext cx="12192001" cy="6568831"/>
            <a:chOff x="-1" y="0"/>
            <a:chExt cx="9144001" cy="6568831"/>
          </a:xfrm>
        </p:grpSpPr>
        <p:pic>
          <p:nvPicPr>
            <p:cNvPr id="2355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915400" y="418246"/>
              <a:ext cx="228600" cy="60690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pic>
        <p:grpSp>
          <p:nvGrpSpPr>
            <p:cNvPr id="3" name="Group 2"/>
            <p:cNvGrpSpPr/>
            <p:nvPr userDrawn="1"/>
          </p:nvGrpSpPr>
          <p:grpSpPr>
            <a:xfrm>
              <a:off x="-1" y="0"/>
              <a:ext cx="9108746" cy="6568831"/>
              <a:chOff x="-1" y="0"/>
              <a:chExt cx="9108746" cy="6568831"/>
            </a:xfrm>
          </p:grpSpPr>
          <p:pic>
            <p:nvPicPr>
              <p:cNvPr id="2355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 y="0"/>
                <a:ext cx="310551" cy="6568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pic>
          <p:pic>
            <p:nvPicPr>
              <p:cNvPr id="23557"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3785" y="6213232"/>
                <a:ext cx="9014960" cy="2789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pic>
        </p:grpSp>
        <p:pic>
          <p:nvPicPr>
            <p:cNvPr id="23554" name="Picture 2"/>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09551" y="457975"/>
              <a:ext cx="8705849" cy="58606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pic>
      </p:grpSp>
      <p:grpSp>
        <p:nvGrpSpPr>
          <p:cNvPr id="17" name="Group 16"/>
          <p:cNvGrpSpPr/>
          <p:nvPr/>
        </p:nvGrpSpPr>
        <p:grpSpPr>
          <a:xfrm>
            <a:off x="166039" y="47183"/>
            <a:ext cx="11891367" cy="6330053"/>
            <a:chOff x="124529" y="47182"/>
            <a:chExt cx="8918525" cy="6330053"/>
          </a:xfrm>
        </p:grpSpPr>
        <p:grpSp>
          <p:nvGrpSpPr>
            <p:cNvPr id="16" name="Group 15"/>
            <p:cNvGrpSpPr/>
            <p:nvPr userDrawn="1"/>
          </p:nvGrpSpPr>
          <p:grpSpPr>
            <a:xfrm>
              <a:off x="124529" y="47182"/>
              <a:ext cx="1704271" cy="583326"/>
              <a:chOff x="124529" y="47182"/>
              <a:chExt cx="1704271" cy="583326"/>
            </a:xfrm>
          </p:grpSpPr>
          <p:cxnSp>
            <p:nvCxnSpPr>
              <p:cNvPr id="7" name="Straight Connector 6"/>
              <p:cNvCxnSpPr/>
              <p:nvPr userDrawn="1"/>
            </p:nvCxnSpPr>
            <p:spPr bwMode="auto">
              <a:xfrm>
                <a:off x="124529" y="506037"/>
                <a:ext cx="1704271" cy="0"/>
              </a:xfrm>
              <a:prstGeom prst="line">
                <a:avLst/>
              </a:prstGeom>
              <a:noFill/>
              <a:ln w="28575" cap="flat" cmpd="sng" algn="ctr">
                <a:solidFill>
                  <a:srgbClr val="E71303"/>
                </a:solidFill>
                <a:prstDash val="solid"/>
                <a:round/>
                <a:headEnd type="none" w="med" len="med"/>
                <a:tailEnd type="none" w="med" len="med"/>
              </a:ln>
              <a:effectLst/>
            </p:spPr>
          </p:cxnSp>
          <p:cxnSp>
            <p:nvCxnSpPr>
              <p:cNvPr id="24" name="Straight Connector 23"/>
              <p:cNvCxnSpPr/>
              <p:nvPr userDrawn="1"/>
            </p:nvCxnSpPr>
            <p:spPr bwMode="auto">
              <a:xfrm flipV="1">
                <a:off x="236351" y="47182"/>
                <a:ext cx="0" cy="583326"/>
              </a:xfrm>
              <a:prstGeom prst="line">
                <a:avLst/>
              </a:prstGeom>
              <a:noFill/>
              <a:ln w="28575" cap="flat" cmpd="sng" algn="ctr">
                <a:solidFill>
                  <a:srgbClr val="E71303"/>
                </a:solidFill>
                <a:prstDash val="solid"/>
                <a:round/>
                <a:headEnd type="none" w="med" len="med"/>
                <a:tailEnd type="none" w="med" len="med"/>
              </a:ln>
              <a:effectLst/>
            </p:spPr>
          </p:cxnSp>
        </p:grpSp>
        <p:grpSp>
          <p:nvGrpSpPr>
            <p:cNvPr id="15" name="Group 14"/>
            <p:cNvGrpSpPr/>
            <p:nvPr userDrawn="1"/>
          </p:nvGrpSpPr>
          <p:grpSpPr>
            <a:xfrm>
              <a:off x="8210060" y="6013935"/>
              <a:ext cx="832994" cy="363300"/>
              <a:chOff x="8210060" y="6013935"/>
              <a:chExt cx="832994" cy="363300"/>
            </a:xfrm>
          </p:grpSpPr>
          <p:cxnSp>
            <p:nvCxnSpPr>
              <p:cNvPr id="22" name="Straight Connector 21"/>
              <p:cNvCxnSpPr/>
              <p:nvPr userDrawn="1"/>
            </p:nvCxnSpPr>
            <p:spPr bwMode="auto">
              <a:xfrm>
                <a:off x="8210060" y="6295173"/>
                <a:ext cx="832994" cy="1"/>
              </a:xfrm>
              <a:prstGeom prst="line">
                <a:avLst/>
              </a:prstGeom>
              <a:noFill/>
              <a:ln w="28575" cap="flat" cmpd="sng" algn="ctr">
                <a:solidFill>
                  <a:srgbClr val="E71303"/>
                </a:solidFill>
                <a:prstDash val="solid"/>
                <a:round/>
                <a:headEnd type="none" w="med" len="med"/>
                <a:tailEnd type="none" w="med" len="med"/>
              </a:ln>
              <a:effectLst/>
            </p:spPr>
          </p:cxnSp>
          <p:cxnSp>
            <p:nvCxnSpPr>
              <p:cNvPr id="27" name="Straight Connector 26"/>
              <p:cNvCxnSpPr/>
              <p:nvPr userDrawn="1"/>
            </p:nvCxnSpPr>
            <p:spPr bwMode="auto">
              <a:xfrm>
                <a:off x="8964900" y="6013935"/>
                <a:ext cx="0" cy="363300"/>
              </a:xfrm>
              <a:prstGeom prst="line">
                <a:avLst/>
              </a:prstGeom>
              <a:noFill/>
              <a:ln w="28575" cap="flat" cmpd="sng" algn="ctr">
                <a:solidFill>
                  <a:srgbClr val="E71303"/>
                </a:solidFill>
                <a:prstDash val="solid"/>
                <a:round/>
                <a:headEnd type="none" w="med" len="med"/>
                <a:tailEnd type="none" w="med" len="med"/>
              </a:ln>
              <a:effectLst/>
            </p:spPr>
          </p:cxnSp>
        </p:grpSp>
      </p:grpSp>
      <p:sp>
        <p:nvSpPr>
          <p:cNvPr id="5" name="Footer Placeholder 4"/>
          <p:cNvSpPr>
            <a:spLocks noGrp="1"/>
          </p:cNvSpPr>
          <p:nvPr>
            <p:ph type="ftr" sz="quarter" idx="3"/>
          </p:nvPr>
        </p:nvSpPr>
        <p:spPr>
          <a:xfrm>
            <a:off x="0" y="6352698"/>
            <a:ext cx="11684000" cy="505303"/>
          </a:xfrm>
          <a:prstGeom prst="rect">
            <a:avLst/>
          </a:prstGeom>
        </p:spPr>
        <p:txBody>
          <a:bodyPr vert="horz" lIns="91440" tIns="45720" rIns="91440" bIns="45720" rtlCol="0" anchor="ctr"/>
          <a:lstStyle>
            <a:lvl1pPr algn="l">
              <a:buFontTx/>
              <a:buNone/>
              <a:defRPr sz="900">
                <a:solidFill>
                  <a:schemeClr val="tx1"/>
                </a:solidFill>
                <a:cs typeface="Arial" pitchFamily="34" charset="0"/>
              </a:defRPr>
            </a:lvl1p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1738036896"/>
      </p:ext>
    </p:extLst>
  </p:cSld>
  <p:clrMap bg1="lt1" tx1="dk1" bg2="lt2" tx2="dk2" accent1="accent1" accent2="accent2" accent3="accent3" accent4="accent4" accent5="accent5" accent6="accent6" hlink="hlink" folHlink="folHlink"/>
  <p:sldLayoutIdLst>
    <p:sldLayoutId id="2147483669" r:id="rId1"/>
  </p:sldLayoutIdLst>
  <p:hf hdr="0" dt="0"/>
  <p:txStyles>
    <p:titleStyle>
      <a:lvl1pPr algn="ctr" rtl="0" eaLnBrk="0" fontAlgn="base" hangingPunct="0">
        <a:spcBef>
          <a:spcPct val="0"/>
        </a:spcBef>
        <a:spcAft>
          <a:spcPct val="0"/>
        </a:spcAft>
        <a:defRPr sz="3300">
          <a:solidFill>
            <a:srgbClr val="0D0D0D"/>
          </a:solidFill>
          <a:latin typeface="+mj-lt"/>
          <a:ea typeface="+mj-ea"/>
          <a:cs typeface="+mj-cs"/>
        </a:defRPr>
      </a:lvl1pPr>
      <a:lvl2pPr algn="ctr" rtl="0" eaLnBrk="0" fontAlgn="base" hangingPunct="0">
        <a:spcBef>
          <a:spcPct val="0"/>
        </a:spcBef>
        <a:spcAft>
          <a:spcPct val="0"/>
        </a:spcAft>
        <a:defRPr sz="3300">
          <a:solidFill>
            <a:srgbClr val="0D0D0D"/>
          </a:solidFill>
          <a:latin typeface="Arial" pitchFamily="34" charset="0"/>
        </a:defRPr>
      </a:lvl2pPr>
      <a:lvl3pPr algn="ctr" rtl="0" eaLnBrk="0" fontAlgn="base" hangingPunct="0">
        <a:spcBef>
          <a:spcPct val="0"/>
        </a:spcBef>
        <a:spcAft>
          <a:spcPct val="0"/>
        </a:spcAft>
        <a:defRPr sz="3300">
          <a:solidFill>
            <a:srgbClr val="0D0D0D"/>
          </a:solidFill>
          <a:latin typeface="Arial" pitchFamily="34" charset="0"/>
        </a:defRPr>
      </a:lvl3pPr>
      <a:lvl4pPr algn="ctr" rtl="0" eaLnBrk="0" fontAlgn="base" hangingPunct="0">
        <a:spcBef>
          <a:spcPct val="0"/>
        </a:spcBef>
        <a:spcAft>
          <a:spcPct val="0"/>
        </a:spcAft>
        <a:defRPr sz="3300">
          <a:solidFill>
            <a:srgbClr val="0D0D0D"/>
          </a:solidFill>
          <a:latin typeface="Arial" pitchFamily="34" charset="0"/>
        </a:defRPr>
      </a:lvl4pPr>
      <a:lvl5pPr algn="ctr" rtl="0" eaLnBrk="0" fontAlgn="base" hangingPunct="0">
        <a:spcBef>
          <a:spcPct val="0"/>
        </a:spcBef>
        <a:spcAft>
          <a:spcPct val="0"/>
        </a:spcAft>
        <a:defRPr sz="3300">
          <a:solidFill>
            <a:srgbClr val="0D0D0D"/>
          </a:solidFill>
          <a:latin typeface="Arial" pitchFamily="34" charset="0"/>
        </a:defRPr>
      </a:lvl5pPr>
      <a:lvl6pPr marL="457200" algn="l" rtl="0" fontAlgn="base">
        <a:spcBef>
          <a:spcPct val="0"/>
        </a:spcBef>
        <a:spcAft>
          <a:spcPct val="0"/>
        </a:spcAft>
        <a:defRPr sz="3400">
          <a:solidFill>
            <a:srgbClr val="660066"/>
          </a:solidFill>
          <a:latin typeface="Arial" pitchFamily="34" charset="0"/>
        </a:defRPr>
      </a:lvl6pPr>
      <a:lvl7pPr marL="914400" algn="l" rtl="0" fontAlgn="base">
        <a:spcBef>
          <a:spcPct val="0"/>
        </a:spcBef>
        <a:spcAft>
          <a:spcPct val="0"/>
        </a:spcAft>
        <a:defRPr sz="3400">
          <a:solidFill>
            <a:srgbClr val="660066"/>
          </a:solidFill>
          <a:latin typeface="Arial" pitchFamily="34" charset="0"/>
        </a:defRPr>
      </a:lvl7pPr>
      <a:lvl8pPr marL="1371600" algn="l" rtl="0" fontAlgn="base">
        <a:spcBef>
          <a:spcPct val="0"/>
        </a:spcBef>
        <a:spcAft>
          <a:spcPct val="0"/>
        </a:spcAft>
        <a:defRPr sz="3400">
          <a:solidFill>
            <a:srgbClr val="660066"/>
          </a:solidFill>
          <a:latin typeface="Arial" pitchFamily="34" charset="0"/>
        </a:defRPr>
      </a:lvl8pPr>
      <a:lvl9pPr marL="1828800" algn="l" rtl="0" fontAlgn="base">
        <a:spcBef>
          <a:spcPct val="0"/>
        </a:spcBef>
        <a:spcAft>
          <a:spcPct val="0"/>
        </a:spcAft>
        <a:defRPr sz="3400">
          <a:solidFill>
            <a:srgbClr val="660066"/>
          </a:solidFill>
          <a:latin typeface="Arial" pitchFamily="34" charset="0"/>
        </a:defRPr>
      </a:lvl9pPr>
    </p:titleStyle>
    <p:bodyStyle>
      <a:lvl1pPr marL="342900" indent="-342900" algn="l" rtl="0" eaLnBrk="0" fontAlgn="base" hangingPunct="0">
        <a:spcBef>
          <a:spcPct val="20000"/>
        </a:spcBef>
        <a:spcAft>
          <a:spcPct val="0"/>
        </a:spcAft>
        <a:defRPr>
          <a:solidFill>
            <a:schemeClr val="tx1"/>
          </a:solidFill>
          <a:latin typeface="+mn-lt"/>
          <a:ea typeface="+mn-ea"/>
          <a:cs typeface="+mn-cs"/>
        </a:defRPr>
      </a:lvl1pPr>
      <a:lvl2pPr marL="742950" indent="-285750" algn="l" rtl="0" eaLnBrk="0" fontAlgn="base" hangingPunct="0">
        <a:spcBef>
          <a:spcPct val="20000"/>
        </a:spcBef>
        <a:spcAft>
          <a:spcPct val="0"/>
        </a:spcAft>
        <a:defRPr>
          <a:solidFill>
            <a:schemeClr val="tx1"/>
          </a:solidFill>
          <a:latin typeface="+mn-lt"/>
        </a:defRPr>
      </a:lvl2pPr>
      <a:lvl3pPr marL="1143000" indent="-228600" algn="l" rtl="0" eaLnBrk="0" fontAlgn="base" hangingPunct="0">
        <a:spcBef>
          <a:spcPct val="20000"/>
        </a:spcBef>
        <a:spcAft>
          <a:spcPct val="0"/>
        </a:spcAft>
        <a:defRPr>
          <a:solidFill>
            <a:schemeClr val="tx1"/>
          </a:solidFill>
          <a:latin typeface="+mn-lt"/>
        </a:defRPr>
      </a:lvl3pPr>
      <a:lvl4pPr marL="1600200" indent="-228600" algn="l" rtl="0" eaLnBrk="0" fontAlgn="base" hangingPunct="0">
        <a:spcBef>
          <a:spcPct val="20000"/>
        </a:spcBef>
        <a:spcAft>
          <a:spcPct val="0"/>
        </a:spcAft>
        <a:defRPr>
          <a:solidFill>
            <a:schemeClr val="tx1"/>
          </a:solidFill>
          <a:latin typeface="+mn-lt"/>
        </a:defRPr>
      </a:lvl4pPr>
      <a:lvl5pPr marL="2057400" indent="-228600" algn="l" rtl="0" eaLnBrk="0" fontAlgn="base" hangingPunct="0">
        <a:spcBef>
          <a:spcPct val="20000"/>
        </a:spcBef>
        <a:spcAft>
          <a:spcPct val="0"/>
        </a:spcAft>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D7F4DFE-5B5A-0F39-64B6-B61C4321E799}"/>
              </a:ext>
            </a:extLst>
          </p:cNvPr>
          <p:cNvPicPr>
            <a:picLocks noChangeAspect="1"/>
          </p:cNvPicPr>
          <p:nvPr userDrawn="1"/>
        </p:nvPicPr>
        <p:blipFill>
          <a:blip r:embed="rId7"/>
          <a:stretch>
            <a:fillRect/>
          </a:stretch>
        </p:blipFill>
        <p:spPr>
          <a:xfrm>
            <a:off x="606155" y="6462712"/>
            <a:ext cx="11179444" cy="319088"/>
          </a:xfrm>
          <a:prstGeom prst="rect">
            <a:avLst/>
          </a:prstGeom>
        </p:spPr>
      </p:pic>
      <p:pic>
        <p:nvPicPr>
          <p:cNvPr id="4" name="Picture 3">
            <a:extLst>
              <a:ext uri="{FF2B5EF4-FFF2-40B4-BE49-F238E27FC236}">
                <a16:creationId xmlns:a16="http://schemas.microsoft.com/office/drawing/2014/main" id="{849DCBD9-D40B-6CAD-1A54-E203D88E57AC}"/>
              </a:ext>
            </a:extLst>
          </p:cNvPr>
          <p:cNvPicPr>
            <a:picLocks noChangeAspect="1"/>
          </p:cNvPicPr>
          <p:nvPr userDrawn="1"/>
        </p:nvPicPr>
        <p:blipFill>
          <a:blip r:embed="rId7"/>
          <a:stretch>
            <a:fillRect/>
          </a:stretch>
        </p:blipFill>
        <p:spPr>
          <a:xfrm>
            <a:off x="0" y="1327"/>
            <a:ext cx="12185651" cy="821138"/>
          </a:xfrm>
          <a:prstGeom prst="rect">
            <a:avLst/>
          </a:prstGeom>
        </p:spPr>
      </p:pic>
      <p:pic>
        <p:nvPicPr>
          <p:cNvPr id="17" name="Picture 16">
            <a:extLst>
              <a:ext uri="{FF2B5EF4-FFF2-40B4-BE49-F238E27FC236}">
                <a16:creationId xmlns:a16="http://schemas.microsoft.com/office/drawing/2014/main" id="{4AD3E7FE-6E54-466F-EC88-F05CE3993E20}"/>
              </a:ext>
            </a:extLst>
          </p:cNvPr>
          <p:cNvPicPr>
            <a:picLocks noChangeAspect="1"/>
          </p:cNvPicPr>
          <p:nvPr userDrawn="1"/>
        </p:nvPicPr>
        <p:blipFill>
          <a:blip r:embed="rId8"/>
          <a:stretch>
            <a:fillRect/>
          </a:stretch>
        </p:blipFill>
        <p:spPr>
          <a:xfrm rot="5400000">
            <a:off x="11707179" y="6392937"/>
            <a:ext cx="365685" cy="412040"/>
          </a:xfrm>
          <a:prstGeom prst="rect">
            <a:avLst/>
          </a:prstGeom>
        </p:spPr>
      </p:pic>
      <p:sp>
        <p:nvSpPr>
          <p:cNvPr id="2053" name="Rectangle 3"/>
          <p:cNvSpPr>
            <a:spLocks noGrp="1" noChangeAspect="1" noChangeArrowheads="1"/>
          </p:cNvSpPr>
          <p:nvPr>
            <p:ph type="title"/>
          </p:nvPr>
        </p:nvSpPr>
        <p:spPr bwMode="auto">
          <a:xfrm>
            <a:off x="101601" y="153988"/>
            <a:ext cx="12090400"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lvl="0"/>
            <a:r>
              <a:rPr lang="en-US" altLang="en-US" dirty="0"/>
              <a:t>Example or Active Learning</a:t>
            </a:r>
          </a:p>
        </p:txBody>
      </p:sp>
      <p:sp>
        <p:nvSpPr>
          <p:cNvPr id="37898" name="Rectangle 10"/>
          <p:cNvSpPr>
            <a:spLocks noGrp="1" noChangeArrowheads="1"/>
          </p:cNvSpPr>
          <p:nvPr>
            <p:ph type="sldNum" sz="quarter" idx="4"/>
          </p:nvPr>
        </p:nvSpPr>
        <p:spPr bwMode="auto">
          <a:xfrm>
            <a:off x="11491384" y="6470651"/>
            <a:ext cx="694267" cy="379413"/>
          </a:xfrm>
          <a:prstGeom prst="rect">
            <a:avLst/>
          </a:prstGeom>
          <a:noFill/>
          <a:ln w="19050">
            <a:noFill/>
            <a:prstDash val="sysDot"/>
            <a:bevel/>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rgbClr val="4E519E"/>
                </a:solidFill>
              </a:defRPr>
            </a:lvl1pPr>
          </a:lstStyle>
          <a:p>
            <a:pPr fontAlgn="base">
              <a:spcAft>
                <a:spcPct val="0"/>
              </a:spcAft>
              <a:defRPr/>
            </a:pPr>
            <a:fld id="{2378B25E-053D-4AA2-A71D-1D9F2F8C0927}" type="slidenum">
              <a:rPr lang="en-US" smtClean="0"/>
              <a:pPr fontAlgn="base">
                <a:spcAft>
                  <a:spcPct val="0"/>
                </a:spcAft>
                <a:defRPr/>
              </a:pPr>
              <a:t>‹#›</a:t>
            </a:fld>
            <a:endParaRPr lang="en-US" dirty="0"/>
          </a:p>
        </p:txBody>
      </p:sp>
      <p:sp>
        <p:nvSpPr>
          <p:cNvPr id="5" name="Footer Placeholder 4"/>
          <p:cNvSpPr>
            <a:spLocks noGrp="1"/>
          </p:cNvSpPr>
          <p:nvPr>
            <p:ph type="ftr" sz="quarter" idx="3"/>
          </p:nvPr>
        </p:nvSpPr>
        <p:spPr>
          <a:xfrm>
            <a:off x="606155" y="6324601"/>
            <a:ext cx="11077845" cy="533400"/>
          </a:xfrm>
          <a:prstGeom prst="rect">
            <a:avLst/>
          </a:prstGeom>
          <a:noFill/>
        </p:spPr>
        <p:txBody>
          <a:bodyPr vert="horz" lIns="91440" tIns="45720" rIns="91440" bIns="45720" rtlCol="0" anchor="ctr"/>
          <a:lstStyle>
            <a:lvl1pPr algn="l">
              <a:buFontTx/>
              <a:buNone/>
              <a:defRPr sz="900">
                <a:solidFill>
                  <a:schemeClr val="tx1"/>
                </a:solidFill>
                <a:cs typeface="Arial" pitchFamily="34" charset="0"/>
              </a:defRPr>
            </a:lvl1p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
        <p:nvSpPr>
          <p:cNvPr id="2" name="Text Placeholder 1"/>
          <p:cNvSpPr>
            <a:spLocks noGrp="1"/>
          </p:cNvSpPr>
          <p:nvPr>
            <p:ph type="body" idx="1"/>
          </p:nvPr>
        </p:nvSpPr>
        <p:spPr>
          <a:xfrm>
            <a:off x="609600" y="838201"/>
            <a:ext cx="10972800" cy="5287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8" name="Group 17">
            <a:extLst>
              <a:ext uri="{FF2B5EF4-FFF2-40B4-BE49-F238E27FC236}">
                <a16:creationId xmlns:a16="http://schemas.microsoft.com/office/drawing/2014/main" id="{C58E302B-FABF-FA0C-348A-455077386DAF}"/>
              </a:ext>
            </a:extLst>
          </p:cNvPr>
          <p:cNvGrpSpPr/>
          <p:nvPr userDrawn="1"/>
        </p:nvGrpSpPr>
        <p:grpSpPr>
          <a:xfrm rot="10800000">
            <a:off x="101600" y="709252"/>
            <a:ext cx="11887200" cy="205149"/>
            <a:chOff x="173212" y="914401"/>
            <a:chExt cx="8751395" cy="205149"/>
          </a:xfrm>
        </p:grpSpPr>
        <p:grpSp>
          <p:nvGrpSpPr>
            <p:cNvPr id="19" name="Group 18">
              <a:extLst>
                <a:ext uri="{FF2B5EF4-FFF2-40B4-BE49-F238E27FC236}">
                  <a16:creationId xmlns:a16="http://schemas.microsoft.com/office/drawing/2014/main" id="{7B83ED49-5D52-1702-CFDA-08FF8A8D1285}"/>
                </a:ext>
              </a:extLst>
            </p:cNvPr>
            <p:cNvGrpSpPr/>
            <p:nvPr userDrawn="1"/>
          </p:nvGrpSpPr>
          <p:grpSpPr>
            <a:xfrm>
              <a:off x="182419" y="972231"/>
              <a:ext cx="8742188" cy="147319"/>
              <a:chOff x="182419" y="972231"/>
              <a:chExt cx="8742188" cy="147319"/>
            </a:xfrm>
          </p:grpSpPr>
          <p:pic>
            <p:nvPicPr>
              <p:cNvPr id="23" name="Picture 22">
                <a:extLst>
                  <a:ext uri="{FF2B5EF4-FFF2-40B4-BE49-F238E27FC236}">
                    <a16:creationId xmlns:a16="http://schemas.microsoft.com/office/drawing/2014/main" id="{EB7CBBFE-1FD8-6695-0855-7E26EDBDF26D}"/>
                  </a:ext>
                </a:extLst>
              </p:cNvPr>
              <p:cNvPicPr>
                <a:picLocks noChangeAspect="1"/>
              </p:cNvPicPr>
              <p:nvPr userDrawn="1"/>
            </p:nvPicPr>
            <p:blipFill>
              <a:blip r:embed="rId9"/>
              <a:stretch>
                <a:fillRect/>
              </a:stretch>
            </p:blipFill>
            <p:spPr>
              <a:xfrm>
                <a:off x="182419" y="999349"/>
                <a:ext cx="8709024" cy="78106"/>
              </a:xfrm>
              <a:prstGeom prst="rect">
                <a:avLst/>
              </a:prstGeom>
            </p:spPr>
          </p:pic>
          <p:pic>
            <p:nvPicPr>
              <p:cNvPr id="24" name="Picture 23">
                <a:extLst>
                  <a:ext uri="{FF2B5EF4-FFF2-40B4-BE49-F238E27FC236}">
                    <a16:creationId xmlns:a16="http://schemas.microsoft.com/office/drawing/2014/main" id="{7BF9B322-2E99-9E6E-6BA5-3ABDEE517647}"/>
                  </a:ext>
                </a:extLst>
              </p:cNvPr>
              <p:cNvPicPr>
                <a:picLocks noChangeAspect="1"/>
              </p:cNvPicPr>
              <p:nvPr userDrawn="1"/>
            </p:nvPicPr>
            <p:blipFill>
              <a:blip r:embed="rId10"/>
              <a:stretch>
                <a:fillRect/>
              </a:stretch>
            </p:blipFill>
            <p:spPr>
              <a:xfrm>
                <a:off x="8878888" y="972231"/>
                <a:ext cx="45719" cy="147319"/>
              </a:xfrm>
              <a:prstGeom prst="rect">
                <a:avLst/>
              </a:prstGeom>
            </p:spPr>
          </p:pic>
        </p:grpSp>
        <p:grpSp>
          <p:nvGrpSpPr>
            <p:cNvPr id="20" name="Group 19">
              <a:extLst>
                <a:ext uri="{FF2B5EF4-FFF2-40B4-BE49-F238E27FC236}">
                  <a16:creationId xmlns:a16="http://schemas.microsoft.com/office/drawing/2014/main" id="{FC4DFDE6-0794-A6B7-7778-C4D905B9B37F}"/>
                </a:ext>
              </a:extLst>
            </p:cNvPr>
            <p:cNvGrpSpPr/>
            <p:nvPr userDrawn="1"/>
          </p:nvGrpSpPr>
          <p:grpSpPr>
            <a:xfrm rot="10800000">
              <a:off x="173212" y="914401"/>
              <a:ext cx="8742188" cy="147319"/>
              <a:chOff x="182419" y="972231"/>
              <a:chExt cx="8742188" cy="147319"/>
            </a:xfrm>
          </p:grpSpPr>
          <p:pic>
            <p:nvPicPr>
              <p:cNvPr id="21" name="Picture 20">
                <a:extLst>
                  <a:ext uri="{FF2B5EF4-FFF2-40B4-BE49-F238E27FC236}">
                    <a16:creationId xmlns:a16="http://schemas.microsoft.com/office/drawing/2014/main" id="{A0614DD3-6B35-A130-B108-3B73E013D137}"/>
                  </a:ext>
                </a:extLst>
              </p:cNvPr>
              <p:cNvPicPr>
                <a:picLocks noChangeAspect="1"/>
              </p:cNvPicPr>
              <p:nvPr userDrawn="1"/>
            </p:nvPicPr>
            <p:blipFill>
              <a:blip r:embed="rId9"/>
              <a:stretch>
                <a:fillRect/>
              </a:stretch>
            </p:blipFill>
            <p:spPr>
              <a:xfrm>
                <a:off x="182419" y="999349"/>
                <a:ext cx="8709024" cy="78106"/>
              </a:xfrm>
              <a:prstGeom prst="rect">
                <a:avLst/>
              </a:prstGeom>
            </p:spPr>
          </p:pic>
          <p:pic>
            <p:nvPicPr>
              <p:cNvPr id="22" name="Picture 21">
                <a:extLst>
                  <a:ext uri="{FF2B5EF4-FFF2-40B4-BE49-F238E27FC236}">
                    <a16:creationId xmlns:a16="http://schemas.microsoft.com/office/drawing/2014/main" id="{DBDB4FDD-2418-CF5A-0520-EF73D15AA112}"/>
                  </a:ext>
                </a:extLst>
              </p:cNvPr>
              <p:cNvPicPr>
                <a:picLocks noChangeAspect="1"/>
              </p:cNvPicPr>
              <p:nvPr userDrawn="1"/>
            </p:nvPicPr>
            <p:blipFill>
              <a:blip r:embed="rId10"/>
              <a:stretch>
                <a:fillRect/>
              </a:stretch>
            </p:blipFill>
            <p:spPr>
              <a:xfrm>
                <a:off x="8878888" y="972231"/>
                <a:ext cx="45719" cy="147319"/>
              </a:xfrm>
              <a:prstGeom prst="rect">
                <a:avLst/>
              </a:prstGeom>
            </p:spPr>
          </p:pic>
        </p:grpSp>
      </p:grpSp>
    </p:spTree>
    <p:extLst>
      <p:ext uri="{BB962C8B-B14F-4D97-AF65-F5344CB8AC3E}">
        <p14:creationId xmlns:p14="http://schemas.microsoft.com/office/powerpoint/2010/main" val="4257325678"/>
      </p:ext>
    </p:extLst>
  </p:cSld>
  <p:clrMap bg1="lt1" tx1="dk1" bg2="lt2" tx2="dk2" accent1="accent1" accent2="accent2" accent3="accent3" accent4="accent4" accent5="accent5" accent6="accent6" hlink="hlink" folHlink="folHlink"/>
  <p:sldLayoutIdLst>
    <p:sldLayoutId id="2147483679" r:id="rId1"/>
    <p:sldLayoutId id="2147483686" r:id="rId2"/>
    <p:sldLayoutId id="2147483688" r:id="rId3"/>
    <p:sldLayoutId id="2147483690" r:id="rId4"/>
    <p:sldLayoutId id="2147483697" r:id="rId5"/>
  </p:sldLayoutIdLst>
  <p:transition/>
  <p:hf hdr="0" dt="0"/>
  <p:txStyles>
    <p:titleStyle>
      <a:lvl1pPr algn="l" rtl="0" eaLnBrk="0" fontAlgn="base" hangingPunct="0">
        <a:spcBef>
          <a:spcPct val="0"/>
        </a:spcBef>
        <a:spcAft>
          <a:spcPct val="0"/>
        </a:spcAft>
        <a:defRPr sz="4000">
          <a:solidFill>
            <a:srgbClr val="AE1221"/>
          </a:solidFill>
          <a:latin typeface="+mj-lt"/>
          <a:ea typeface="+mj-ea"/>
          <a:cs typeface="+mj-cs"/>
        </a:defRPr>
      </a:lvl1pPr>
      <a:lvl2pPr algn="ctr" rtl="0" eaLnBrk="0" fontAlgn="base" hangingPunct="0">
        <a:spcBef>
          <a:spcPct val="0"/>
        </a:spcBef>
        <a:spcAft>
          <a:spcPct val="0"/>
        </a:spcAft>
        <a:defRPr sz="4000">
          <a:solidFill>
            <a:srgbClr val="AE1221"/>
          </a:solidFill>
          <a:latin typeface="Arial" pitchFamily="34" charset="0"/>
        </a:defRPr>
      </a:lvl2pPr>
      <a:lvl3pPr algn="ctr" rtl="0" eaLnBrk="0" fontAlgn="base" hangingPunct="0">
        <a:spcBef>
          <a:spcPct val="0"/>
        </a:spcBef>
        <a:spcAft>
          <a:spcPct val="0"/>
        </a:spcAft>
        <a:defRPr sz="4000">
          <a:solidFill>
            <a:srgbClr val="AE1221"/>
          </a:solidFill>
          <a:latin typeface="Arial" pitchFamily="34" charset="0"/>
        </a:defRPr>
      </a:lvl3pPr>
      <a:lvl4pPr algn="ctr" rtl="0" eaLnBrk="0" fontAlgn="base" hangingPunct="0">
        <a:spcBef>
          <a:spcPct val="0"/>
        </a:spcBef>
        <a:spcAft>
          <a:spcPct val="0"/>
        </a:spcAft>
        <a:defRPr sz="4000">
          <a:solidFill>
            <a:srgbClr val="AE1221"/>
          </a:solidFill>
          <a:latin typeface="Arial" pitchFamily="34" charset="0"/>
        </a:defRPr>
      </a:lvl4pPr>
      <a:lvl5pPr algn="ctr" rtl="0" eaLnBrk="0" fontAlgn="base" hangingPunct="0">
        <a:spcBef>
          <a:spcPct val="0"/>
        </a:spcBef>
        <a:spcAft>
          <a:spcPct val="0"/>
        </a:spcAft>
        <a:defRPr sz="4000">
          <a:solidFill>
            <a:srgbClr val="AE1221"/>
          </a:solidFill>
          <a:latin typeface="Arial" pitchFamily="34" charset="0"/>
        </a:defRPr>
      </a:lvl5pPr>
      <a:lvl6pPr marL="457200" algn="ctr" rtl="0" fontAlgn="base">
        <a:spcBef>
          <a:spcPct val="0"/>
        </a:spcBef>
        <a:spcAft>
          <a:spcPct val="0"/>
        </a:spcAft>
        <a:defRPr sz="4000">
          <a:solidFill>
            <a:schemeClr val="accent2"/>
          </a:solidFill>
          <a:latin typeface="Arial" pitchFamily="34" charset="0"/>
        </a:defRPr>
      </a:lvl6pPr>
      <a:lvl7pPr marL="914400" algn="ctr" rtl="0" fontAlgn="base">
        <a:spcBef>
          <a:spcPct val="0"/>
        </a:spcBef>
        <a:spcAft>
          <a:spcPct val="0"/>
        </a:spcAft>
        <a:defRPr sz="4000">
          <a:solidFill>
            <a:schemeClr val="accent2"/>
          </a:solidFill>
          <a:latin typeface="Arial" pitchFamily="34" charset="0"/>
        </a:defRPr>
      </a:lvl7pPr>
      <a:lvl8pPr marL="1371600" algn="ctr" rtl="0" fontAlgn="base">
        <a:spcBef>
          <a:spcPct val="0"/>
        </a:spcBef>
        <a:spcAft>
          <a:spcPct val="0"/>
        </a:spcAft>
        <a:defRPr sz="4000">
          <a:solidFill>
            <a:schemeClr val="accent2"/>
          </a:solidFill>
          <a:latin typeface="Arial" pitchFamily="34" charset="0"/>
        </a:defRPr>
      </a:lvl8pPr>
      <a:lvl9pPr marL="1828800" algn="ctr" rtl="0" fontAlgn="base">
        <a:spcBef>
          <a:spcPct val="0"/>
        </a:spcBef>
        <a:spcAft>
          <a:spcPct val="0"/>
        </a:spcAft>
        <a:defRPr sz="4000">
          <a:solidFill>
            <a:schemeClr val="accent2"/>
          </a:solidFill>
          <a:latin typeface="Arial" pitchFamily="34" charset="0"/>
        </a:defRPr>
      </a:lvl9pPr>
    </p:titleStyle>
    <p:bodyStyle>
      <a:lvl1pPr marL="342900" indent="-342900" algn="l" rtl="0" eaLnBrk="0" fontAlgn="base" hangingPunct="0">
        <a:spcBef>
          <a:spcPct val="20000"/>
        </a:spcBef>
        <a:spcAft>
          <a:spcPct val="0"/>
        </a:spcAft>
        <a:buChar char="•"/>
        <a:defRPr sz="3400">
          <a:solidFill>
            <a:srgbClr val="4E519E"/>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3200">
          <a:solidFill>
            <a:schemeClr val="tx1"/>
          </a:solidFill>
          <a:latin typeface="+mn-lt"/>
        </a:defRPr>
      </a:lvl2pPr>
      <a:lvl3pPr marL="1143000" indent="-228600" algn="l" rtl="0" eaLnBrk="0" fontAlgn="base" hangingPunct="0">
        <a:spcBef>
          <a:spcPct val="20000"/>
        </a:spcBef>
        <a:spcAft>
          <a:spcPct val="0"/>
        </a:spcAft>
        <a:buSzPct val="90000"/>
        <a:buChar char="•"/>
        <a:defRPr sz="28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35955" y="6400800"/>
            <a:ext cx="65604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122" name="Rectangle 2"/>
          <p:cNvSpPr>
            <a:spLocks noGrp="1" noChangeAspect="1" noChangeArrowheads="1"/>
          </p:cNvSpPr>
          <p:nvPr>
            <p:ph type="title"/>
          </p:nvPr>
        </p:nvSpPr>
        <p:spPr bwMode="auto">
          <a:xfrm>
            <a:off x="675217" y="1"/>
            <a:ext cx="11267016"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Master case-study #2</a:t>
            </a:r>
          </a:p>
        </p:txBody>
      </p:sp>
      <p:sp>
        <p:nvSpPr>
          <p:cNvPr id="6150" name="Rectangle 3"/>
          <p:cNvSpPr>
            <a:spLocks noGrp="1" noChangeAspect="1" noChangeArrowheads="1"/>
          </p:cNvSpPr>
          <p:nvPr>
            <p:ph type="body" idx="1"/>
          </p:nvPr>
        </p:nvSpPr>
        <p:spPr bwMode="auto">
          <a:xfrm>
            <a:off x="609600" y="700088"/>
            <a:ext cx="11277600" cy="577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  - </a:t>
            </a:r>
            <a:r>
              <a:rPr lang="en-US" altLang="en-US" dirty="0" err="1"/>
              <a:t>colorat</a:t>
            </a:r>
            <a:r>
              <a:rPr lang="en-US" altLang="en-US" dirty="0"/>
              <a:t> </a:t>
            </a:r>
            <a:r>
              <a:rPr lang="en-US" altLang="en-US" dirty="0" err="1"/>
              <a:t>diferit</a:t>
            </a:r>
            <a:endParaRPr lang="en-US" altLang="en-US" dirty="0"/>
          </a:p>
        </p:txBody>
      </p:sp>
      <p:sp>
        <p:nvSpPr>
          <p:cNvPr id="216071" name="Rectangle 7"/>
          <p:cNvSpPr>
            <a:spLocks noGrp="1" noChangeArrowheads="1"/>
          </p:cNvSpPr>
          <p:nvPr>
            <p:ph type="sldNum" sz="quarter" idx="4"/>
          </p:nvPr>
        </p:nvSpPr>
        <p:spPr bwMode="auto">
          <a:xfrm>
            <a:off x="11504085" y="6467476"/>
            <a:ext cx="687916" cy="390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chemeClr val="bg1"/>
                </a:solidFill>
              </a:defRPr>
            </a:lvl1pPr>
          </a:lstStyle>
          <a:p>
            <a:pPr fontAlgn="base">
              <a:spcAft>
                <a:spcPct val="0"/>
              </a:spcAft>
              <a:defRPr/>
            </a:pPr>
            <a:fld id="{CFA536BC-3ED5-4293-8323-16A4258B4A0B}" type="slidenum">
              <a:rPr lang="en-US" smtClean="0"/>
              <a:pPr fontAlgn="base">
                <a:spcAft>
                  <a:spcPct val="0"/>
                </a:spcAft>
                <a:defRPr/>
              </a:pPr>
              <a:t>‹#›</a:t>
            </a:fld>
            <a:endParaRPr lang="en-US" dirty="0"/>
          </a:p>
        </p:txBody>
      </p:sp>
      <p:pic>
        <p:nvPicPr>
          <p:cNvPr id="5126"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34" y="-9525"/>
            <a:ext cx="1060451"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sp>
        <p:nvSpPr>
          <p:cNvPr id="9" name="Footer Placeholder 4"/>
          <p:cNvSpPr txBox="1">
            <a:spLocks/>
          </p:cNvSpPr>
          <p:nvPr userDrawn="1"/>
        </p:nvSpPr>
        <p:spPr>
          <a:xfrm>
            <a:off x="0" y="6324601"/>
            <a:ext cx="11684000" cy="533400"/>
          </a:xfrm>
          <a:prstGeom prst="rect">
            <a:avLst/>
          </a:prstGeom>
          <a:noFill/>
        </p:spPr>
        <p:txBody>
          <a:bodyPr vert="horz" lIns="91440" tIns="45720" rIns="91440" bIns="45720" rtlCol="0" anchor="ctr"/>
          <a:lstStyle>
            <a:defPPr>
              <a:defRPr lang="en-US"/>
            </a:defPPr>
            <a:lvl1pPr marL="0" algn="l" defTabSz="914400" rtl="0" eaLnBrk="1" latinLnBrk="0" hangingPunct="1">
              <a:buFontTx/>
              <a:buNone/>
              <a:defRPr sz="900" kern="1200">
                <a:solidFill>
                  <a:schemeClr val="tx1"/>
                </a:solidFill>
                <a:latin typeface="+mn-lt"/>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Aft>
                <a:spcPct val="0"/>
              </a:spcAft>
              <a:defRPr/>
            </a:pPr>
            <a:r>
              <a:rPr lang="en-US" sz="900" dirty="0"/>
              <a:t>Mankiw, </a:t>
            </a:r>
            <a:r>
              <a:rPr lang="en-US" sz="900" i="1" dirty="0"/>
              <a:t>Principles of Microeconomics</a:t>
            </a:r>
            <a:r>
              <a:rPr lang="en-US" sz="900"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1007448745"/>
      </p:ext>
    </p:extLst>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50">
                                            <p:txEl>
                                              <p:pRg st="0" end="0"/>
                                            </p:txEl>
                                          </p:spTgt>
                                        </p:tgtEl>
                                        <p:attrNameLst>
                                          <p:attrName>style.visibility</p:attrName>
                                        </p:attrNameLst>
                                      </p:cBhvr>
                                      <p:to>
                                        <p:strVal val="visible"/>
                                      </p:to>
                                    </p:set>
                                    <p:animEffect transition="in" filter="wipe(left)">
                                      <p:cBhvr>
                                        <p:cTn id="7" dur="500"/>
                                        <p:tgtEl>
                                          <p:spTgt spid="6150">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150">
                                            <p:txEl>
                                              <p:pRg st="1" end="1"/>
                                            </p:txEl>
                                          </p:spTgt>
                                        </p:tgtEl>
                                        <p:attrNameLst>
                                          <p:attrName>style.visibility</p:attrName>
                                        </p:attrNameLst>
                                      </p:cBhvr>
                                      <p:to>
                                        <p:strVal val="visible"/>
                                      </p:to>
                                    </p:set>
                                    <p:animEffect transition="in" filter="wipe(left)">
                                      <p:cBhvr>
                                        <p:cTn id="11" dur="500"/>
                                        <p:tgtEl>
                                          <p:spTgt spid="6150">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150">
                                            <p:txEl>
                                              <p:pRg st="2" end="2"/>
                                            </p:txEl>
                                          </p:spTgt>
                                        </p:tgtEl>
                                        <p:attrNameLst>
                                          <p:attrName>style.visibility</p:attrName>
                                        </p:attrNameLst>
                                      </p:cBhvr>
                                      <p:to>
                                        <p:strVal val="visible"/>
                                      </p:to>
                                    </p:set>
                                    <p:animEffect transition="in" filter="wipe(left)">
                                      <p:cBhvr>
                                        <p:cTn id="15" dur="500"/>
                                        <p:tgtEl>
                                          <p:spTgt spid="6150">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6150">
                                            <p:txEl>
                                              <p:pRg st="3" end="3"/>
                                            </p:txEl>
                                          </p:spTgt>
                                        </p:tgtEl>
                                        <p:attrNameLst>
                                          <p:attrName>style.visibility</p:attrName>
                                        </p:attrNameLst>
                                      </p:cBhvr>
                                      <p:to>
                                        <p:strVal val="visible"/>
                                      </p:to>
                                    </p:set>
                                    <p:animEffect transition="in" filter="wipe(left)">
                                      <p:cBhvr>
                                        <p:cTn id="19" dur="500"/>
                                        <p:tgtEl>
                                          <p:spTgt spid="6150">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6150">
                                            <p:txEl>
                                              <p:pRg st="4" end="4"/>
                                            </p:txEl>
                                          </p:spTgt>
                                        </p:tgtEl>
                                        <p:attrNameLst>
                                          <p:attrName>style.visibility</p:attrName>
                                        </p:attrNameLst>
                                      </p:cBhvr>
                                      <p:to>
                                        <p:strVal val="visible"/>
                                      </p:to>
                                    </p:set>
                                    <p:animEffect transition="in" filter="wipe(left)">
                                      <p:cBhvr>
                                        <p:cTn id="23" dur="500"/>
                                        <p:tgtEl>
                                          <p:spTgt spid="615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build="p">
        <p:tmplLst>
          <p:tmpl lvl="1">
            <p:tnLst>
              <p:par>
                <p:cTn presetID="22" presetClass="entr" presetSubtype="8" fill="hold" nodeType="afterEffect">
                  <p:stCondLst>
                    <p:cond delay="0"/>
                  </p:stCondLst>
                  <p:childTnLst>
                    <p:set>
                      <p:cBhvr>
                        <p:cTn dur="1" fill="hold">
                          <p:stCondLst>
                            <p:cond delay="0"/>
                          </p:stCondLst>
                        </p:cTn>
                        <p:tgtEl>
                          <p:spTgt spid="6150"/>
                        </p:tgtEl>
                        <p:attrNameLst>
                          <p:attrName>style.visibility</p:attrName>
                        </p:attrNameLst>
                      </p:cBhvr>
                      <p:to>
                        <p:strVal val="visible"/>
                      </p:to>
                    </p:set>
                    <p:animEffect transition="in" filter="wipe(left)">
                      <p:cBhvr>
                        <p:cTn dur="500"/>
                        <p:tgtEl>
                          <p:spTgt spid="6150"/>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6150"/>
                        </p:tgtEl>
                        <p:attrNameLst>
                          <p:attrName>style.visibility</p:attrName>
                        </p:attrNameLst>
                      </p:cBhvr>
                      <p:to>
                        <p:strVal val="visible"/>
                      </p:to>
                    </p:set>
                    <p:animEffect transition="in" filter="wipe(left)">
                      <p:cBhvr>
                        <p:cTn dur="500"/>
                        <p:tgtEl>
                          <p:spTgt spid="6150"/>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6150"/>
                        </p:tgtEl>
                        <p:attrNameLst>
                          <p:attrName>style.visibility</p:attrName>
                        </p:attrNameLst>
                      </p:cBhvr>
                      <p:to>
                        <p:strVal val="visible"/>
                      </p:to>
                    </p:set>
                    <p:animEffect transition="in" filter="wipe(left)">
                      <p:cBhvr>
                        <p:cTn dur="500"/>
                        <p:tgtEl>
                          <p:spTgt spid="6150"/>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6150"/>
                        </p:tgtEl>
                        <p:attrNameLst>
                          <p:attrName>style.visibility</p:attrName>
                        </p:attrNameLst>
                      </p:cBhvr>
                      <p:to>
                        <p:strVal val="visible"/>
                      </p:to>
                    </p:set>
                    <p:animEffect transition="in" filter="wipe(left)">
                      <p:cBhvr>
                        <p:cTn dur="500"/>
                        <p:tgtEl>
                          <p:spTgt spid="6150"/>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6150"/>
                        </p:tgtEl>
                        <p:attrNameLst>
                          <p:attrName>style.visibility</p:attrName>
                        </p:attrNameLst>
                      </p:cBhvr>
                      <p:to>
                        <p:strVal val="visible"/>
                      </p:to>
                    </p:set>
                    <p:animEffect transition="in" filter="wipe(left)">
                      <p:cBhvr>
                        <p:cTn dur="500"/>
                        <p:tgtEl>
                          <p:spTgt spid="6150"/>
                        </p:tgtEl>
                      </p:cBhvr>
                    </p:animEffect>
                  </p:childTnLst>
                </p:cTn>
              </p:par>
            </p:tnLst>
          </p:tmpl>
        </p:tmplLst>
      </p:bldP>
    </p:bldLst>
  </p:timing>
  <p:hf hdr="0" dt="0"/>
  <p:txStyles>
    <p:titleStyle>
      <a:lvl1pPr algn="ctr" rtl="0" eaLnBrk="0" fontAlgn="base" hangingPunct="0">
        <a:spcBef>
          <a:spcPct val="0"/>
        </a:spcBef>
        <a:spcAft>
          <a:spcPct val="0"/>
        </a:spcAft>
        <a:defRPr sz="3000">
          <a:solidFill>
            <a:srgbClr val="0D0D0D"/>
          </a:solidFill>
          <a:latin typeface="+mj-lt"/>
          <a:ea typeface="+mj-ea"/>
          <a:cs typeface="+mj-cs"/>
        </a:defRPr>
      </a:lvl1pPr>
      <a:lvl2pPr algn="ctr" rtl="0" eaLnBrk="0" fontAlgn="base" hangingPunct="0">
        <a:spcBef>
          <a:spcPct val="0"/>
        </a:spcBef>
        <a:spcAft>
          <a:spcPct val="0"/>
        </a:spcAft>
        <a:defRPr sz="3000">
          <a:solidFill>
            <a:srgbClr val="0D0D0D"/>
          </a:solidFill>
          <a:latin typeface="Arial" pitchFamily="34" charset="0"/>
        </a:defRPr>
      </a:lvl2pPr>
      <a:lvl3pPr algn="ctr" rtl="0" eaLnBrk="0" fontAlgn="base" hangingPunct="0">
        <a:spcBef>
          <a:spcPct val="0"/>
        </a:spcBef>
        <a:spcAft>
          <a:spcPct val="0"/>
        </a:spcAft>
        <a:defRPr sz="3000">
          <a:solidFill>
            <a:srgbClr val="0D0D0D"/>
          </a:solidFill>
          <a:latin typeface="Arial" pitchFamily="34" charset="0"/>
        </a:defRPr>
      </a:lvl3pPr>
      <a:lvl4pPr algn="ctr" rtl="0" eaLnBrk="0" fontAlgn="base" hangingPunct="0">
        <a:spcBef>
          <a:spcPct val="0"/>
        </a:spcBef>
        <a:spcAft>
          <a:spcPct val="0"/>
        </a:spcAft>
        <a:defRPr sz="3000">
          <a:solidFill>
            <a:srgbClr val="0D0D0D"/>
          </a:solidFill>
          <a:latin typeface="Arial" pitchFamily="34" charset="0"/>
        </a:defRPr>
      </a:lvl4pPr>
      <a:lvl5pPr algn="ctr" rtl="0" eaLnBrk="0" fontAlgn="base" hangingPunct="0">
        <a:spcBef>
          <a:spcPct val="0"/>
        </a:spcBef>
        <a:spcAft>
          <a:spcPct val="0"/>
        </a:spcAft>
        <a:defRPr sz="3000">
          <a:solidFill>
            <a:srgbClr val="0D0D0D"/>
          </a:solidFill>
          <a:latin typeface="Arial" pitchFamily="34" charset="0"/>
        </a:defRPr>
      </a:lvl5pPr>
      <a:lvl6pPr marL="457200" algn="l" rtl="0" fontAlgn="base">
        <a:spcBef>
          <a:spcPct val="0"/>
        </a:spcBef>
        <a:spcAft>
          <a:spcPct val="0"/>
        </a:spcAft>
        <a:defRPr sz="3000">
          <a:solidFill>
            <a:srgbClr val="990000"/>
          </a:solidFill>
          <a:latin typeface="Arial" pitchFamily="34" charset="0"/>
        </a:defRPr>
      </a:lvl6pPr>
      <a:lvl7pPr marL="914400" algn="l" rtl="0" fontAlgn="base">
        <a:spcBef>
          <a:spcPct val="0"/>
        </a:spcBef>
        <a:spcAft>
          <a:spcPct val="0"/>
        </a:spcAft>
        <a:defRPr sz="3000">
          <a:solidFill>
            <a:srgbClr val="990000"/>
          </a:solidFill>
          <a:latin typeface="Arial" pitchFamily="34" charset="0"/>
        </a:defRPr>
      </a:lvl7pPr>
      <a:lvl8pPr marL="1371600" algn="l" rtl="0" fontAlgn="base">
        <a:spcBef>
          <a:spcPct val="0"/>
        </a:spcBef>
        <a:spcAft>
          <a:spcPct val="0"/>
        </a:spcAft>
        <a:defRPr sz="3000">
          <a:solidFill>
            <a:srgbClr val="990000"/>
          </a:solidFill>
          <a:latin typeface="Arial" pitchFamily="34" charset="0"/>
        </a:defRPr>
      </a:lvl8pPr>
      <a:lvl9pPr marL="1828800" algn="l" rtl="0" fontAlgn="base">
        <a:spcBef>
          <a:spcPct val="0"/>
        </a:spcBef>
        <a:spcAft>
          <a:spcPct val="0"/>
        </a:spcAft>
        <a:defRPr sz="3000">
          <a:solidFill>
            <a:srgbClr val="990000"/>
          </a:solidFill>
          <a:latin typeface="Arial" pitchFamily="34" charset="0"/>
        </a:defRPr>
      </a:lvl9pPr>
    </p:titleStyle>
    <p:bodyStyle>
      <a:lvl1pPr marL="342900" indent="-342900" algn="l" rtl="0" eaLnBrk="0" fontAlgn="base" hangingPunct="0">
        <a:spcBef>
          <a:spcPct val="20000"/>
        </a:spcBef>
        <a:spcAft>
          <a:spcPct val="0"/>
        </a:spcAft>
        <a:buChar char="•"/>
        <a:defRPr sz="3400">
          <a:solidFill>
            <a:srgbClr val="AE1221"/>
          </a:solidFill>
          <a:latin typeface="+mn-lt"/>
          <a:ea typeface="+mn-ea"/>
          <a:cs typeface="+mn-cs"/>
        </a:defRPr>
      </a:lvl1pPr>
      <a:lvl2pPr marL="742950" indent="-285750" algn="l" rtl="0" eaLnBrk="0" fontAlgn="base" hangingPunct="0">
        <a:spcBef>
          <a:spcPct val="20000"/>
        </a:spcBef>
        <a:spcAft>
          <a:spcPct val="0"/>
        </a:spcAft>
        <a:buChar char="–"/>
        <a:defRPr sz="32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B9440A22-8BFD-4B5B-3FE6-E3BF3CB45070}"/>
              </a:ext>
            </a:extLst>
          </p:cNvPr>
          <p:cNvPicPr>
            <a:picLocks noChangeAspect="1"/>
          </p:cNvPicPr>
          <p:nvPr userDrawn="1"/>
        </p:nvPicPr>
        <p:blipFill>
          <a:blip r:embed="rId4"/>
          <a:stretch>
            <a:fillRect/>
          </a:stretch>
        </p:blipFill>
        <p:spPr>
          <a:xfrm>
            <a:off x="11647442" y="6455228"/>
            <a:ext cx="544559" cy="402772"/>
          </a:xfrm>
          <a:prstGeom prst="rect">
            <a:avLst/>
          </a:prstGeom>
        </p:spPr>
      </p:pic>
      <p:grpSp>
        <p:nvGrpSpPr>
          <p:cNvPr id="14" name="Group 13">
            <a:extLst>
              <a:ext uri="{FF2B5EF4-FFF2-40B4-BE49-F238E27FC236}">
                <a16:creationId xmlns:a16="http://schemas.microsoft.com/office/drawing/2014/main" id="{E9160293-9784-8198-02AC-A2CE5BF52997}"/>
              </a:ext>
            </a:extLst>
          </p:cNvPr>
          <p:cNvGrpSpPr/>
          <p:nvPr userDrawn="1"/>
        </p:nvGrpSpPr>
        <p:grpSpPr>
          <a:xfrm>
            <a:off x="0" y="1"/>
            <a:ext cx="12191997" cy="783771"/>
            <a:chOff x="0" y="0"/>
            <a:chExt cx="9143998" cy="783771"/>
          </a:xfrm>
        </p:grpSpPr>
        <p:pic>
          <p:nvPicPr>
            <p:cNvPr id="13" name="Picture 12">
              <a:extLst>
                <a:ext uri="{FF2B5EF4-FFF2-40B4-BE49-F238E27FC236}">
                  <a16:creationId xmlns:a16="http://schemas.microsoft.com/office/drawing/2014/main" id="{CA342020-04AE-B9F5-ADE2-3A64EEF3308A}"/>
                </a:ext>
              </a:extLst>
            </p:cNvPr>
            <p:cNvPicPr>
              <a:picLocks noChangeAspect="1"/>
            </p:cNvPicPr>
            <p:nvPr userDrawn="1"/>
          </p:nvPicPr>
          <p:blipFill>
            <a:blip r:embed="rId5"/>
            <a:stretch>
              <a:fillRect/>
            </a:stretch>
          </p:blipFill>
          <p:spPr>
            <a:xfrm>
              <a:off x="990600" y="1"/>
              <a:ext cx="8153398" cy="783770"/>
            </a:xfrm>
            <a:prstGeom prst="rect">
              <a:avLst/>
            </a:prstGeom>
          </p:spPr>
        </p:pic>
        <p:pic>
          <p:nvPicPr>
            <p:cNvPr id="8" name="Picture 7">
              <a:extLst>
                <a:ext uri="{FF2B5EF4-FFF2-40B4-BE49-F238E27FC236}">
                  <a16:creationId xmlns:a16="http://schemas.microsoft.com/office/drawing/2014/main" id="{00E185A2-CC12-C835-B35E-A13F8B5EBDB4}"/>
                </a:ext>
              </a:extLst>
            </p:cNvPr>
            <p:cNvPicPr>
              <a:picLocks noChangeAspect="1"/>
            </p:cNvPicPr>
            <p:nvPr userDrawn="1"/>
          </p:nvPicPr>
          <p:blipFill>
            <a:blip r:embed="rId6"/>
            <a:stretch>
              <a:fillRect/>
            </a:stretch>
          </p:blipFill>
          <p:spPr>
            <a:xfrm>
              <a:off x="0" y="0"/>
              <a:ext cx="990599" cy="783771"/>
            </a:xfrm>
            <a:prstGeom prst="rect">
              <a:avLst/>
            </a:prstGeom>
          </p:spPr>
        </p:pic>
      </p:grpSp>
      <p:sp>
        <p:nvSpPr>
          <p:cNvPr id="5122" name="Rectangle 2"/>
          <p:cNvSpPr>
            <a:spLocks noGrp="1" noChangeAspect="1" noChangeArrowheads="1"/>
          </p:cNvSpPr>
          <p:nvPr>
            <p:ph type="title"/>
          </p:nvPr>
        </p:nvSpPr>
        <p:spPr bwMode="auto">
          <a:xfrm>
            <a:off x="203199" y="0"/>
            <a:ext cx="11988799"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THINK-PAIR-SHARE</a:t>
            </a:r>
          </a:p>
        </p:txBody>
      </p:sp>
      <p:sp>
        <p:nvSpPr>
          <p:cNvPr id="6150" name="Rectangle 3"/>
          <p:cNvSpPr>
            <a:spLocks noGrp="1" noChangeAspect="1" noChangeArrowheads="1"/>
          </p:cNvSpPr>
          <p:nvPr>
            <p:ph type="body" idx="1"/>
          </p:nvPr>
        </p:nvSpPr>
        <p:spPr bwMode="auto">
          <a:xfrm>
            <a:off x="609600" y="783771"/>
            <a:ext cx="11277600" cy="5693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  - </a:t>
            </a:r>
            <a:r>
              <a:rPr lang="en-US" altLang="en-US" dirty="0" err="1"/>
              <a:t>colorat</a:t>
            </a:r>
            <a:r>
              <a:rPr lang="en-US" altLang="en-US" dirty="0"/>
              <a:t> </a:t>
            </a:r>
            <a:r>
              <a:rPr lang="en-US" altLang="en-US" dirty="0" err="1"/>
              <a:t>diferit</a:t>
            </a:r>
            <a:endParaRPr lang="en-US" altLang="en-US" dirty="0"/>
          </a:p>
        </p:txBody>
      </p:sp>
      <p:sp>
        <p:nvSpPr>
          <p:cNvPr id="216071" name="Rectangle 7"/>
          <p:cNvSpPr>
            <a:spLocks noGrp="1" noChangeArrowheads="1"/>
          </p:cNvSpPr>
          <p:nvPr>
            <p:ph type="sldNum" sz="quarter" idx="4"/>
          </p:nvPr>
        </p:nvSpPr>
        <p:spPr bwMode="auto">
          <a:xfrm>
            <a:off x="11647440" y="6498769"/>
            <a:ext cx="544560" cy="3592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chemeClr val="bg1"/>
                </a:solidFill>
              </a:defRPr>
            </a:lvl1pPr>
          </a:lstStyle>
          <a:p>
            <a:pPr fontAlgn="base">
              <a:spcAft>
                <a:spcPct val="0"/>
              </a:spcAft>
              <a:defRPr/>
            </a:pPr>
            <a:fld id="{CFA536BC-3ED5-4293-8323-16A4258B4A0B}" type="slidenum">
              <a:rPr lang="en-US" smtClean="0"/>
              <a:pPr fontAlgn="base">
                <a:spcAft>
                  <a:spcPct val="0"/>
                </a:spcAft>
                <a:defRPr/>
              </a:pPr>
              <a:t>‹#›</a:t>
            </a:fld>
            <a:endParaRPr lang="en-US" dirty="0"/>
          </a:p>
        </p:txBody>
      </p:sp>
      <p:sp>
        <p:nvSpPr>
          <p:cNvPr id="11" name="Footer Placeholder 4"/>
          <p:cNvSpPr txBox="1">
            <a:spLocks/>
          </p:cNvSpPr>
          <p:nvPr userDrawn="1"/>
        </p:nvSpPr>
        <p:spPr>
          <a:xfrm>
            <a:off x="0" y="6476999"/>
            <a:ext cx="11582400" cy="381002"/>
          </a:xfrm>
          <a:prstGeom prst="rect">
            <a:avLst/>
          </a:prstGeom>
          <a:noFill/>
        </p:spPr>
        <p:txBody>
          <a:bodyPr vert="horz" lIns="91440" tIns="45720" rIns="91440" bIns="45720" rtlCol="0" anchor="ctr"/>
          <a:lstStyle>
            <a:defPPr>
              <a:defRPr lang="en-US"/>
            </a:defPPr>
            <a:lvl1pPr marL="0" algn="l" defTabSz="914400" rtl="0" eaLnBrk="1" latinLnBrk="0" hangingPunct="1">
              <a:buFontTx/>
              <a:buNone/>
              <a:defRPr sz="900" kern="1200">
                <a:solidFill>
                  <a:schemeClr val="tx1"/>
                </a:solidFill>
                <a:latin typeface="+mn-lt"/>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Aft>
                <a:spcPct val="0"/>
              </a:spcAft>
              <a:defRPr/>
            </a:pPr>
            <a:r>
              <a:rPr lang="en-US" sz="900" dirty="0"/>
              <a:t>Mankiw, </a:t>
            </a:r>
            <a:r>
              <a:rPr lang="en-US" sz="900" i="1" dirty="0"/>
              <a:t>Principles of Microeconomics</a:t>
            </a:r>
            <a:r>
              <a:rPr lang="en-US" sz="900"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728541375"/>
      </p:ext>
    </p:extLst>
  </p:cSld>
  <p:clrMap bg1="lt1" tx1="dk1" bg2="lt2" tx2="dk2" accent1="accent1" accent2="accent2" accent3="accent3" accent4="accent4" accent5="accent5" accent6="accent6" hlink="hlink" folHlink="folHlink"/>
  <p:sldLayoutIdLst>
    <p:sldLayoutId id="2147483685" r:id="rId1"/>
    <p:sldLayoutId id="2147483687" r:id="rId2"/>
  </p:sldLayoutIdLst>
  <p:hf hdr="0" dt="0"/>
  <p:txStyles>
    <p:title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000">
          <a:solidFill>
            <a:srgbClr val="0D0D0D"/>
          </a:solidFill>
          <a:latin typeface="Arial" pitchFamily="34" charset="0"/>
        </a:defRPr>
      </a:lvl2pPr>
      <a:lvl3pPr algn="ctr" rtl="0" eaLnBrk="0" fontAlgn="base" hangingPunct="0">
        <a:spcBef>
          <a:spcPct val="0"/>
        </a:spcBef>
        <a:spcAft>
          <a:spcPct val="0"/>
        </a:spcAft>
        <a:defRPr sz="3000">
          <a:solidFill>
            <a:srgbClr val="0D0D0D"/>
          </a:solidFill>
          <a:latin typeface="Arial" pitchFamily="34" charset="0"/>
        </a:defRPr>
      </a:lvl3pPr>
      <a:lvl4pPr algn="ctr" rtl="0" eaLnBrk="0" fontAlgn="base" hangingPunct="0">
        <a:spcBef>
          <a:spcPct val="0"/>
        </a:spcBef>
        <a:spcAft>
          <a:spcPct val="0"/>
        </a:spcAft>
        <a:defRPr sz="3000">
          <a:solidFill>
            <a:srgbClr val="0D0D0D"/>
          </a:solidFill>
          <a:latin typeface="Arial" pitchFamily="34" charset="0"/>
        </a:defRPr>
      </a:lvl4pPr>
      <a:lvl5pPr algn="ctr" rtl="0" eaLnBrk="0" fontAlgn="base" hangingPunct="0">
        <a:spcBef>
          <a:spcPct val="0"/>
        </a:spcBef>
        <a:spcAft>
          <a:spcPct val="0"/>
        </a:spcAft>
        <a:defRPr sz="3000">
          <a:solidFill>
            <a:srgbClr val="0D0D0D"/>
          </a:solidFill>
          <a:latin typeface="Arial" pitchFamily="34" charset="0"/>
        </a:defRPr>
      </a:lvl5pPr>
      <a:lvl6pPr marL="457200" algn="l" rtl="0" fontAlgn="base">
        <a:spcBef>
          <a:spcPct val="0"/>
        </a:spcBef>
        <a:spcAft>
          <a:spcPct val="0"/>
        </a:spcAft>
        <a:defRPr sz="3000">
          <a:solidFill>
            <a:srgbClr val="990000"/>
          </a:solidFill>
          <a:latin typeface="Arial" pitchFamily="34" charset="0"/>
        </a:defRPr>
      </a:lvl6pPr>
      <a:lvl7pPr marL="914400" algn="l" rtl="0" fontAlgn="base">
        <a:spcBef>
          <a:spcPct val="0"/>
        </a:spcBef>
        <a:spcAft>
          <a:spcPct val="0"/>
        </a:spcAft>
        <a:defRPr sz="3000">
          <a:solidFill>
            <a:srgbClr val="990000"/>
          </a:solidFill>
          <a:latin typeface="Arial" pitchFamily="34" charset="0"/>
        </a:defRPr>
      </a:lvl7pPr>
      <a:lvl8pPr marL="1371600" algn="l" rtl="0" fontAlgn="base">
        <a:spcBef>
          <a:spcPct val="0"/>
        </a:spcBef>
        <a:spcAft>
          <a:spcPct val="0"/>
        </a:spcAft>
        <a:defRPr sz="3000">
          <a:solidFill>
            <a:srgbClr val="990000"/>
          </a:solidFill>
          <a:latin typeface="Arial" pitchFamily="34" charset="0"/>
        </a:defRPr>
      </a:lvl8pPr>
      <a:lvl9pPr marL="1828800" algn="l" rtl="0" fontAlgn="base">
        <a:spcBef>
          <a:spcPct val="0"/>
        </a:spcBef>
        <a:spcAft>
          <a:spcPct val="0"/>
        </a:spcAft>
        <a:defRPr sz="3000">
          <a:solidFill>
            <a:srgbClr val="990000"/>
          </a:solidFill>
          <a:latin typeface="Arial" pitchFamily="34" charset="0"/>
        </a:defRPr>
      </a:lvl9pPr>
    </p:titleStyle>
    <p:bodyStyle>
      <a:lvl1pPr marL="342900" indent="-342900" algn="l" rtl="0" eaLnBrk="0" fontAlgn="base" hangingPunct="0">
        <a:spcBef>
          <a:spcPct val="20000"/>
        </a:spcBef>
        <a:spcAft>
          <a:spcPct val="0"/>
        </a:spcAft>
        <a:buChar char="•"/>
        <a:defRPr sz="3400">
          <a:solidFill>
            <a:srgbClr val="AE1221"/>
          </a:solidFill>
          <a:latin typeface="+mn-lt"/>
          <a:ea typeface="+mn-ea"/>
          <a:cs typeface="+mn-cs"/>
        </a:defRPr>
      </a:lvl1pPr>
      <a:lvl2pPr marL="742950" indent="-285750" algn="l" rtl="0" eaLnBrk="0" fontAlgn="base" hangingPunct="0">
        <a:spcBef>
          <a:spcPct val="20000"/>
        </a:spcBef>
        <a:spcAft>
          <a:spcPct val="0"/>
        </a:spcAft>
        <a:buChar char="–"/>
        <a:defRPr sz="32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143F128-001E-7656-E092-6EE95225596B}"/>
              </a:ext>
            </a:extLst>
          </p:cNvPr>
          <p:cNvPicPr>
            <a:picLocks noChangeAspect="1"/>
          </p:cNvPicPr>
          <p:nvPr userDrawn="1"/>
        </p:nvPicPr>
        <p:blipFill>
          <a:blip r:embed="rId3"/>
          <a:stretch>
            <a:fillRect/>
          </a:stretch>
        </p:blipFill>
        <p:spPr>
          <a:xfrm>
            <a:off x="11565371" y="6400800"/>
            <a:ext cx="626628" cy="457200"/>
          </a:xfrm>
          <a:prstGeom prst="rect">
            <a:avLst/>
          </a:prstGeom>
        </p:spPr>
      </p:pic>
      <p:sp>
        <p:nvSpPr>
          <p:cNvPr id="6150" name="Rectangle 3"/>
          <p:cNvSpPr>
            <a:spLocks noGrp="1" noChangeAspect="1" noChangeArrowheads="1"/>
          </p:cNvSpPr>
          <p:nvPr>
            <p:ph type="body" idx="1"/>
          </p:nvPr>
        </p:nvSpPr>
        <p:spPr bwMode="auto">
          <a:xfrm>
            <a:off x="406400" y="1602868"/>
            <a:ext cx="11480800" cy="4721733"/>
          </a:xfrm>
          <a:prstGeom prst="rect">
            <a:avLst/>
          </a:prstGeom>
          <a:solidFill>
            <a:srgbClr val="EAEAF4"/>
          </a:solidFill>
          <a:ln>
            <a:noFill/>
          </a:ln>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  - </a:t>
            </a:r>
            <a:r>
              <a:rPr lang="en-US" altLang="en-US" dirty="0" err="1"/>
              <a:t>colorat</a:t>
            </a:r>
            <a:r>
              <a:rPr lang="en-US" altLang="en-US" dirty="0"/>
              <a:t> </a:t>
            </a:r>
            <a:r>
              <a:rPr lang="en-US" altLang="en-US" dirty="0" err="1"/>
              <a:t>diferit</a:t>
            </a:r>
            <a:endParaRPr lang="en-US" altLang="en-US" dirty="0"/>
          </a:p>
        </p:txBody>
      </p:sp>
      <p:sp>
        <p:nvSpPr>
          <p:cNvPr id="216071" name="Rectangle 7"/>
          <p:cNvSpPr>
            <a:spLocks noGrp="1" noChangeArrowheads="1"/>
          </p:cNvSpPr>
          <p:nvPr>
            <p:ph type="sldNum" sz="quarter" idx="4"/>
          </p:nvPr>
        </p:nvSpPr>
        <p:spPr bwMode="auto">
          <a:xfrm>
            <a:off x="11504085" y="6467476"/>
            <a:ext cx="687916" cy="390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rgbClr val="4E519E"/>
                </a:solidFill>
              </a:defRPr>
            </a:lvl1pPr>
          </a:lstStyle>
          <a:p>
            <a:pPr fontAlgn="base">
              <a:spcAft>
                <a:spcPct val="0"/>
              </a:spcAft>
              <a:defRPr/>
            </a:pPr>
            <a:fld id="{CFA536BC-3ED5-4293-8323-16A4258B4A0B}" type="slidenum">
              <a:rPr lang="en-US" smtClean="0"/>
              <a:pPr fontAlgn="base">
                <a:spcAft>
                  <a:spcPct val="0"/>
                </a:spcAft>
                <a:defRPr/>
              </a:pPr>
              <a:t>‹#›</a:t>
            </a:fld>
            <a:endParaRPr lang="en-US" dirty="0"/>
          </a:p>
        </p:txBody>
      </p:sp>
      <p:sp>
        <p:nvSpPr>
          <p:cNvPr id="11" name="Footer Placeholder 4"/>
          <p:cNvSpPr txBox="1">
            <a:spLocks/>
          </p:cNvSpPr>
          <p:nvPr userDrawn="1"/>
        </p:nvSpPr>
        <p:spPr>
          <a:xfrm>
            <a:off x="0" y="6477000"/>
            <a:ext cx="11684000" cy="381001"/>
          </a:xfrm>
          <a:prstGeom prst="rect">
            <a:avLst/>
          </a:prstGeom>
          <a:noFill/>
        </p:spPr>
        <p:txBody>
          <a:bodyPr vert="horz" lIns="91440" tIns="45720" rIns="91440" bIns="45720" rtlCol="0" anchor="ctr"/>
          <a:lstStyle>
            <a:defPPr>
              <a:defRPr lang="en-US"/>
            </a:defPPr>
            <a:lvl1pPr marL="0" algn="l" defTabSz="914400" rtl="0" eaLnBrk="1" latinLnBrk="0" hangingPunct="1">
              <a:buFontTx/>
              <a:buNone/>
              <a:defRPr sz="900" kern="1200">
                <a:solidFill>
                  <a:schemeClr val="tx1"/>
                </a:solidFill>
                <a:latin typeface="+mn-lt"/>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Aft>
                <a:spcPct val="0"/>
              </a:spcAft>
              <a:defRPr/>
            </a:pPr>
            <a:r>
              <a:rPr lang="en-US" sz="900" dirty="0"/>
              <a:t>Mankiw, </a:t>
            </a:r>
            <a:r>
              <a:rPr lang="en-US" sz="900" i="1" dirty="0"/>
              <a:t>Principles of Microeconomics</a:t>
            </a:r>
            <a:r>
              <a:rPr lang="en-US" sz="900" dirty="0"/>
              <a:t>, 10th Edition. © 2024 Cengage. All Rights Reserved. May not be scanned, copied or duplicated, or posted to a publicly accessible website, in whole or in part.</a:t>
            </a:r>
          </a:p>
        </p:txBody>
      </p:sp>
      <p:grpSp>
        <p:nvGrpSpPr>
          <p:cNvPr id="14" name="Group 13">
            <a:extLst>
              <a:ext uri="{FF2B5EF4-FFF2-40B4-BE49-F238E27FC236}">
                <a16:creationId xmlns:a16="http://schemas.microsoft.com/office/drawing/2014/main" id="{C835EDD8-042A-A0F3-75F7-909EAC7F38E6}"/>
              </a:ext>
            </a:extLst>
          </p:cNvPr>
          <p:cNvGrpSpPr/>
          <p:nvPr userDrawn="1"/>
        </p:nvGrpSpPr>
        <p:grpSpPr>
          <a:xfrm>
            <a:off x="2" y="1"/>
            <a:ext cx="12191999" cy="1541739"/>
            <a:chOff x="1" y="0"/>
            <a:chExt cx="9143999" cy="1541739"/>
          </a:xfrm>
        </p:grpSpPr>
        <p:grpSp>
          <p:nvGrpSpPr>
            <p:cNvPr id="10" name="Group 9">
              <a:extLst>
                <a:ext uri="{FF2B5EF4-FFF2-40B4-BE49-F238E27FC236}">
                  <a16:creationId xmlns:a16="http://schemas.microsoft.com/office/drawing/2014/main" id="{57574C9D-ED38-72ED-879E-F046CD7F6BD9}"/>
                </a:ext>
              </a:extLst>
            </p:cNvPr>
            <p:cNvGrpSpPr/>
            <p:nvPr userDrawn="1"/>
          </p:nvGrpSpPr>
          <p:grpSpPr>
            <a:xfrm>
              <a:off x="1" y="0"/>
              <a:ext cx="9143999" cy="1541739"/>
              <a:chOff x="1" y="0"/>
              <a:chExt cx="9143999" cy="1541739"/>
            </a:xfrm>
          </p:grpSpPr>
          <p:pic>
            <p:nvPicPr>
              <p:cNvPr id="5" name="Picture 4">
                <a:extLst>
                  <a:ext uri="{FF2B5EF4-FFF2-40B4-BE49-F238E27FC236}">
                    <a16:creationId xmlns:a16="http://schemas.microsoft.com/office/drawing/2014/main" id="{9F3AA3B5-A27E-5099-151F-DFF30B7FAE97}"/>
                  </a:ext>
                </a:extLst>
              </p:cNvPr>
              <p:cNvPicPr>
                <a:picLocks noChangeAspect="1"/>
              </p:cNvPicPr>
              <p:nvPr userDrawn="1"/>
            </p:nvPicPr>
            <p:blipFill>
              <a:blip r:embed="rId4"/>
              <a:stretch>
                <a:fillRect/>
              </a:stretch>
            </p:blipFill>
            <p:spPr>
              <a:xfrm>
                <a:off x="1" y="1"/>
                <a:ext cx="2514600" cy="1541738"/>
              </a:xfrm>
              <a:prstGeom prst="rect">
                <a:avLst/>
              </a:prstGeom>
            </p:spPr>
          </p:pic>
          <p:pic>
            <p:nvPicPr>
              <p:cNvPr id="7" name="Picture 6">
                <a:extLst>
                  <a:ext uri="{FF2B5EF4-FFF2-40B4-BE49-F238E27FC236}">
                    <a16:creationId xmlns:a16="http://schemas.microsoft.com/office/drawing/2014/main" id="{4F7CD589-4119-0ED3-C53A-837840172358}"/>
                  </a:ext>
                </a:extLst>
              </p:cNvPr>
              <p:cNvPicPr>
                <a:picLocks noChangeAspect="1"/>
              </p:cNvPicPr>
              <p:nvPr userDrawn="1"/>
            </p:nvPicPr>
            <p:blipFill>
              <a:blip r:embed="rId5"/>
              <a:stretch>
                <a:fillRect/>
              </a:stretch>
            </p:blipFill>
            <p:spPr>
              <a:xfrm>
                <a:off x="1600200" y="228598"/>
                <a:ext cx="7543800" cy="1022134"/>
              </a:xfrm>
              <a:prstGeom prst="rect">
                <a:avLst/>
              </a:prstGeom>
            </p:spPr>
          </p:pic>
          <p:pic>
            <p:nvPicPr>
              <p:cNvPr id="9" name="Picture 8">
                <a:extLst>
                  <a:ext uri="{FF2B5EF4-FFF2-40B4-BE49-F238E27FC236}">
                    <a16:creationId xmlns:a16="http://schemas.microsoft.com/office/drawing/2014/main" id="{83666958-61BB-7105-6346-670E1D304595}"/>
                  </a:ext>
                </a:extLst>
              </p:cNvPr>
              <p:cNvPicPr>
                <a:picLocks noChangeAspect="1"/>
              </p:cNvPicPr>
              <p:nvPr userDrawn="1"/>
            </p:nvPicPr>
            <p:blipFill>
              <a:blip r:embed="rId6"/>
              <a:stretch>
                <a:fillRect/>
              </a:stretch>
            </p:blipFill>
            <p:spPr>
              <a:xfrm>
                <a:off x="1447799" y="0"/>
                <a:ext cx="7696199" cy="272353"/>
              </a:xfrm>
              <a:prstGeom prst="rect">
                <a:avLst/>
              </a:prstGeom>
            </p:spPr>
          </p:pic>
        </p:grpSp>
        <p:pic>
          <p:nvPicPr>
            <p:cNvPr id="13" name="Picture 12">
              <a:extLst>
                <a:ext uri="{FF2B5EF4-FFF2-40B4-BE49-F238E27FC236}">
                  <a16:creationId xmlns:a16="http://schemas.microsoft.com/office/drawing/2014/main" id="{7EA6DF6B-C553-3A68-E18A-F19AD7ADAE04}"/>
                </a:ext>
              </a:extLst>
            </p:cNvPr>
            <p:cNvPicPr>
              <a:picLocks noChangeAspect="1"/>
            </p:cNvPicPr>
            <p:nvPr userDrawn="1"/>
          </p:nvPicPr>
          <p:blipFill>
            <a:blip r:embed="rId7"/>
            <a:stretch>
              <a:fillRect/>
            </a:stretch>
          </p:blipFill>
          <p:spPr>
            <a:xfrm>
              <a:off x="1444752" y="1243584"/>
              <a:ext cx="7699246" cy="292608"/>
            </a:xfrm>
            <a:prstGeom prst="rect">
              <a:avLst/>
            </a:prstGeom>
          </p:spPr>
        </p:pic>
      </p:grpSp>
    </p:spTree>
    <p:extLst>
      <p:ext uri="{BB962C8B-B14F-4D97-AF65-F5344CB8AC3E}">
        <p14:creationId xmlns:p14="http://schemas.microsoft.com/office/powerpoint/2010/main" val="540183629"/>
      </p:ext>
    </p:extLst>
  </p:cSld>
  <p:clrMap bg1="lt1" tx1="dk1" bg2="lt2" tx2="dk2" accent1="accent1" accent2="accent2" accent3="accent3" accent4="accent4" accent5="accent5" accent6="accent6" hlink="hlink" folHlink="folHlink"/>
  <p:sldLayoutIdLst>
    <p:sldLayoutId id="2147483677" r:id="rId1"/>
  </p:sldLayoutIdLst>
  <p:hf hdr="0" dt="0"/>
  <p:txStyles>
    <p:titleStyle>
      <a:lvl1pPr algn="l" rtl="0" eaLnBrk="0" fontAlgn="base" hangingPunct="0">
        <a:spcBef>
          <a:spcPct val="0"/>
        </a:spcBef>
        <a:spcAft>
          <a:spcPct val="0"/>
        </a:spcAft>
        <a:defRPr sz="3200">
          <a:solidFill>
            <a:schemeClr val="bg1"/>
          </a:solidFill>
          <a:latin typeface="+mj-lt"/>
          <a:ea typeface="+mj-ea"/>
          <a:cs typeface="+mj-cs"/>
        </a:defRPr>
      </a:lvl1pPr>
      <a:lvl2pPr algn="ctr" rtl="0" eaLnBrk="0" fontAlgn="base" hangingPunct="0">
        <a:spcBef>
          <a:spcPct val="0"/>
        </a:spcBef>
        <a:spcAft>
          <a:spcPct val="0"/>
        </a:spcAft>
        <a:defRPr sz="3000">
          <a:solidFill>
            <a:srgbClr val="0D0D0D"/>
          </a:solidFill>
          <a:latin typeface="Arial" pitchFamily="34" charset="0"/>
        </a:defRPr>
      </a:lvl2pPr>
      <a:lvl3pPr algn="ctr" rtl="0" eaLnBrk="0" fontAlgn="base" hangingPunct="0">
        <a:spcBef>
          <a:spcPct val="0"/>
        </a:spcBef>
        <a:spcAft>
          <a:spcPct val="0"/>
        </a:spcAft>
        <a:defRPr sz="3000">
          <a:solidFill>
            <a:srgbClr val="0D0D0D"/>
          </a:solidFill>
          <a:latin typeface="Arial" pitchFamily="34" charset="0"/>
        </a:defRPr>
      </a:lvl3pPr>
      <a:lvl4pPr algn="ctr" rtl="0" eaLnBrk="0" fontAlgn="base" hangingPunct="0">
        <a:spcBef>
          <a:spcPct val="0"/>
        </a:spcBef>
        <a:spcAft>
          <a:spcPct val="0"/>
        </a:spcAft>
        <a:defRPr sz="3000">
          <a:solidFill>
            <a:srgbClr val="0D0D0D"/>
          </a:solidFill>
          <a:latin typeface="Arial" pitchFamily="34" charset="0"/>
        </a:defRPr>
      </a:lvl4pPr>
      <a:lvl5pPr algn="ctr" rtl="0" eaLnBrk="0" fontAlgn="base" hangingPunct="0">
        <a:spcBef>
          <a:spcPct val="0"/>
        </a:spcBef>
        <a:spcAft>
          <a:spcPct val="0"/>
        </a:spcAft>
        <a:defRPr sz="3000">
          <a:solidFill>
            <a:srgbClr val="0D0D0D"/>
          </a:solidFill>
          <a:latin typeface="Arial" pitchFamily="34" charset="0"/>
        </a:defRPr>
      </a:lvl5pPr>
      <a:lvl6pPr marL="457200" algn="l" rtl="0" fontAlgn="base">
        <a:spcBef>
          <a:spcPct val="0"/>
        </a:spcBef>
        <a:spcAft>
          <a:spcPct val="0"/>
        </a:spcAft>
        <a:defRPr sz="3000">
          <a:solidFill>
            <a:srgbClr val="990000"/>
          </a:solidFill>
          <a:latin typeface="Arial" pitchFamily="34" charset="0"/>
        </a:defRPr>
      </a:lvl6pPr>
      <a:lvl7pPr marL="914400" algn="l" rtl="0" fontAlgn="base">
        <a:spcBef>
          <a:spcPct val="0"/>
        </a:spcBef>
        <a:spcAft>
          <a:spcPct val="0"/>
        </a:spcAft>
        <a:defRPr sz="3000">
          <a:solidFill>
            <a:srgbClr val="990000"/>
          </a:solidFill>
          <a:latin typeface="Arial" pitchFamily="34" charset="0"/>
        </a:defRPr>
      </a:lvl7pPr>
      <a:lvl8pPr marL="1371600" algn="l" rtl="0" fontAlgn="base">
        <a:spcBef>
          <a:spcPct val="0"/>
        </a:spcBef>
        <a:spcAft>
          <a:spcPct val="0"/>
        </a:spcAft>
        <a:defRPr sz="3000">
          <a:solidFill>
            <a:srgbClr val="990000"/>
          </a:solidFill>
          <a:latin typeface="Arial" pitchFamily="34" charset="0"/>
        </a:defRPr>
      </a:lvl8pPr>
      <a:lvl9pPr marL="1828800" algn="l" rtl="0" fontAlgn="base">
        <a:spcBef>
          <a:spcPct val="0"/>
        </a:spcBef>
        <a:spcAft>
          <a:spcPct val="0"/>
        </a:spcAft>
        <a:defRPr sz="3000">
          <a:solidFill>
            <a:srgbClr val="990000"/>
          </a:solidFill>
          <a:latin typeface="Arial" pitchFamily="34" charset="0"/>
        </a:defRPr>
      </a:lvl9pPr>
    </p:titleStyle>
    <p:bodyStyle>
      <a:lvl1pPr marL="342900" indent="-342900" algn="l" rtl="0" eaLnBrk="0" fontAlgn="base" hangingPunct="0">
        <a:spcBef>
          <a:spcPct val="20000"/>
        </a:spcBef>
        <a:spcAft>
          <a:spcPct val="0"/>
        </a:spcAft>
        <a:buChar char="•"/>
        <a:defRPr sz="3400">
          <a:solidFill>
            <a:srgbClr val="AE1221"/>
          </a:solidFill>
          <a:latin typeface="+mn-lt"/>
          <a:ea typeface="+mn-ea"/>
          <a:cs typeface="+mn-cs"/>
        </a:defRPr>
      </a:lvl1pPr>
      <a:lvl2pPr marL="742950" indent="-285750" algn="l" rtl="0" eaLnBrk="0" fontAlgn="base" hangingPunct="0">
        <a:spcBef>
          <a:spcPct val="20000"/>
        </a:spcBef>
        <a:spcAft>
          <a:spcPct val="0"/>
        </a:spcAft>
        <a:buChar char="–"/>
        <a:defRPr sz="32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1.xml"/><Relationship Id="rId1" Type="http://schemas.openxmlformats.org/officeDocument/2006/relationships/slideLayout" Target="../slideLayouts/slideLayout10.xml"/><Relationship Id="rId4" Type="http://schemas.openxmlformats.org/officeDocument/2006/relationships/image" Target="../media/image36.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36.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notesSlide" Target="../notesSlides/notesSlide17.xml"/><Relationship Id="rId1" Type="http://schemas.openxmlformats.org/officeDocument/2006/relationships/slideLayout" Target="../slideLayouts/slideLayout18.xml"/><Relationship Id="rId4" Type="http://schemas.openxmlformats.org/officeDocument/2006/relationships/image" Target="../media/image38.e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24.xml"/><Relationship Id="rId1" Type="http://schemas.openxmlformats.org/officeDocument/2006/relationships/slideLayout" Target="../slideLayouts/slideLayout14.xml"/><Relationship Id="rId4" Type="http://schemas.openxmlformats.org/officeDocument/2006/relationships/image" Target="../media/image36.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25.xml"/><Relationship Id="rId1" Type="http://schemas.openxmlformats.org/officeDocument/2006/relationships/slideLayout" Target="../slideLayouts/slideLayout14.xml"/><Relationship Id="rId4" Type="http://schemas.openxmlformats.org/officeDocument/2006/relationships/image" Target="../media/image36.e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28.xml"/><Relationship Id="rId1" Type="http://schemas.openxmlformats.org/officeDocument/2006/relationships/slideLayout" Target="../slideLayouts/slideLayout10.xml"/><Relationship Id="rId4" Type="http://schemas.openxmlformats.org/officeDocument/2006/relationships/image" Target="../media/image39.e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29.xml"/><Relationship Id="rId1" Type="http://schemas.openxmlformats.org/officeDocument/2006/relationships/slideLayout" Target="../slideLayouts/slideLayout14.xml"/><Relationship Id="rId4" Type="http://schemas.openxmlformats.org/officeDocument/2006/relationships/image" Target="../media/image39.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30.xml"/><Relationship Id="rId1" Type="http://schemas.openxmlformats.org/officeDocument/2006/relationships/slideLayout" Target="../slideLayouts/slideLayout14.xml"/><Relationship Id="rId4" Type="http://schemas.openxmlformats.org/officeDocument/2006/relationships/image" Target="../media/image39.e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31.xml"/><Relationship Id="rId1" Type="http://schemas.openxmlformats.org/officeDocument/2006/relationships/slideLayout" Target="../slideLayouts/slideLayout14.xml"/><Relationship Id="rId4" Type="http://schemas.openxmlformats.org/officeDocument/2006/relationships/image" Target="../media/image39.emf"/></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notesSlide" Target="../notesSlides/notesSlide40.xml"/><Relationship Id="rId1" Type="http://schemas.openxmlformats.org/officeDocument/2006/relationships/slideLayout" Target="../slideLayouts/slideLayout10.xml"/><Relationship Id="rId4" Type="http://schemas.openxmlformats.org/officeDocument/2006/relationships/image" Target="../media/image39.e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notesSlide" Target="../notesSlides/notesSlide41.xml"/><Relationship Id="rId1" Type="http://schemas.openxmlformats.org/officeDocument/2006/relationships/slideLayout" Target="../slideLayouts/slideLayout14.xml"/><Relationship Id="rId4" Type="http://schemas.openxmlformats.org/officeDocument/2006/relationships/image" Target="../media/image39.emf"/></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image" Target="../media/image35.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p:txBody>
          <a:bodyPr/>
          <a:lstStyle/>
          <a:p>
            <a:pPr>
              <a:defRPr/>
            </a:pPr>
            <a:fld id="{CABCAE2A-3771-4BE5-9C85-74C66AABFB75}" type="slidenum">
              <a:rPr lang="en-US" smtClean="0">
                <a:solidFill>
                  <a:srgbClr val="FFFFFF"/>
                </a:solidFill>
              </a:rPr>
              <a:pPr>
                <a:defRPr/>
              </a:pPr>
              <a:t>1</a:t>
            </a:fld>
            <a:endParaRPr lang="en-US" dirty="0">
              <a:solidFill>
                <a:srgbClr val="FFFFFF"/>
              </a:solidFill>
            </a:endParaRPr>
          </a:p>
        </p:txBody>
      </p:sp>
      <p:sp>
        <p:nvSpPr>
          <p:cNvPr id="8" name="Text Placeholder 7"/>
          <p:cNvSpPr>
            <a:spLocks noGrp="1"/>
          </p:cNvSpPr>
          <p:nvPr>
            <p:ph sz="quarter" idx="12"/>
          </p:nvPr>
        </p:nvSpPr>
        <p:spPr>
          <a:xfrm>
            <a:off x="5791200" y="2781300"/>
            <a:ext cx="4876800" cy="2857500"/>
          </a:xfrm>
        </p:spPr>
        <p:txBody>
          <a:bodyPr anchor="ctr">
            <a:normAutofit/>
          </a:bodyPr>
          <a:lstStyle/>
          <a:p>
            <a:pPr algn="ctr">
              <a:defRPr/>
            </a:pPr>
            <a:r>
              <a:rPr lang="en-US" sz="4800" dirty="0">
                <a:latin typeface="+mj-lt"/>
              </a:rPr>
              <a:t>Supply, Demand, and Government Policies</a:t>
            </a:r>
          </a:p>
        </p:txBody>
      </p:sp>
      <p:sp>
        <p:nvSpPr>
          <p:cNvPr id="9" name="Content Placeholder 8"/>
          <p:cNvSpPr>
            <a:spLocks noGrp="1"/>
          </p:cNvSpPr>
          <p:nvPr>
            <p:ph sz="quarter" idx="4294967295"/>
          </p:nvPr>
        </p:nvSpPr>
        <p:spPr>
          <a:xfrm>
            <a:off x="6718318" y="762000"/>
            <a:ext cx="2806682" cy="2019300"/>
          </a:xfrm>
          <a:blipFill>
            <a:blip r:embed="rId3"/>
            <a:stretch>
              <a:fillRect/>
            </a:stretch>
          </a:blipFill>
        </p:spPr>
        <p:txBody>
          <a:bodyPr>
            <a:normAutofit lnSpcReduction="10000"/>
          </a:bodyPr>
          <a:lstStyle/>
          <a:p>
            <a:pPr algn="ctr"/>
            <a:r>
              <a:rPr lang="en-US" dirty="0">
                <a:solidFill>
                  <a:srgbClr val="84CEF4"/>
                </a:solidFill>
              </a:rPr>
              <a:t>Chapter</a:t>
            </a:r>
            <a:r>
              <a:rPr lang="en-US" sz="3600" dirty="0">
                <a:solidFill>
                  <a:srgbClr val="84CEF4"/>
                </a:solidFill>
              </a:rPr>
              <a:t> </a:t>
            </a:r>
          </a:p>
          <a:p>
            <a:pPr algn="ctr"/>
            <a:r>
              <a:rPr lang="en-US" sz="8000" dirty="0">
                <a:solidFill>
                  <a:schemeClr val="bg1"/>
                </a:solidFill>
              </a:rPr>
              <a:t>6</a:t>
            </a:r>
          </a:p>
        </p:txBody>
      </p:sp>
      <p:sp>
        <p:nvSpPr>
          <p:cNvPr id="12" name="Footer Placeholder 2"/>
          <p:cNvSpPr>
            <a:spLocks noGrp="1"/>
          </p:cNvSpPr>
          <p:nvPr>
            <p:ph type="ftr" sz="quarter" idx="4294967295"/>
          </p:nvPr>
        </p:nvSpPr>
        <p:spPr>
          <a:xfrm>
            <a:off x="1524000" y="6400800"/>
            <a:ext cx="8686800" cy="457200"/>
          </a:xfrm>
          <a:prstGeom prst="rect">
            <a:avLst/>
          </a:prstGeom>
          <a:noFill/>
        </p:spPr>
        <p:txBody>
          <a:bodyPr vert="horz" lIns="91440" tIns="45720" rIns="91440" bIns="45720" rtlCol="0" anchor="ctr"/>
          <a:lstStyle>
            <a:lvl1pPr algn="l">
              <a:buNone/>
              <a:defRPr sz="900">
                <a:solidFill>
                  <a:schemeClr val="tx1"/>
                </a:solidFill>
                <a:cs typeface="Arial" pitchFamily="34" charset="0"/>
              </a:defRPr>
            </a:lvl1p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962300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1" y="1"/>
            <a:ext cx="9143999" cy="1544636"/>
          </a:xfrm>
        </p:spPr>
        <p:txBody>
          <a:bodyPr wrap="square" anchor="ctr"/>
          <a:lstStyle/>
          <a:p>
            <a:r>
              <a:rPr lang="en-US" sz="3800" dirty="0"/>
              <a:t>How Price Ceilings Affect Market Outcomes</a:t>
            </a:r>
            <a:endParaRPr lang="en-US" altLang="en-US" sz="3800" dirty="0"/>
          </a:p>
        </p:txBody>
      </p:sp>
      <p:sp>
        <p:nvSpPr>
          <p:cNvPr id="10243" name="Content Placeholder 2"/>
          <p:cNvSpPr>
            <a:spLocks noGrp="1"/>
          </p:cNvSpPr>
          <p:nvPr>
            <p:ph idx="1"/>
          </p:nvPr>
        </p:nvSpPr>
        <p:spPr>
          <a:xfrm>
            <a:off x="1801814" y="1447801"/>
            <a:ext cx="8588375" cy="5000624"/>
          </a:xfrm>
        </p:spPr>
        <p:txBody>
          <a:bodyPr/>
          <a:lstStyle/>
          <a:p>
            <a:r>
              <a:rPr lang="en-US" altLang="en-US" dirty="0"/>
              <a:t>Effects of a binding price ceiling on a competitive market:</a:t>
            </a:r>
          </a:p>
          <a:p>
            <a:pPr lvl="1"/>
            <a:r>
              <a:rPr lang="en-US" altLang="en-US" dirty="0"/>
              <a:t>A shortage arises</a:t>
            </a:r>
          </a:p>
          <a:p>
            <a:pPr lvl="1"/>
            <a:r>
              <a:rPr lang="en-US" altLang="en-US" dirty="0"/>
              <a:t>Sellers must ration scarce goods among potential buyers</a:t>
            </a:r>
          </a:p>
          <a:p>
            <a:pPr lvl="2"/>
            <a:r>
              <a:rPr lang="en-US" altLang="en-US" dirty="0"/>
              <a:t>Long lines (inefficient, wasting buyers’ time)</a:t>
            </a:r>
          </a:p>
          <a:p>
            <a:pPr lvl="2"/>
            <a:r>
              <a:rPr lang="en-US" altLang="en-US" dirty="0"/>
              <a:t>Bias of sellers (inefficient and unfair) </a:t>
            </a:r>
          </a:p>
        </p:txBody>
      </p:sp>
      <p:sp>
        <p:nvSpPr>
          <p:cNvPr id="10245" name="Slide Number Placeholder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Lst>
        </p:spPr>
        <p:txBody>
          <a:bodyPr/>
          <a:lstStyle>
            <a:lvl1pPr algn="l" eaLnBrk="0" hangingPunct="0">
              <a:defRPr sz="3400">
                <a:solidFill>
                  <a:srgbClr val="005EA4"/>
                </a:solidFill>
                <a:latin typeface="Arial" charset="0"/>
              </a:defRPr>
            </a:lvl1pPr>
            <a:lvl2pPr marL="742950" indent="-285750" algn="l" eaLnBrk="0" hangingPunct="0">
              <a:buFont typeface="Arial" charset="0"/>
              <a:buChar char="–"/>
              <a:defRPr sz="3200">
                <a:solidFill>
                  <a:schemeClr val="tx1"/>
                </a:solidFill>
                <a:latin typeface="Arial" charset="0"/>
              </a:defRPr>
            </a:lvl2pPr>
            <a:lvl3pPr marL="1143000" indent="-228600" algn="l" eaLnBrk="0" hangingPunct="0">
              <a:buSzPct val="90000"/>
              <a:defRPr sz="2800">
                <a:solidFill>
                  <a:schemeClr val="tx1"/>
                </a:solidFill>
                <a:latin typeface="Arial" charset="0"/>
              </a:defRPr>
            </a:lvl3pPr>
            <a:lvl4pPr marL="1600200" indent="-228600" algn="l" eaLnBrk="0" hangingPunct="0">
              <a:buChar char="–"/>
              <a:defRPr sz="2400">
                <a:solidFill>
                  <a:schemeClr val="tx1"/>
                </a:solidFill>
                <a:latin typeface="Arial" charset="0"/>
              </a:defRPr>
            </a:lvl4pPr>
            <a:lvl5pPr marL="2057400" indent="-228600" algn="l"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fld id="{C72DA84C-34B7-4383-AB10-A1147FFD97DF}" type="slidenum">
              <a:rPr lang="en-US" altLang="en-US" sz="1200">
                <a:solidFill>
                  <a:srgbClr val="002060"/>
                </a:solidFill>
              </a:rPr>
              <a:pPr algn="ctr" eaLnBrk="1" hangingPunct="1"/>
              <a:t>10</a:t>
            </a:fld>
            <a:endParaRPr lang="en-US" altLang="en-US" sz="1200">
              <a:solidFill>
                <a:srgbClr val="002060"/>
              </a:solidFill>
            </a:endParaRPr>
          </a:p>
        </p:txBody>
      </p:sp>
      <p:sp>
        <p:nvSpPr>
          <p:cNvPr id="2" name="Footer Placeholder 1">
            <a:extLst>
              <a:ext uri="{FF2B5EF4-FFF2-40B4-BE49-F238E27FC236}">
                <a16:creationId xmlns:a16="http://schemas.microsoft.com/office/drawing/2014/main" id="{5EF16FAE-6004-712F-8E8A-4C491020E7CA}"/>
              </a:ext>
            </a:extLst>
          </p:cNvPr>
          <p:cNvSpPr>
            <a:spLocks noGrp="1"/>
          </p:cNvSpPr>
          <p:nvPr>
            <p:ph type="ftr" sz="quarter" idx="11"/>
          </p:nvPr>
        </p:nvSpPr>
        <p:spPr/>
        <p:txBody>
          <a:body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824309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2"/>
          <p:cNvGrpSpPr>
            <a:grpSpLocks/>
          </p:cNvGrpSpPr>
          <p:nvPr/>
        </p:nvGrpSpPr>
        <p:grpSpPr bwMode="auto">
          <a:xfrm>
            <a:off x="1676401" y="1285876"/>
            <a:ext cx="5470525" cy="4886325"/>
            <a:chOff x="175" y="910"/>
            <a:chExt cx="3446" cy="3078"/>
          </a:xfrm>
        </p:grpSpPr>
        <p:graphicFrame>
          <p:nvGraphicFramePr>
            <p:cNvPr id="7" name="Object 3"/>
            <p:cNvGraphicFramePr>
              <a:graphicFrameLocks noChangeAspect="1"/>
            </p:cNvGraphicFramePr>
            <p:nvPr/>
          </p:nvGraphicFramePr>
          <p:xfrm>
            <a:off x="175" y="910"/>
            <a:ext cx="3446" cy="3078"/>
          </p:xfrm>
          <a:graphic>
            <a:graphicData uri="http://schemas.openxmlformats.org/presentationml/2006/ole">
              <mc:AlternateContent xmlns:mc="http://schemas.openxmlformats.org/markup-compatibility/2006">
                <mc:Choice xmlns:v="urn:schemas-microsoft-com:vml" Requires="v">
                  <p:oleObj name="Worksheet" r:id="rId3" imgW="5800649" imgH="5181600" progId="Excel.Sheet.8">
                    <p:embed/>
                  </p:oleObj>
                </mc:Choice>
                <mc:Fallback>
                  <p:oleObj name="Worksheet" r:id="rId3" imgW="5800649" imgH="5181600" progId="Excel.Sheet.8">
                    <p:embed/>
                    <p:pic>
                      <p:nvPicPr>
                        <p:cNvPr id="7"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 y="910"/>
                          <a:ext cx="3446" cy="3078"/>
                        </a:xfrm>
                        <a:prstGeom prst="rect">
                          <a:avLst/>
                        </a:prstGeom>
                        <a:noFill/>
                        <a:ln>
                          <a:noFill/>
                        </a:ln>
                        <a:effectLst/>
                      </p:spPr>
                    </p:pic>
                  </p:oleObj>
                </mc:Fallback>
              </mc:AlternateContent>
            </a:graphicData>
          </a:graphic>
        </p:graphicFrame>
        <p:sp>
          <p:nvSpPr>
            <p:cNvPr id="8" name="Text Box 4"/>
            <p:cNvSpPr txBox="1">
              <a:spLocks noChangeArrowheads="1"/>
            </p:cNvSpPr>
            <p:nvPr/>
          </p:nvSpPr>
          <p:spPr bwMode="auto">
            <a:xfrm>
              <a:off x="365" y="910"/>
              <a:ext cx="262" cy="291"/>
            </a:xfrm>
            <a:prstGeom prst="rect">
              <a:avLst/>
            </a:prstGeom>
            <a:noFill/>
            <a:ln w="9525">
              <a:noFill/>
              <a:miter lim="800000"/>
              <a:headEnd/>
              <a:tailEnd/>
            </a:ln>
          </p:spPr>
          <p:txBody>
            <a:bodyPr>
              <a:spAutoFit/>
            </a:bodyPr>
            <a:lstStyle/>
            <a:p>
              <a:pPr algn="r">
                <a:spcBef>
                  <a:spcPct val="50000"/>
                </a:spcBef>
              </a:pPr>
              <a:r>
                <a:rPr lang="en-US" sz="2400" b="1" i="1" dirty="0">
                  <a:latin typeface="Arial"/>
                  <a:cs typeface="Arial"/>
                </a:rPr>
                <a:t>P</a:t>
              </a:r>
            </a:p>
          </p:txBody>
        </p:sp>
        <p:sp>
          <p:nvSpPr>
            <p:cNvPr id="9" name="Text Box 5"/>
            <p:cNvSpPr txBox="1">
              <a:spLocks noChangeArrowheads="1"/>
            </p:cNvSpPr>
            <p:nvPr/>
          </p:nvSpPr>
          <p:spPr bwMode="auto">
            <a:xfrm>
              <a:off x="3222" y="3544"/>
              <a:ext cx="273" cy="233"/>
            </a:xfrm>
            <a:prstGeom prst="rect">
              <a:avLst/>
            </a:prstGeom>
            <a:noFill/>
            <a:ln w="9525">
              <a:noFill/>
              <a:miter lim="800000"/>
              <a:headEnd/>
              <a:tailEnd/>
            </a:ln>
          </p:spPr>
          <p:txBody>
            <a:bodyPr lIns="0" tIns="0" rIns="0" bIns="0">
              <a:spAutoFit/>
            </a:bodyPr>
            <a:lstStyle/>
            <a:p>
              <a:pPr algn="ctr">
                <a:spcBef>
                  <a:spcPct val="50000"/>
                </a:spcBef>
              </a:pPr>
              <a:r>
                <a:rPr lang="en-US" sz="2400" b="1" i="1" dirty="0">
                  <a:latin typeface="Arial"/>
                  <a:cs typeface="Arial"/>
                </a:rPr>
                <a:t>Q</a:t>
              </a:r>
            </a:p>
          </p:txBody>
        </p:sp>
      </p:grpSp>
      <p:sp>
        <p:nvSpPr>
          <p:cNvPr id="2" name="Title 1"/>
          <p:cNvSpPr>
            <a:spLocks noGrp="1"/>
          </p:cNvSpPr>
          <p:nvPr>
            <p:ph type="title"/>
          </p:nvPr>
        </p:nvSpPr>
        <p:spPr/>
        <p:txBody>
          <a:bodyPr/>
          <a:lstStyle/>
          <a:p>
            <a:r>
              <a:rPr lang="en-US" dirty="0"/>
              <a:t>Active Learning 1: </a:t>
            </a:r>
            <a:r>
              <a:rPr lang="en-US" dirty="0">
                <a:solidFill>
                  <a:schemeClr val="tx1"/>
                </a:solidFill>
              </a:rPr>
              <a:t>Price ceilings for muffins</a:t>
            </a:r>
          </a:p>
        </p:txBody>
      </p:sp>
      <p:sp>
        <p:nvSpPr>
          <p:cNvPr id="4" name="Slide Number Placeholder 3"/>
          <p:cNvSpPr>
            <a:spLocks noGrp="1"/>
          </p:cNvSpPr>
          <p:nvPr>
            <p:ph type="sldNum" sz="quarter" idx="10"/>
          </p:nvPr>
        </p:nvSpPr>
        <p:spPr/>
        <p:txBody>
          <a:bodyPr/>
          <a:lstStyle/>
          <a:p>
            <a:pPr>
              <a:defRPr/>
            </a:pPr>
            <a:fld id="{2F37425F-5E17-4209-B948-B5CE2119E408}" type="slidenum">
              <a:rPr lang="en-US" smtClean="0"/>
              <a:pPr>
                <a:defRPr/>
              </a:pPr>
              <a:t>11</a:t>
            </a:fld>
            <a:endParaRPr lang="en-US" dirty="0"/>
          </a:p>
        </p:txBody>
      </p:sp>
      <p:grpSp>
        <p:nvGrpSpPr>
          <p:cNvPr id="10" name="Group 7"/>
          <p:cNvGrpSpPr>
            <a:grpSpLocks/>
          </p:cNvGrpSpPr>
          <p:nvPr/>
        </p:nvGrpSpPr>
        <p:grpSpPr bwMode="auto">
          <a:xfrm>
            <a:off x="2922587" y="1438276"/>
            <a:ext cx="2349500" cy="4010025"/>
            <a:chOff x="943" y="1006"/>
            <a:chExt cx="1480" cy="2526"/>
          </a:xfrm>
        </p:grpSpPr>
        <p:sp>
          <p:nvSpPr>
            <p:cNvPr id="11" name="Line 8"/>
            <p:cNvSpPr>
              <a:spLocks noChangeShapeType="1"/>
            </p:cNvSpPr>
            <p:nvPr/>
          </p:nvSpPr>
          <p:spPr bwMode="auto">
            <a:xfrm>
              <a:off x="1151" y="1252"/>
              <a:ext cx="1272" cy="2280"/>
            </a:xfrm>
            <a:prstGeom prst="line">
              <a:avLst/>
            </a:prstGeom>
            <a:noFill/>
            <a:ln w="50800">
              <a:solidFill>
                <a:srgbClr val="003399"/>
              </a:solidFill>
              <a:round/>
              <a:headEnd/>
              <a:tailEnd/>
            </a:ln>
          </p:spPr>
          <p:txBody>
            <a:bodyPr/>
            <a:lstStyle/>
            <a:p>
              <a:endParaRPr lang="en-US">
                <a:latin typeface="Arial"/>
                <a:cs typeface="Arial"/>
              </a:endParaRPr>
            </a:p>
          </p:txBody>
        </p:sp>
        <p:sp>
          <p:nvSpPr>
            <p:cNvPr id="12" name="Text Box 9"/>
            <p:cNvSpPr txBox="1">
              <a:spLocks noChangeArrowheads="1"/>
            </p:cNvSpPr>
            <p:nvPr/>
          </p:nvSpPr>
          <p:spPr bwMode="auto">
            <a:xfrm>
              <a:off x="943" y="1006"/>
              <a:ext cx="273" cy="250"/>
            </a:xfrm>
            <a:prstGeom prst="rect">
              <a:avLst/>
            </a:prstGeom>
            <a:noFill/>
            <a:ln w="9525">
              <a:noFill/>
              <a:miter lim="800000"/>
              <a:headEnd/>
              <a:tailEnd/>
            </a:ln>
          </p:spPr>
          <p:txBody>
            <a:bodyPr lIns="0" tIns="0" rIns="0" bIns="0">
              <a:spAutoFit/>
            </a:bodyPr>
            <a:lstStyle/>
            <a:p>
              <a:pPr algn="ctr">
                <a:spcBef>
                  <a:spcPct val="50000"/>
                </a:spcBef>
              </a:pPr>
              <a:r>
                <a:rPr lang="en-US" sz="2600" b="1" i="1" dirty="0">
                  <a:latin typeface="Arial"/>
                  <a:cs typeface="Arial"/>
                </a:rPr>
                <a:t>D</a:t>
              </a:r>
            </a:p>
          </p:txBody>
        </p:sp>
      </p:grpSp>
      <p:grpSp>
        <p:nvGrpSpPr>
          <p:cNvPr id="13" name="Group 10"/>
          <p:cNvGrpSpPr>
            <a:grpSpLocks/>
          </p:cNvGrpSpPr>
          <p:nvPr/>
        </p:nvGrpSpPr>
        <p:grpSpPr bwMode="auto">
          <a:xfrm>
            <a:off x="2752725" y="1666876"/>
            <a:ext cx="3675063" cy="3784599"/>
            <a:chOff x="836" y="1150"/>
            <a:chExt cx="2315" cy="2384"/>
          </a:xfrm>
        </p:grpSpPr>
        <p:sp>
          <p:nvSpPr>
            <p:cNvPr id="14" name="Line 11"/>
            <p:cNvSpPr>
              <a:spLocks noChangeShapeType="1"/>
            </p:cNvSpPr>
            <p:nvPr/>
          </p:nvSpPr>
          <p:spPr bwMode="auto">
            <a:xfrm flipH="1">
              <a:off x="836" y="1326"/>
              <a:ext cx="2064" cy="2208"/>
            </a:xfrm>
            <a:prstGeom prst="line">
              <a:avLst/>
            </a:prstGeom>
            <a:noFill/>
            <a:ln w="50800">
              <a:solidFill>
                <a:srgbClr val="003399"/>
              </a:solidFill>
              <a:round/>
              <a:headEnd/>
              <a:tailEnd/>
            </a:ln>
          </p:spPr>
          <p:txBody>
            <a:bodyPr/>
            <a:lstStyle/>
            <a:p>
              <a:endParaRPr lang="en-US">
                <a:latin typeface="Arial"/>
                <a:cs typeface="Arial"/>
              </a:endParaRPr>
            </a:p>
          </p:txBody>
        </p:sp>
        <p:sp>
          <p:nvSpPr>
            <p:cNvPr id="15" name="Text Box 12"/>
            <p:cNvSpPr txBox="1">
              <a:spLocks noChangeArrowheads="1"/>
            </p:cNvSpPr>
            <p:nvPr/>
          </p:nvSpPr>
          <p:spPr bwMode="auto">
            <a:xfrm>
              <a:off x="2878" y="1150"/>
              <a:ext cx="273" cy="250"/>
            </a:xfrm>
            <a:prstGeom prst="rect">
              <a:avLst/>
            </a:prstGeom>
            <a:noFill/>
            <a:ln w="9525">
              <a:noFill/>
              <a:miter lim="800000"/>
              <a:headEnd/>
              <a:tailEnd/>
            </a:ln>
          </p:spPr>
          <p:txBody>
            <a:bodyPr lIns="0" tIns="0" rIns="0" bIns="0">
              <a:spAutoFit/>
            </a:bodyPr>
            <a:lstStyle/>
            <a:p>
              <a:pPr algn="ctr">
                <a:spcBef>
                  <a:spcPct val="50000"/>
                </a:spcBef>
              </a:pPr>
              <a:r>
                <a:rPr lang="en-US" sz="2600" b="1" i="1" dirty="0">
                  <a:latin typeface="Arial"/>
                  <a:cs typeface="Arial"/>
                </a:rPr>
                <a:t>S</a:t>
              </a:r>
            </a:p>
          </p:txBody>
        </p:sp>
      </p:grpSp>
      <p:grpSp>
        <p:nvGrpSpPr>
          <p:cNvPr id="16" name="Group 14"/>
          <p:cNvGrpSpPr>
            <a:grpSpLocks/>
          </p:cNvGrpSpPr>
          <p:nvPr/>
        </p:nvGrpSpPr>
        <p:grpSpPr bwMode="auto">
          <a:xfrm>
            <a:off x="2735263" y="3673478"/>
            <a:ext cx="1685926" cy="1782763"/>
            <a:chOff x="826" y="2414"/>
            <a:chExt cx="1062" cy="1123"/>
          </a:xfrm>
        </p:grpSpPr>
        <p:grpSp>
          <p:nvGrpSpPr>
            <p:cNvPr id="17" name="Group 15"/>
            <p:cNvGrpSpPr>
              <a:grpSpLocks/>
            </p:cNvGrpSpPr>
            <p:nvPr/>
          </p:nvGrpSpPr>
          <p:grpSpPr bwMode="auto">
            <a:xfrm>
              <a:off x="826" y="2461"/>
              <a:ext cx="1012" cy="1076"/>
              <a:chOff x="354" y="2450"/>
              <a:chExt cx="795" cy="646"/>
            </a:xfrm>
          </p:grpSpPr>
          <p:sp>
            <p:nvSpPr>
              <p:cNvPr id="19" name="Line 16"/>
              <p:cNvSpPr>
                <a:spLocks noChangeShapeType="1"/>
              </p:cNvSpPr>
              <p:nvPr/>
            </p:nvSpPr>
            <p:spPr bwMode="auto">
              <a:xfrm>
                <a:off x="354" y="2450"/>
                <a:ext cx="795" cy="0"/>
              </a:xfrm>
              <a:prstGeom prst="line">
                <a:avLst/>
              </a:prstGeom>
              <a:noFill/>
              <a:ln w="9525">
                <a:solidFill>
                  <a:srgbClr val="4D4D4D"/>
                </a:solidFill>
                <a:prstDash val="dash"/>
                <a:round/>
                <a:headEnd/>
                <a:tailEnd/>
              </a:ln>
            </p:spPr>
            <p:txBody>
              <a:bodyPr/>
              <a:lstStyle/>
              <a:p>
                <a:endParaRPr lang="en-US">
                  <a:latin typeface="Arial"/>
                  <a:cs typeface="Arial"/>
                </a:endParaRPr>
              </a:p>
            </p:txBody>
          </p:sp>
          <p:sp>
            <p:nvSpPr>
              <p:cNvPr id="20" name="Line 17"/>
              <p:cNvSpPr>
                <a:spLocks noChangeShapeType="1"/>
              </p:cNvSpPr>
              <p:nvPr/>
            </p:nvSpPr>
            <p:spPr bwMode="auto">
              <a:xfrm>
                <a:off x="1144" y="2451"/>
                <a:ext cx="0" cy="645"/>
              </a:xfrm>
              <a:prstGeom prst="line">
                <a:avLst/>
              </a:prstGeom>
              <a:noFill/>
              <a:ln w="9525">
                <a:solidFill>
                  <a:srgbClr val="4D4D4D"/>
                </a:solidFill>
                <a:prstDash val="dash"/>
                <a:round/>
                <a:headEnd/>
                <a:tailEnd/>
              </a:ln>
            </p:spPr>
            <p:txBody>
              <a:bodyPr/>
              <a:lstStyle/>
              <a:p>
                <a:endParaRPr lang="en-US">
                  <a:latin typeface="Arial"/>
                  <a:cs typeface="Arial"/>
                </a:endParaRPr>
              </a:p>
            </p:txBody>
          </p:sp>
        </p:grpSp>
        <p:sp>
          <p:nvSpPr>
            <p:cNvPr id="18" name="Oval 18"/>
            <p:cNvSpPr>
              <a:spLocks noChangeArrowheads="1"/>
            </p:cNvSpPr>
            <p:nvPr/>
          </p:nvSpPr>
          <p:spPr bwMode="auto">
            <a:xfrm>
              <a:off x="1775" y="2414"/>
              <a:ext cx="113" cy="98"/>
            </a:xfrm>
            <a:prstGeom prst="ellipse">
              <a:avLst/>
            </a:prstGeom>
            <a:solidFill>
              <a:srgbClr val="AE1221"/>
            </a:solidFill>
            <a:ln w="9525">
              <a:noFill/>
              <a:prstDash val="dash"/>
              <a:round/>
              <a:headEnd/>
              <a:tailEnd/>
            </a:ln>
          </p:spPr>
          <p:txBody>
            <a:bodyPr wrap="none" anchor="ctr"/>
            <a:lstStyle/>
            <a:p>
              <a:endParaRPr lang="en-US">
                <a:latin typeface="Arial"/>
                <a:cs typeface="Arial"/>
              </a:endParaRPr>
            </a:p>
          </p:txBody>
        </p:sp>
      </p:grpSp>
      <p:sp>
        <p:nvSpPr>
          <p:cNvPr id="5" name="Footer Placeholder 4">
            <a:extLst>
              <a:ext uri="{FF2B5EF4-FFF2-40B4-BE49-F238E27FC236}">
                <a16:creationId xmlns:a16="http://schemas.microsoft.com/office/drawing/2014/main" id="{B3223A65-49C1-92AD-8F05-90807E351EB4}"/>
              </a:ext>
            </a:extLst>
          </p:cNvPr>
          <p:cNvSpPr>
            <a:spLocks noGrp="1"/>
          </p:cNvSpPr>
          <p:nvPr>
            <p:ph type="ftr" sz="quarter" idx="11"/>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
        <p:nvSpPr>
          <p:cNvPr id="21" name="TextBox 20">
            <a:extLst>
              <a:ext uri="{FF2B5EF4-FFF2-40B4-BE49-F238E27FC236}">
                <a16:creationId xmlns:a16="http://schemas.microsoft.com/office/drawing/2014/main" id="{849153ED-B609-FE82-F0A4-8F56766C791E}"/>
              </a:ext>
            </a:extLst>
          </p:cNvPr>
          <p:cNvSpPr txBox="1"/>
          <p:nvPr/>
        </p:nvSpPr>
        <p:spPr>
          <a:xfrm>
            <a:off x="2631460" y="914400"/>
            <a:ext cx="3055580" cy="523220"/>
          </a:xfrm>
          <a:prstGeom prst="rect">
            <a:avLst/>
          </a:prstGeom>
          <a:noFill/>
          <a:ln>
            <a:solidFill>
              <a:srgbClr val="AE1221"/>
            </a:solidFill>
          </a:ln>
        </p:spPr>
        <p:txBody>
          <a:bodyPr wrap="none" rtlCol="0">
            <a:spAutoFit/>
          </a:bodyPr>
          <a:lstStyle/>
          <a:p>
            <a:r>
              <a:rPr lang="en-US" sz="2800" dirty="0">
                <a:solidFill>
                  <a:srgbClr val="4E519E"/>
                </a:solidFill>
              </a:rPr>
              <a:t>Market for Muffins</a:t>
            </a:r>
          </a:p>
        </p:txBody>
      </p:sp>
      <p:sp>
        <p:nvSpPr>
          <p:cNvPr id="31" name="Content Placeholder 30">
            <a:extLst>
              <a:ext uri="{FF2B5EF4-FFF2-40B4-BE49-F238E27FC236}">
                <a16:creationId xmlns:a16="http://schemas.microsoft.com/office/drawing/2014/main" id="{F8CEC803-24B5-8574-CDED-AEB8588DE112}"/>
              </a:ext>
            </a:extLst>
          </p:cNvPr>
          <p:cNvSpPr>
            <a:spLocks noGrp="1"/>
          </p:cNvSpPr>
          <p:nvPr>
            <p:ph idx="1"/>
          </p:nvPr>
        </p:nvSpPr>
        <p:spPr>
          <a:xfrm>
            <a:off x="6575424" y="816656"/>
            <a:ext cx="4021139" cy="5534025"/>
          </a:xfrm>
        </p:spPr>
        <p:txBody>
          <a:bodyPr>
            <a:normAutofit/>
          </a:bodyPr>
          <a:lstStyle/>
          <a:p>
            <a:pPr marL="0" indent="0">
              <a:buNone/>
            </a:pPr>
            <a:r>
              <a:rPr lang="en-US" sz="2700" dirty="0">
                <a:solidFill>
                  <a:srgbClr val="4E519E"/>
                </a:solidFill>
              </a:rPr>
              <a:t>The </a:t>
            </a:r>
            <a:r>
              <a:rPr lang="en-US" sz="2700" dirty="0">
                <a:solidFill>
                  <a:srgbClr val="AE1221"/>
                </a:solidFill>
              </a:rPr>
              <a:t>Muffin Buyers’ Association </a:t>
            </a:r>
            <a:r>
              <a:rPr lang="en-US" sz="2700" dirty="0">
                <a:solidFill>
                  <a:srgbClr val="4E519E"/>
                </a:solidFill>
              </a:rPr>
              <a:t>lobbies the government to impose a </a:t>
            </a:r>
            <a:r>
              <a:rPr lang="en-US" sz="2700" u="sng" dirty="0">
                <a:solidFill>
                  <a:srgbClr val="4E519E"/>
                </a:solidFill>
              </a:rPr>
              <a:t>price ceiling</a:t>
            </a:r>
            <a:r>
              <a:rPr lang="en-US" sz="2700" dirty="0">
                <a:solidFill>
                  <a:srgbClr val="4E519E"/>
                </a:solidFill>
              </a:rPr>
              <a:t>. </a:t>
            </a:r>
          </a:p>
          <a:p>
            <a:pPr marL="0" indent="0">
              <a:buNone/>
            </a:pPr>
            <a:r>
              <a:rPr lang="en-US" sz="2700" dirty="0">
                <a:solidFill>
                  <a:srgbClr val="4E519E"/>
                </a:solidFill>
              </a:rPr>
              <a:t>Which of the following is binding and what’s the effect on the market? </a:t>
            </a:r>
          </a:p>
          <a:p>
            <a:pPr marL="514350" indent="-514350">
              <a:buClr>
                <a:srgbClr val="AE1221"/>
              </a:buClr>
              <a:buAutoNum type="alphaUcPeriod"/>
            </a:pPr>
            <a:r>
              <a:rPr lang="en-US" sz="2700" dirty="0"/>
              <a:t>The price ceiling is set at $5.</a:t>
            </a:r>
          </a:p>
          <a:p>
            <a:pPr marL="514350" indent="-514350">
              <a:buClr>
                <a:srgbClr val="AE1221"/>
              </a:buClr>
              <a:buAutoNum type="alphaUcPeriod"/>
            </a:pPr>
            <a:r>
              <a:rPr lang="en-US" sz="2700" dirty="0"/>
              <a:t>The price ceiling is set at $2.</a:t>
            </a:r>
          </a:p>
        </p:txBody>
      </p:sp>
      <p:grpSp>
        <p:nvGrpSpPr>
          <p:cNvPr id="44" name="Group 43">
            <a:extLst>
              <a:ext uri="{FF2B5EF4-FFF2-40B4-BE49-F238E27FC236}">
                <a16:creationId xmlns:a16="http://schemas.microsoft.com/office/drawing/2014/main" id="{101CA81D-608B-0CE5-995C-BD8C1ADBD772}"/>
              </a:ext>
            </a:extLst>
          </p:cNvPr>
          <p:cNvGrpSpPr/>
          <p:nvPr/>
        </p:nvGrpSpPr>
        <p:grpSpPr>
          <a:xfrm>
            <a:off x="2735263" y="2609849"/>
            <a:ext cx="2694202" cy="2838451"/>
            <a:chOff x="1211263" y="2609848"/>
            <a:chExt cx="2694202" cy="2838451"/>
          </a:xfrm>
        </p:grpSpPr>
        <p:sp>
          <p:nvSpPr>
            <p:cNvPr id="41" name="Line 16">
              <a:extLst>
                <a:ext uri="{FF2B5EF4-FFF2-40B4-BE49-F238E27FC236}">
                  <a16:creationId xmlns:a16="http://schemas.microsoft.com/office/drawing/2014/main" id="{6BF876DB-541B-60B6-F75E-27477BCD68BD}"/>
                </a:ext>
              </a:extLst>
            </p:cNvPr>
            <p:cNvSpPr>
              <a:spLocks noChangeShapeType="1"/>
            </p:cNvSpPr>
            <p:nvPr/>
          </p:nvSpPr>
          <p:spPr bwMode="auto">
            <a:xfrm>
              <a:off x="1211263" y="2609848"/>
              <a:ext cx="2694202" cy="0"/>
            </a:xfrm>
            <a:custGeom>
              <a:avLst/>
              <a:gdLst>
                <a:gd name="connsiteX0" fmla="*/ 0 w 10000"/>
                <a:gd name="connsiteY0" fmla="*/ 0 h 10000"/>
                <a:gd name="connsiteX1" fmla="*/ 10000 w 10000"/>
                <a:gd name="connsiteY1" fmla="*/ 10000 h 10000"/>
                <a:gd name="connsiteX0" fmla="*/ 0 w 13226"/>
                <a:gd name="connsiteY0" fmla="*/ 0 h 0"/>
                <a:gd name="connsiteX1" fmla="*/ 13226 w 13226"/>
                <a:gd name="connsiteY1" fmla="*/ -21431 h 0"/>
              </a:gdLst>
              <a:ahLst/>
              <a:cxnLst>
                <a:cxn ang="0">
                  <a:pos x="connsiteX0" y="connsiteY0"/>
                </a:cxn>
                <a:cxn ang="0">
                  <a:pos x="connsiteX1" y="connsiteY1"/>
                </a:cxn>
              </a:cxnLst>
              <a:rect l="l" t="t" r="r" b="b"/>
              <a:pathLst>
                <a:path w="13226">
                  <a:moveTo>
                    <a:pt x="0" y="0"/>
                  </a:moveTo>
                  <a:cubicBezTo>
                    <a:pt x="3333" y="3333"/>
                    <a:pt x="9893" y="-24764"/>
                    <a:pt x="13226" y="-21431"/>
                  </a:cubicBezTo>
                </a:path>
              </a:pathLst>
            </a:custGeom>
            <a:noFill/>
            <a:ln w="9525">
              <a:solidFill>
                <a:srgbClr val="AE1221"/>
              </a:solidFill>
              <a:prstDash val="dash"/>
              <a:round/>
              <a:headEnd/>
              <a:tailEnd/>
            </a:ln>
          </p:spPr>
          <p:txBody>
            <a:bodyPr/>
            <a:lstStyle/>
            <a:p>
              <a:endParaRPr lang="en-US">
                <a:latin typeface="Arial"/>
                <a:cs typeface="Arial"/>
              </a:endParaRPr>
            </a:p>
          </p:txBody>
        </p:sp>
        <p:sp>
          <p:nvSpPr>
            <p:cNvPr id="42" name="Line 17">
              <a:extLst>
                <a:ext uri="{FF2B5EF4-FFF2-40B4-BE49-F238E27FC236}">
                  <a16:creationId xmlns:a16="http://schemas.microsoft.com/office/drawing/2014/main" id="{77B3FC54-4BDF-0C69-73F7-96FFA60B7C75}"/>
                </a:ext>
              </a:extLst>
            </p:cNvPr>
            <p:cNvSpPr>
              <a:spLocks noChangeShapeType="1"/>
            </p:cNvSpPr>
            <p:nvPr/>
          </p:nvSpPr>
          <p:spPr bwMode="auto">
            <a:xfrm>
              <a:off x="3864768" y="2624404"/>
              <a:ext cx="0" cy="2823895"/>
            </a:xfrm>
            <a:prstGeom prst="line">
              <a:avLst/>
            </a:prstGeom>
            <a:noFill/>
            <a:ln w="9525">
              <a:solidFill>
                <a:srgbClr val="AE1221"/>
              </a:solidFill>
              <a:prstDash val="dash"/>
              <a:round/>
              <a:headEnd/>
              <a:tailEnd/>
            </a:ln>
          </p:spPr>
          <p:txBody>
            <a:bodyPr/>
            <a:lstStyle/>
            <a:p>
              <a:endParaRPr lang="en-US">
                <a:latin typeface="Arial"/>
                <a:cs typeface="Arial"/>
              </a:endParaRPr>
            </a:p>
          </p:txBody>
        </p:sp>
        <p:sp>
          <p:nvSpPr>
            <p:cNvPr id="43" name="Line 17">
              <a:extLst>
                <a:ext uri="{FF2B5EF4-FFF2-40B4-BE49-F238E27FC236}">
                  <a16:creationId xmlns:a16="http://schemas.microsoft.com/office/drawing/2014/main" id="{7ADCD0A3-A7FB-6892-556E-55FCEADE7063}"/>
                </a:ext>
              </a:extLst>
            </p:cNvPr>
            <p:cNvSpPr>
              <a:spLocks noChangeShapeType="1"/>
            </p:cNvSpPr>
            <p:nvPr/>
          </p:nvSpPr>
          <p:spPr bwMode="auto">
            <a:xfrm>
              <a:off x="2147888" y="2614881"/>
              <a:ext cx="0" cy="2823895"/>
            </a:xfrm>
            <a:prstGeom prst="line">
              <a:avLst/>
            </a:prstGeom>
            <a:noFill/>
            <a:ln w="9525">
              <a:solidFill>
                <a:srgbClr val="AE1221"/>
              </a:solidFill>
              <a:prstDash val="dash"/>
              <a:round/>
              <a:headEnd/>
              <a:tailEnd/>
            </a:ln>
          </p:spPr>
          <p:txBody>
            <a:bodyPr/>
            <a:lstStyle/>
            <a:p>
              <a:endParaRPr lang="en-US">
                <a:latin typeface="Arial"/>
                <a:cs typeface="Arial"/>
              </a:endParaRPr>
            </a:p>
          </p:txBody>
        </p:sp>
      </p:grpSp>
      <p:grpSp>
        <p:nvGrpSpPr>
          <p:cNvPr id="47" name="Group 46">
            <a:extLst>
              <a:ext uri="{FF2B5EF4-FFF2-40B4-BE49-F238E27FC236}">
                <a16:creationId xmlns:a16="http://schemas.microsoft.com/office/drawing/2014/main" id="{8C321138-D5AC-7B06-2C4A-C6897BA7BF73}"/>
              </a:ext>
            </a:extLst>
          </p:cNvPr>
          <p:cNvGrpSpPr/>
          <p:nvPr/>
        </p:nvGrpSpPr>
        <p:grpSpPr>
          <a:xfrm>
            <a:off x="2688612" y="4321968"/>
            <a:ext cx="1959588" cy="1145382"/>
            <a:chOff x="1164612" y="4321968"/>
            <a:chExt cx="1959588" cy="1145382"/>
          </a:xfrm>
        </p:grpSpPr>
        <p:sp>
          <p:nvSpPr>
            <p:cNvPr id="40" name="Line 16">
              <a:extLst>
                <a:ext uri="{FF2B5EF4-FFF2-40B4-BE49-F238E27FC236}">
                  <a16:creationId xmlns:a16="http://schemas.microsoft.com/office/drawing/2014/main" id="{D90D5A67-F43F-8B24-1FB5-AB9B53A9ACD8}"/>
                </a:ext>
              </a:extLst>
            </p:cNvPr>
            <p:cNvSpPr>
              <a:spLocks noChangeShapeType="1"/>
            </p:cNvSpPr>
            <p:nvPr/>
          </p:nvSpPr>
          <p:spPr bwMode="auto">
            <a:xfrm>
              <a:off x="1164612" y="4321968"/>
              <a:ext cx="1959588" cy="0"/>
            </a:xfrm>
            <a:prstGeom prst="line">
              <a:avLst/>
            </a:prstGeom>
            <a:noFill/>
            <a:ln w="9525">
              <a:solidFill>
                <a:srgbClr val="0000FF"/>
              </a:solidFill>
              <a:prstDash val="dash"/>
              <a:round/>
              <a:headEnd/>
              <a:tailEnd/>
            </a:ln>
          </p:spPr>
          <p:txBody>
            <a:bodyPr/>
            <a:lstStyle/>
            <a:p>
              <a:endParaRPr lang="en-US">
                <a:latin typeface="Arial"/>
                <a:cs typeface="Arial"/>
              </a:endParaRPr>
            </a:p>
          </p:txBody>
        </p:sp>
        <p:sp>
          <p:nvSpPr>
            <p:cNvPr id="45" name="Line 17">
              <a:extLst>
                <a:ext uri="{FF2B5EF4-FFF2-40B4-BE49-F238E27FC236}">
                  <a16:creationId xmlns:a16="http://schemas.microsoft.com/office/drawing/2014/main" id="{676803DA-27F1-1A93-0711-A36D2FDB9361}"/>
                </a:ext>
              </a:extLst>
            </p:cNvPr>
            <p:cNvSpPr>
              <a:spLocks noChangeShapeType="1"/>
            </p:cNvSpPr>
            <p:nvPr/>
          </p:nvSpPr>
          <p:spPr bwMode="auto">
            <a:xfrm>
              <a:off x="3124200" y="4321968"/>
              <a:ext cx="0" cy="1145382"/>
            </a:xfrm>
            <a:prstGeom prst="line">
              <a:avLst/>
            </a:prstGeom>
            <a:noFill/>
            <a:ln w="9525">
              <a:solidFill>
                <a:srgbClr val="0000FF"/>
              </a:solidFill>
              <a:prstDash val="dash"/>
              <a:round/>
              <a:headEnd/>
              <a:tailEnd/>
            </a:ln>
          </p:spPr>
          <p:txBody>
            <a:bodyPr/>
            <a:lstStyle/>
            <a:p>
              <a:endParaRPr lang="en-US">
                <a:latin typeface="Arial"/>
                <a:cs typeface="Arial"/>
              </a:endParaRPr>
            </a:p>
          </p:txBody>
        </p:sp>
        <p:sp>
          <p:nvSpPr>
            <p:cNvPr id="46" name="Line 17">
              <a:extLst>
                <a:ext uri="{FF2B5EF4-FFF2-40B4-BE49-F238E27FC236}">
                  <a16:creationId xmlns:a16="http://schemas.microsoft.com/office/drawing/2014/main" id="{4F77295B-CBA3-C57B-D22D-C651AAB56600}"/>
                </a:ext>
              </a:extLst>
            </p:cNvPr>
            <p:cNvSpPr>
              <a:spLocks noChangeShapeType="1"/>
            </p:cNvSpPr>
            <p:nvPr/>
          </p:nvSpPr>
          <p:spPr bwMode="auto">
            <a:xfrm>
              <a:off x="2264568" y="4321968"/>
              <a:ext cx="0" cy="1145382"/>
            </a:xfrm>
            <a:prstGeom prst="line">
              <a:avLst/>
            </a:prstGeom>
            <a:noFill/>
            <a:ln w="9525">
              <a:solidFill>
                <a:srgbClr val="0000FF"/>
              </a:solidFill>
              <a:prstDash val="dash"/>
              <a:round/>
              <a:headEnd/>
              <a:tailEnd/>
            </a:ln>
          </p:spPr>
          <p:txBody>
            <a:bodyPr/>
            <a:lstStyle/>
            <a:p>
              <a:endParaRPr lang="en-US">
                <a:latin typeface="Arial"/>
                <a:cs typeface="Arial"/>
              </a:endParaRPr>
            </a:p>
          </p:txBody>
        </p:sp>
      </p:grpSp>
    </p:spTree>
    <p:extLst>
      <p:ext uri="{BB962C8B-B14F-4D97-AF65-F5344CB8AC3E}">
        <p14:creationId xmlns:p14="http://schemas.microsoft.com/office/powerpoint/2010/main" val="36015799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strips(downRight)">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2"/>
          <p:cNvGrpSpPr>
            <a:grpSpLocks/>
          </p:cNvGrpSpPr>
          <p:nvPr/>
        </p:nvGrpSpPr>
        <p:grpSpPr bwMode="auto">
          <a:xfrm>
            <a:off x="1676401" y="1285876"/>
            <a:ext cx="5470525" cy="4886325"/>
            <a:chOff x="175" y="910"/>
            <a:chExt cx="3446" cy="3078"/>
          </a:xfrm>
        </p:grpSpPr>
        <p:graphicFrame>
          <p:nvGraphicFramePr>
            <p:cNvPr id="7" name="Object 3"/>
            <p:cNvGraphicFramePr>
              <a:graphicFrameLocks noChangeAspect="1"/>
            </p:cNvGraphicFramePr>
            <p:nvPr/>
          </p:nvGraphicFramePr>
          <p:xfrm>
            <a:off x="175" y="910"/>
            <a:ext cx="3446" cy="3078"/>
          </p:xfrm>
          <a:graphic>
            <a:graphicData uri="http://schemas.openxmlformats.org/presentationml/2006/ole">
              <mc:AlternateContent xmlns:mc="http://schemas.openxmlformats.org/markup-compatibility/2006">
                <mc:Choice xmlns:v="urn:schemas-microsoft-com:vml" Requires="v">
                  <p:oleObj name="Worksheet" r:id="rId3" imgW="5800649" imgH="5181600" progId="Excel.Sheet.8">
                    <p:embed/>
                  </p:oleObj>
                </mc:Choice>
                <mc:Fallback>
                  <p:oleObj name="Worksheet" r:id="rId3" imgW="5800649" imgH="5181600" progId="Excel.Sheet.8">
                    <p:embed/>
                    <p:pic>
                      <p:nvPicPr>
                        <p:cNvPr id="7"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 y="910"/>
                          <a:ext cx="3446" cy="3078"/>
                        </a:xfrm>
                        <a:prstGeom prst="rect">
                          <a:avLst/>
                        </a:prstGeom>
                        <a:noFill/>
                        <a:ln>
                          <a:noFill/>
                        </a:ln>
                        <a:effectLst/>
                      </p:spPr>
                    </p:pic>
                  </p:oleObj>
                </mc:Fallback>
              </mc:AlternateContent>
            </a:graphicData>
          </a:graphic>
        </p:graphicFrame>
        <p:sp>
          <p:nvSpPr>
            <p:cNvPr id="8" name="Text Box 4"/>
            <p:cNvSpPr txBox="1">
              <a:spLocks noChangeArrowheads="1"/>
            </p:cNvSpPr>
            <p:nvPr/>
          </p:nvSpPr>
          <p:spPr bwMode="auto">
            <a:xfrm>
              <a:off x="365" y="910"/>
              <a:ext cx="262" cy="291"/>
            </a:xfrm>
            <a:prstGeom prst="rect">
              <a:avLst/>
            </a:prstGeom>
            <a:noFill/>
            <a:ln w="9525">
              <a:noFill/>
              <a:miter lim="800000"/>
              <a:headEnd/>
              <a:tailEnd/>
            </a:ln>
          </p:spPr>
          <p:txBody>
            <a:bodyPr>
              <a:spAutoFit/>
            </a:bodyPr>
            <a:lstStyle/>
            <a:p>
              <a:pPr algn="r">
                <a:spcBef>
                  <a:spcPct val="50000"/>
                </a:spcBef>
              </a:pPr>
              <a:r>
                <a:rPr lang="en-US" sz="2400" b="1" i="1" dirty="0">
                  <a:latin typeface="Arial"/>
                  <a:cs typeface="Arial"/>
                </a:rPr>
                <a:t>P</a:t>
              </a:r>
            </a:p>
          </p:txBody>
        </p:sp>
        <p:sp>
          <p:nvSpPr>
            <p:cNvPr id="9" name="Text Box 5"/>
            <p:cNvSpPr txBox="1">
              <a:spLocks noChangeArrowheads="1"/>
            </p:cNvSpPr>
            <p:nvPr/>
          </p:nvSpPr>
          <p:spPr bwMode="auto">
            <a:xfrm>
              <a:off x="3222" y="3544"/>
              <a:ext cx="273" cy="233"/>
            </a:xfrm>
            <a:prstGeom prst="rect">
              <a:avLst/>
            </a:prstGeom>
            <a:noFill/>
            <a:ln w="9525">
              <a:noFill/>
              <a:miter lim="800000"/>
              <a:headEnd/>
              <a:tailEnd/>
            </a:ln>
          </p:spPr>
          <p:txBody>
            <a:bodyPr lIns="0" tIns="0" rIns="0" bIns="0">
              <a:spAutoFit/>
            </a:bodyPr>
            <a:lstStyle/>
            <a:p>
              <a:pPr algn="ctr">
                <a:spcBef>
                  <a:spcPct val="50000"/>
                </a:spcBef>
              </a:pPr>
              <a:r>
                <a:rPr lang="en-US" sz="2400" b="1" i="1" dirty="0">
                  <a:latin typeface="Arial"/>
                  <a:cs typeface="Arial"/>
                </a:rPr>
                <a:t>Q</a:t>
              </a:r>
            </a:p>
          </p:txBody>
        </p:sp>
      </p:grpSp>
      <p:sp>
        <p:nvSpPr>
          <p:cNvPr id="2" name="Title 1"/>
          <p:cNvSpPr>
            <a:spLocks noGrp="1"/>
          </p:cNvSpPr>
          <p:nvPr>
            <p:ph type="title"/>
          </p:nvPr>
        </p:nvSpPr>
        <p:spPr/>
        <p:txBody>
          <a:bodyPr/>
          <a:lstStyle/>
          <a:p>
            <a:r>
              <a:rPr lang="en-US" dirty="0"/>
              <a:t>Active Learning 1: Answers</a:t>
            </a:r>
          </a:p>
        </p:txBody>
      </p:sp>
      <p:sp>
        <p:nvSpPr>
          <p:cNvPr id="4" name="Slide Number Placeholder 3"/>
          <p:cNvSpPr>
            <a:spLocks noGrp="1"/>
          </p:cNvSpPr>
          <p:nvPr>
            <p:ph type="sldNum" sz="quarter" idx="10"/>
          </p:nvPr>
        </p:nvSpPr>
        <p:spPr/>
        <p:txBody>
          <a:bodyPr/>
          <a:lstStyle/>
          <a:p>
            <a:pPr>
              <a:defRPr/>
            </a:pPr>
            <a:fld id="{2F37425F-5E17-4209-B948-B5CE2119E408}" type="slidenum">
              <a:rPr lang="en-US" smtClean="0"/>
              <a:pPr>
                <a:defRPr/>
              </a:pPr>
              <a:t>12</a:t>
            </a:fld>
            <a:endParaRPr lang="en-US" dirty="0"/>
          </a:p>
        </p:txBody>
      </p:sp>
      <p:sp>
        <p:nvSpPr>
          <p:cNvPr id="31" name="Content Placeholder 30">
            <a:extLst>
              <a:ext uri="{FF2B5EF4-FFF2-40B4-BE49-F238E27FC236}">
                <a16:creationId xmlns:a16="http://schemas.microsoft.com/office/drawing/2014/main" id="{F8CEC803-24B5-8574-CDED-AEB8588DE112}"/>
              </a:ext>
            </a:extLst>
          </p:cNvPr>
          <p:cNvSpPr>
            <a:spLocks noGrp="1"/>
          </p:cNvSpPr>
          <p:nvPr>
            <p:ph idx="12"/>
          </p:nvPr>
        </p:nvSpPr>
        <p:spPr>
          <a:xfrm>
            <a:off x="6642100" y="914400"/>
            <a:ext cx="3873500" cy="5556250"/>
          </a:xfrm>
        </p:spPr>
        <p:txBody>
          <a:bodyPr>
            <a:normAutofit/>
          </a:bodyPr>
          <a:lstStyle/>
          <a:p>
            <a:pPr marL="514350" indent="-514350">
              <a:buClr>
                <a:srgbClr val="AE1221"/>
              </a:buClr>
              <a:buAutoNum type="alphaUcPeriod"/>
            </a:pPr>
            <a:r>
              <a:rPr lang="en-US" sz="2600" dirty="0">
                <a:solidFill>
                  <a:srgbClr val="4E519E"/>
                </a:solidFill>
              </a:rPr>
              <a:t>The price ceiling is set at $5.</a:t>
            </a:r>
          </a:p>
          <a:p>
            <a:pPr lvl="1">
              <a:buClr>
                <a:srgbClr val="AE1221"/>
              </a:buClr>
              <a:buFont typeface="Arial" panose="020B0604020202020204" pitchFamily="34" charset="0"/>
              <a:buChar char="•"/>
            </a:pPr>
            <a:r>
              <a:rPr lang="en-US" sz="2400" dirty="0"/>
              <a:t>Not binding</a:t>
            </a:r>
          </a:p>
          <a:p>
            <a:pPr lvl="1">
              <a:buClr>
                <a:srgbClr val="AE1221"/>
              </a:buClr>
              <a:buFont typeface="Arial" panose="020B0604020202020204" pitchFamily="34" charset="0"/>
              <a:buChar char="•"/>
            </a:pPr>
            <a:r>
              <a:rPr lang="en-US" sz="2400" b="1" i="1" dirty="0"/>
              <a:t>P</a:t>
            </a:r>
            <a:r>
              <a:rPr lang="en-US" sz="2400" dirty="0"/>
              <a:t> = $3, </a:t>
            </a:r>
            <a:r>
              <a:rPr lang="en-US" sz="2400" b="1" i="1" dirty="0"/>
              <a:t>Q</a:t>
            </a:r>
            <a:r>
              <a:rPr lang="en-US" sz="2400" dirty="0"/>
              <a:t> = 15</a:t>
            </a:r>
          </a:p>
          <a:p>
            <a:pPr marL="514350" indent="-514350">
              <a:buClr>
                <a:srgbClr val="AE1221"/>
              </a:buClr>
              <a:buAutoNum type="alphaUcPeriod"/>
            </a:pPr>
            <a:r>
              <a:rPr lang="en-US" sz="2600" dirty="0">
                <a:solidFill>
                  <a:srgbClr val="4E519E"/>
                </a:solidFill>
              </a:rPr>
              <a:t>The price ceiling is set at $2.</a:t>
            </a:r>
          </a:p>
          <a:p>
            <a:pPr lvl="1">
              <a:buClr>
                <a:srgbClr val="AE1221"/>
              </a:buClr>
              <a:buFont typeface="Arial" panose="020B0604020202020204" pitchFamily="34" charset="0"/>
              <a:buChar char="•"/>
            </a:pPr>
            <a:r>
              <a:rPr lang="en-US" sz="2400" dirty="0"/>
              <a:t>Binding</a:t>
            </a:r>
          </a:p>
          <a:p>
            <a:pPr lvl="1">
              <a:buClr>
                <a:srgbClr val="AE1221"/>
              </a:buClr>
              <a:buFont typeface="Arial" panose="020B0604020202020204" pitchFamily="34" charset="0"/>
              <a:buChar char="•"/>
            </a:pPr>
            <a:r>
              <a:rPr lang="en-US" sz="2400" b="1" i="1" dirty="0"/>
              <a:t>P</a:t>
            </a:r>
            <a:r>
              <a:rPr lang="en-US" sz="2400" dirty="0"/>
              <a:t> = $2</a:t>
            </a:r>
          </a:p>
          <a:p>
            <a:pPr lvl="1">
              <a:buClr>
                <a:srgbClr val="AE1221"/>
              </a:buClr>
              <a:buFont typeface="Arial" panose="020B0604020202020204" pitchFamily="34" charset="0"/>
              <a:buChar char="•"/>
            </a:pPr>
            <a:r>
              <a:rPr lang="en-US" sz="2400" b="1" i="1" dirty="0" err="1"/>
              <a:t>Q</a:t>
            </a:r>
            <a:r>
              <a:rPr lang="en-US" sz="2400" b="1" i="1" baseline="30000" dirty="0" err="1"/>
              <a:t>d</a:t>
            </a:r>
            <a:r>
              <a:rPr lang="en-US" sz="2400" b="1" dirty="0"/>
              <a:t> </a:t>
            </a:r>
            <a:r>
              <a:rPr lang="en-US" sz="2400" dirty="0"/>
              <a:t>= 18</a:t>
            </a:r>
          </a:p>
          <a:p>
            <a:pPr lvl="1">
              <a:buClr>
                <a:srgbClr val="AE1221"/>
              </a:buClr>
              <a:buFont typeface="Arial" panose="020B0604020202020204" pitchFamily="34" charset="0"/>
              <a:buChar char="•"/>
            </a:pPr>
            <a:r>
              <a:rPr lang="en-US" sz="2400" b="1" i="1" dirty="0"/>
              <a:t>Q</a:t>
            </a:r>
            <a:r>
              <a:rPr lang="en-US" sz="2400" b="1" i="1" baseline="30000" dirty="0"/>
              <a:t>s</a:t>
            </a:r>
            <a:r>
              <a:rPr lang="en-US" sz="2400" b="1" dirty="0"/>
              <a:t> </a:t>
            </a:r>
            <a:r>
              <a:rPr lang="en-US" sz="2400" dirty="0"/>
              <a:t>= 10   </a:t>
            </a:r>
          </a:p>
          <a:p>
            <a:pPr lvl="1">
              <a:buClr>
                <a:srgbClr val="AE1221"/>
              </a:buClr>
              <a:buFont typeface="Arial" panose="020B0604020202020204" pitchFamily="34" charset="0"/>
              <a:buChar char="•"/>
            </a:pPr>
            <a:r>
              <a:rPr lang="en-US" sz="2400" dirty="0"/>
              <a:t>Shortage = 8 muffins</a:t>
            </a:r>
          </a:p>
        </p:txBody>
      </p:sp>
      <p:sp>
        <p:nvSpPr>
          <p:cNvPr id="5" name="Footer Placeholder 4">
            <a:extLst>
              <a:ext uri="{FF2B5EF4-FFF2-40B4-BE49-F238E27FC236}">
                <a16:creationId xmlns:a16="http://schemas.microsoft.com/office/drawing/2014/main" id="{B3223A65-49C1-92AD-8F05-90807E351EB4}"/>
              </a:ext>
            </a:extLst>
          </p:cNvPr>
          <p:cNvSpPr>
            <a:spLocks noGrp="1"/>
          </p:cNvSpPr>
          <p:nvPr>
            <p:ph type="ftr" sz="quarter" idx="13"/>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grpSp>
        <p:nvGrpSpPr>
          <p:cNvPr id="10" name="Group 7"/>
          <p:cNvGrpSpPr>
            <a:grpSpLocks/>
          </p:cNvGrpSpPr>
          <p:nvPr/>
        </p:nvGrpSpPr>
        <p:grpSpPr bwMode="auto">
          <a:xfrm>
            <a:off x="2922587" y="1438276"/>
            <a:ext cx="2349500" cy="4010025"/>
            <a:chOff x="943" y="1006"/>
            <a:chExt cx="1480" cy="2526"/>
          </a:xfrm>
        </p:grpSpPr>
        <p:sp>
          <p:nvSpPr>
            <p:cNvPr id="11" name="Line 8"/>
            <p:cNvSpPr>
              <a:spLocks noChangeShapeType="1"/>
            </p:cNvSpPr>
            <p:nvPr/>
          </p:nvSpPr>
          <p:spPr bwMode="auto">
            <a:xfrm>
              <a:off x="1151" y="1252"/>
              <a:ext cx="1272" cy="2280"/>
            </a:xfrm>
            <a:prstGeom prst="line">
              <a:avLst/>
            </a:prstGeom>
            <a:noFill/>
            <a:ln w="50800">
              <a:solidFill>
                <a:srgbClr val="003399"/>
              </a:solidFill>
              <a:round/>
              <a:headEnd/>
              <a:tailEnd/>
            </a:ln>
          </p:spPr>
          <p:txBody>
            <a:bodyPr/>
            <a:lstStyle/>
            <a:p>
              <a:endParaRPr lang="en-US">
                <a:latin typeface="Arial"/>
                <a:cs typeface="Arial"/>
              </a:endParaRPr>
            </a:p>
          </p:txBody>
        </p:sp>
        <p:sp>
          <p:nvSpPr>
            <p:cNvPr id="12" name="Text Box 9"/>
            <p:cNvSpPr txBox="1">
              <a:spLocks noChangeArrowheads="1"/>
            </p:cNvSpPr>
            <p:nvPr/>
          </p:nvSpPr>
          <p:spPr bwMode="auto">
            <a:xfrm>
              <a:off x="943" y="1006"/>
              <a:ext cx="273" cy="250"/>
            </a:xfrm>
            <a:prstGeom prst="rect">
              <a:avLst/>
            </a:prstGeom>
            <a:noFill/>
            <a:ln w="9525">
              <a:noFill/>
              <a:miter lim="800000"/>
              <a:headEnd/>
              <a:tailEnd/>
            </a:ln>
          </p:spPr>
          <p:txBody>
            <a:bodyPr lIns="0" tIns="0" rIns="0" bIns="0">
              <a:spAutoFit/>
            </a:bodyPr>
            <a:lstStyle/>
            <a:p>
              <a:pPr algn="ctr">
                <a:spcBef>
                  <a:spcPct val="50000"/>
                </a:spcBef>
              </a:pPr>
              <a:r>
                <a:rPr lang="en-US" sz="2600" b="1" i="1" dirty="0">
                  <a:latin typeface="Arial"/>
                  <a:cs typeface="Arial"/>
                </a:rPr>
                <a:t>D</a:t>
              </a:r>
            </a:p>
          </p:txBody>
        </p:sp>
      </p:grpSp>
      <p:grpSp>
        <p:nvGrpSpPr>
          <p:cNvPr id="13" name="Group 10"/>
          <p:cNvGrpSpPr>
            <a:grpSpLocks/>
          </p:cNvGrpSpPr>
          <p:nvPr/>
        </p:nvGrpSpPr>
        <p:grpSpPr bwMode="auto">
          <a:xfrm>
            <a:off x="2752725" y="1666876"/>
            <a:ext cx="3675063" cy="3784599"/>
            <a:chOff x="836" y="1150"/>
            <a:chExt cx="2315" cy="2384"/>
          </a:xfrm>
        </p:grpSpPr>
        <p:sp>
          <p:nvSpPr>
            <p:cNvPr id="14" name="Line 11"/>
            <p:cNvSpPr>
              <a:spLocks noChangeShapeType="1"/>
            </p:cNvSpPr>
            <p:nvPr/>
          </p:nvSpPr>
          <p:spPr bwMode="auto">
            <a:xfrm flipH="1">
              <a:off x="836" y="1326"/>
              <a:ext cx="2064" cy="2208"/>
            </a:xfrm>
            <a:prstGeom prst="line">
              <a:avLst/>
            </a:prstGeom>
            <a:noFill/>
            <a:ln w="50800">
              <a:solidFill>
                <a:srgbClr val="003399"/>
              </a:solidFill>
              <a:round/>
              <a:headEnd/>
              <a:tailEnd/>
            </a:ln>
          </p:spPr>
          <p:txBody>
            <a:bodyPr/>
            <a:lstStyle/>
            <a:p>
              <a:endParaRPr lang="en-US">
                <a:latin typeface="Arial"/>
                <a:cs typeface="Arial"/>
              </a:endParaRPr>
            </a:p>
          </p:txBody>
        </p:sp>
        <p:sp>
          <p:nvSpPr>
            <p:cNvPr id="15" name="Text Box 12"/>
            <p:cNvSpPr txBox="1">
              <a:spLocks noChangeArrowheads="1"/>
            </p:cNvSpPr>
            <p:nvPr/>
          </p:nvSpPr>
          <p:spPr bwMode="auto">
            <a:xfrm>
              <a:off x="2878" y="1150"/>
              <a:ext cx="273" cy="250"/>
            </a:xfrm>
            <a:prstGeom prst="rect">
              <a:avLst/>
            </a:prstGeom>
            <a:noFill/>
            <a:ln w="9525">
              <a:noFill/>
              <a:miter lim="800000"/>
              <a:headEnd/>
              <a:tailEnd/>
            </a:ln>
          </p:spPr>
          <p:txBody>
            <a:bodyPr lIns="0" tIns="0" rIns="0" bIns="0">
              <a:spAutoFit/>
            </a:bodyPr>
            <a:lstStyle/>
            <a:p>
              <a:pPr algn="ctr">
                <a:spcBef>
                  <a:spcPct val="50000"/>
                </a:spcBef>
              </a:pPr>
              <a:r>
                <a:rPr lang="en-US" sz="2600" b="1" i="1" dirty="0">
                  <a:latin typeface="Arial"/>
                  <a:cs typeface="Arial"/>
                </a:rPr>
                <a:t>S</a:t>
              </a:r>
            </a:p>
          </p:txBody>
        </p:sp>
      </p:grpSp>
      <p:grpSp>
        <p:nvGrpSpPr>
          <p:cNvPr id="16" name="Group 14"/>
          <p:cNvGrpSpPr>
            <a:grpSpLocks/>
          </p:cNvGrpSpPr>
          <p:nvPr/>
        </p:nvGrpSpPr>
        <p:grpSpPr bwMode="auto">
          <a:xfrm>
            <a:off x="2735263" y="3673478"/>
            <a:ext cx="1685926" cy="1782763"/>
            <a:chOff x="826" y="2414"/>
            <a:chExt cx="1062" cy="1123"/>
          </a:xfrm>
        </p:grpSpPr>
        <p:grpSp>
          <p:nvGrpSpPr>
            <p:cNvPr id="17" name="Group 15"/>
            <p:cNvGrpSpPr>
              <a:grpSpLocks/>
            </p:cNvGrpSpPr>
            <p:nvPr/>
          </p:nvGrpSpPr>
          <p:grpSpPr bwMode="auto">
            <a:xfrm>
              <a:off x="826" y="2461"/>
              <a:ext cx="1012" cy="1076"/>
              <a:chOff x="354" y="2450"/>
              <a:chExt cx="795" cy="646"/>
            </a:xfrm>
          </p:grpSpPr>
          <p:sp>
            <p:nvSpPr>
              <p:cNvPr id="19" name="Line 16"/>
              <p:cNvSpPr>
                <a:spLocks noChangeShapeType="1"/>
              </p:cNvSpPr>
              <p:nvPr/>
            </p:nvSpPr>
            <p:spPr bwMode="auto">
              <a:xfrm>
                <a:off x="354" y="2450"/>
                <a:ext cx="795" cy="0"/>
              </a:xfrm>
              <a:prstGeom prst="line">
                <a:avLst/>
              </a:prstGeom>
              <a:noFill/>
              <a:ln w="9525">
                <a:solidFill>
                  <a:srgbClr val="4D4D4D"/>
                </a:solidFill>
                <a:prstDash val="dash"/>
                <a:round/>
                <a:headEnd/>
                <a:tailEnd/>
              </a:ln>
            </p:spPr>
            <p:txBody>
              <a:bodyPr/>
              <a:lstStyle/>
              <a:p>
                <a:endParaRPr lang="en-US">
                  <a:latin typeface="Arial"/>
                  <a:cs typeface="Arial"/>
                </a:endParaRPr>
              </a:p>
            </p:txBody>
          </p:sp>
          <p:sp>
            <p:nvSpPr>
              <p:cNvPr id="20" name="Line 17"/>
              <p:cNvSpPr>
                <a:spLocks noChangeShapeType="1"/>
              </p:cNvSpPr>
              <p:nvPr/>
            </p:nvSpPr>
            <p:spPr bwMode="auto">
              <a:xfrm>
                <a:off x="1144" y="2451"/>
                <a:ext cx="0" cy="645"/>
              </a:xfrm>
              <a:prstGeom prst="line">
                <a:avLst/>
              </a:prstGeom>
              <a:noFill/>
              <a:ln w="9525">
                <a:solidFill>
                  <a:srgbClr val="4D4D4D"/>
                </a:solidFill>
                <a:prstDash val="dash"/>
                <a:round/>
                <a:headEnd/>
                <a:tailEnd/>
              </a:ln>
            </p:spPr>
            <p:txBody>
              <a:bodyPr/>
              <a:lstStyle/>
              <a:p>
                <a:endParaRPr lang="en-US">
                  <a:latin typeface="Arial"/>
                  <a:cs typeface="Arial"/>
                </a:endParaRPr>
              </a:p>
            </p:txBody>
          </p:sp>
        </p:grpSp>
        <p:sp>
          <p:nvSpPr>
            <p:cNvPr id="18" name="Oval 18"/>
            <p:cNvSpPr>
              <a:spLocks noChangeArrowheads="1"/>
            </p:cNvSpPr>
            <p:nvPr/>
          </p:nvSpPr>
          <p:spPr bwMode="auto">
            <a:xfrm>
              <a:off x="1775" y="2414"/>
              <a:ext cx="113" cy="98"/>
            </a:xfrm>
            <a:prstGeom prst="ellipse">
              <a:avLst/>
            </a:prstGeom>
            <a:solidFill>
              <a:srgbClr val="AE1221"/>
            </a:solidFill>
            <a:ln w="9525">
              <a:noFill/>
              <a:prstDash val="dash"/>
              <a:round/>
              <a:headEnd/>
              <a:tailEnd/>
            </a:ln>
          </p:spPr>
          <p:txBody>
            <a:bodyPr wrap="none" anchor="ctr"/>
            <a:lstStyle/>
            <a:p>
              <a:endParaRPr lang="en-US">
                <a:latin typeface="Arial"/>
                <a:cs typeface="Arial"/>
              </a:endParaRPr>
            </a:p>
          </p:txBody>
        </p:sp>
      </p:grpSp>
      <p:sp>
        <p:nvSpPr>
          <p:cNvPr id="21" name="TextBox 20">
            <a:extLst>
              <a:ext uri="{FF2B5EF4-FFF2-40B4-BE49-F238E27FC236}">
                <a16:creationId xmlns:a16="http://schemas.microsoft.com/office/drawing/2014/main" id="{849153ED-B609-FE82-F0A4-8F56766C791E}"/>
              </a:ext>
            </a:extLst>
          </p:cNvPr>
          <p:cNvSpPr txBox="1"/>
          <p:nvPr/>
        </p:nvSpPr>
        <p:spPr>
          <a:xfrm>
            <a:off x="2631460" y="914400"/>
            <a:ext cx="3055580" cy="523220"/>
          </a:xfrm>
          <a:prstGeom prst="rect">
            <a:avLst/>
          </a:prstGeom>
          <a:noFill/>
          <a:ln>
            <a:solidFill>
              <a:srgbClr val="AE1221"/>
            </a:solidFill>
          </a:ln>
        </p:spPr>
        <p:txBody>
          <a:bodyPr wrap="none" rtlCol="0">
            <a:spAutoFit/>
          </a:bodyPr>
          <a:lstStyle/>
          <a:p>
            <a:r>
              <a:rPr lang="en-US" sz="2800" dirty="0">
                <a:solidFill>
                  <a:srgbClr val="4E519E"/>
                </a:solidFill>
              </a:rPr>
              <a:t>Market for Muffins</a:t>
            </a:r>
          </a:p>
        </p:txBody>
      </p:sp>
      <p:grpSp>
        <p:nvGrpSpPr>
          <p:cNvPr id="44" name="Group 43">
            <a:extLst>
              <a:ext uri="{FF2B5EF4-FFF2-40B4-BE49-F238E27FC236}">
                <a16:creationId xmlns:a16="http://schemas.microsoft.com/office/drawing/2014/main" id="{101CA81D-608B-0CE5-995C-BD8C1ADBD772}"/>
              </a:ext>
            </a:extLst>
          </p:cNvPr>
          <p:cNvGrpSpPr/>
          <p:nvPr/>
        </p:nvGrpSpPr>
        <p:grpSpPr>
          <a:xfrm>
            <a:off x="2735263" y="2609849"/>
            <a:ext cx="2694202" cy="2838451"/>
            <a:chOff x="1211263" y="2609848"/>
            <a:chExt cx="2694202" cy="2838451"/>
          </a:xfrm>
        </p:grpSpPr>
        <p:sp>
          <p:nvSpPr>
            <p:cNvPr id="41" name="Line 16">
              <a:extLst>
                <a:ext uri="{FF2B5EF4-FFF2-40B4-BE49-F238E27FC236}">
                  <a16:creationId xmlns:a16="http://schemas.microsoft.com/office/drawing/2014/main" id="{6BF876DB-541B-60B6-F75E-27477BCD68BD}"/>
                </a:ext>
              </a:extLst>
            </p:cNvPr>
            <p:cNvSpPr>
              <a:spLocks noChangeShapeType="1"/>
            </p:cNvSpPr>
            <p:nvPr/>
          </p:nvSpPr>
          <p:spPr bwMode="auto">
            <a:xfrm>
              <a:off x="1211263" y="2609848"/>
              <a:ext cx="2694202" cy="0"/>
            </a:xfrm>
            <a:custGeom>
              <a:avLst/>
              <a:gdLst>
                <a:gd name="connsiteX0" fmla="*/ 0 w 10000"/>
                <a:gd name="connsiteY0" fmla="*/ 0 h 10000"/>
                <a:gd name="connsiteX1" fmla="*/ 10000 w 10000"/>
                <a:gd name="connsiteY1" fmla="*/ 10000 h 10000"/>
                <a:gd name="connsiteX0" fmla="*/ 0 w 13226"/>
                <a:gd name="connsiteY0" fmla="*/ 0 h 0"/>
                <a:gd name="connsiteX1" fmla="*/ 13226 w 13226"/>
                <a:gd name="connsiteY1" fmla="*/ -21431 h 0"/>
              </a:gdLst>
              <a:ahLst/>
              <a:cxnLst>
                <a:cxn ang="0">
                  <a:pos x="connsiteX0" y="connsiteY0"/>
                </a:cxn>
                <a:cxn ang="0">
                  <a:pos x="connsiteX1" y="connsiteY1"/>
                </a:cxn>
              </a:cxnLst>
              <a:rect l="l" t="t" r="r" b="b"/>
              <a:pathLst>
                <a:path w="13226">
                  <a:moveTo>
                    <a:pt x="0" y="0"/>
                  </a:moveTo>
                  <a:cubicBezTo>
                    <a:pt x="3333" y="3333"/>
                    <a:pt x="9893" y="-24764"/>
                    <a:pt x="13226" y="-21431"/>
                  </a:cubicBezTo>
                </a:path>
              </a:pathLst>
            </a:custGeom>
            <a:noFill/>
            <a:ln w="9525">
              <a:solidFill>
                <a:srgbClr val="AE1221"/>
              </a:solidFill>
              <a:prstDash val="dash"/>
              <a:round/>
              <a:headEnd/>
              <a:tailEnd/>
            </a:ln>
          </p:spPr>
          <p:txBody>
            <a:bodyPr/>
            <a:lstStyle/>
            <a:p>
              <a:endParaRPr lang="en-US">
                <a:latin typeface="Arial"/>
                <a:cs typeface="Arial"/>
              </a:endParaRPr>
            </a:p>
          </p:txBody>
        </p:sp>
        <p:sp>
          <p:nvSpPr>
            <p:cNvPr id="42" name="Line 17">
              <a:extLst>
                <a:ext uri="{FF2B5EF4-FFF2-40B4-BE49-F238E27FC236}">
                  <a16:creationId xmlns:a16="http://schemas.microsoft.com/office/drawing/2014/main" id="{77B3FC54-4BDF-0C69-73F7-96FFA60B7C75}"/>
                </a:ext>
              </a:extLst>
            </p:cNvPr>
            <p:cNvSpPr>
              <a:spLocks noChangeShapeType="1"/>
            </p:cNvSpPr>
            <p:nvPr/>
          </p:nvSpPr>
          <p:spPr bwMode="auto">
            <a:xfrm>
              <a:off x="3864768" y="2624404"/>
              <a:ext cx="0" cy="2823895"/>
            </a:xfrm>
            <a:prstGeom prst="line">
              <a:avLst/>
            </a:prstGeom>
            <a:noFill/>
            <a:ln w="9525">
              <a:solidFill>
                <a:srgbClr val="AE1221"/>
              </a:solidFill>
              <a:prstDash val="dash"/>
              <a:round/>
              <a:headEnd/>
              <a:tailEnd/>
            </a:ln>
          </p:spPr>
          <p:txBody>
            <a:bodyPr/>
            <a:lstStyle/>
            <a:p>
              <a:endParaRPr lang="en-US">
                <a:latin typeface="Arial"/>
                <a:cs typeface="Arial"/>
              </a:endParaRPr>
            </a:p>
          </p:txBody>
        </p:sp>
        <p:sp>
          <p:nvSpPr>
            <p:cNvPr id="43" name="Line 17">
              <a:extLst>
                <a:ext uri="{FF2B5EF4-FFF2-40B4-BE49-F238E27FC236}">
                  <a16:creationId xmlns:a16="http://schemas.microsoft.com/office/drawing/2014/main" id="{7ADCD0A3-A7FB-6892-556E-55FCEADE7063}"/>
                </a:ext>
              </a:extLst>
            </p:cNvPr>
            <p:cNvSpPr>
              <a:spLocks noChangeShapeType="1"/>
            </p:cNvSpPr>
            <p:nvPr/>
          </p:nvSpPr>
          <p:spPr bwMode="auto">
            <a:xfrm>
              <a:off x="2147888" y="2614881"/>
              <a:ext cx="0" cy="2823895"/>
            </a:xfrm>
            <a:prstGeom prst="line">
              <a:avLst/>
            </a:prstGeom>
            <a:noFill/>
            <a:ln w="9525">
              <a:solidFill>
                <a:srgbClr val="AE1221"/>
              </a:solidFill>
              <a:prstDash val="dash"/>
              <a:round/>
              <a:headEnd/>
              <a:tailEnd/>
            </a:ln>
          </p:spPr>
          <p:txBody>
            <a:bodyPr/>
            <a:lstStyle/>
            <a:p>
              <a:endParaRPr lang="en-US">
                <a:latin typeface="Arial"/>
                <a:cs typeface="Arial"/>
              </a:endParaRPr>
            </a:p>
          </p:txBody>
        </p:sp>
      </p:grpSp>
      <p:grpSp>
        <p:nvGrpSpPr>
          <p:cNvPr id="47" name="Group 46">
            <a:extLst>
              <a:ext uri="{FF2B5EF4-FFF2-40B4-BE49-F238E27FC236}">
                <a16:creationId xmlns:a16="http://schemas.microsoft.com/office/drawing/2014/main" id="{8C321138-D5AC-7B06-2C4A-C6897BA7BF73}"/>
              </a:ext>
            </a:extLst>
          </p:cNvPr>
          <p:cNvGrpSpPr/>
          <p:nvPr/>
        </p:nvGrpSpPr>
        <p:grpSpPr>
          <a:xfrm>
            <a:off x="2688612" y="4321968"/>
            <a:ext cx="1959588" cy="1145382"/>
            <a:chOff x="1164612" y="4321968"/>
            <a:chExt cx="1959588" cy="1145382"/>
          </a:xfrm>
        </p:grpSpPr>
        <p:sp>
          <p:nvSpPr>
            <p:cNvPr id="40" name="Line 16">
              <a:extLst>
                <a:ext uri="{FF2B5EF4-FFF2-40B4-BE49-F238E27FC236}">
                  <a16:creationId xmlns:a16="http://schemas.microsoft.com/office/drawing/2014/main" id="{D90D5A67-F43F-8B24-1FB5-AB9B53A9ACD8}"/>
                </a:ext>
              </a:extLst>
            </p:cNvPr>
            <p:cNvSpPr>
              <a:spLocks noChangeShapeType="1"/>
            </p:cNvSpPr>
            <p:nvPr/>
          </p:nvSpPr>
          <p:spPr bwMode="auto">
            <a:xfrm>
              <a:off x="1164612" y="4321968"/>
              <a:ext cx="1959588" cy="0"/>
            </a:xfrm>
            <a:prstGeom prst="line">
              <a:avLst/>
            </a:prstGeom>
            <a:noFill/>
            <a:ln w="9525">
              <a:solidFill>
                <a:srgbClr val="0000FF"/>
              </a:solidFill>
              <a:prstDash val="dash"/>
              <a:round/>
              <a:headEnd/>
              <a:tailEnd/>
            </a:ln>
          </p:spPr>
          <p:txBody>
            <a:bodyPr/>
            <a:lstStyle/>
            <a:p>
              <a:endParaRPr lang="en-US">
                <a:latin typeface="Arial"/>
                <a:cs typeface="Arial"/>
              </a:endParaRPr>
            </a:p>
          </p:txBody>
        </p:sp>
        <p:sp>
          <p:nvSpPr>
            <p:cNvPr id="45" name="Line 17">
              <a:extLst>
                <a:ext uri="{FF2B5EF4-FFF2-40B4-BE49-F238E27FC236}">
                  <a16:creationId xmlns:a16="http://schemas.microsoft.com/office/drawing/2014/main" id="{676803DA-27F1-1A93-0711-A36D2FDB9361}"/>
                </a:ext>
              </a:extLst>
            </p:cNvPr>
            <p:cNvSpPr>
              <a:spLocks noChangeShapeType="1"/>
            </p:cNvSpPr>
            <p:nvPr/>
          </p:nvSpPr>
          <p:spPr bwMode="auto">
            <a:xfrm>
              <a:off x="3124200" y="4321968"/>
              <a:ext cx="0" cy="1145382"/>
            </a:xfrm>
            <a:prstGeom prst="line">
              <a:avLst/>
            </a:prstGeom>
            <a:noFill/>
            <a:ln w="9525">
              <a:solidFill>
                <a:srgbClr val="0000FF"/>
              </a:solidFill>
              <a:prstDash val="dash"/>
              <a:round/>
              <a:headEnd/>
              <a:tailEnd/>
            </a:ln>
          </p:spPr>
          <p:txBody>
            <a:bodyPr/>
            <a:lstStyle/>
            <a:p>
              <a:endParaRPr lang="en-US">
                <a:latin typeface="Arial"/>
                <a:cs typeface="Arial"/>
              </a:endParaRPr>
            </a:p>
          </p:txBody>
        </p:sp>
        <p:sp>
          <p:nvSpPr>
            <p:cNvPr id="46" name="Line 17">
              <a:extLst>
                <a:ext uri="{FF2B5EF4-FFF2-40B4-BE49-F238E27FC236}">
                  <a16:creationId xmlns:a16="http://schemas.microsoft.com/office/drawing/2014/main" id="{4F77295B-CBA3-C57B-D22D-C651AAB56600}"/>
                </a:ext>
              </a:extLst>
            </p:cNvPr>
            <p:cNvSpPr>
              <a:spLocks noChangeShapeType="1"/>
            </p:cNvSpPr>
            <p:nvPr/>
          </p:nvSpPr>
          <p:spPr bwMode="auto">
            <a:xfrm>
              <a:off x="2264568" y="4321968"/>
              <a:ext cx="0" cy="1145382"/>
            </a:xfrm>
            <a:prstGeom prst="line">
              <a:avLst/>
            </a:prstGeom>
            <a:noFill/>
            <a:ln w="9525">
              <a:solidFill>
                <a:srgbClr val="0000FF"/>
              </a:solidFill>
              <a:prstDash val="dash"/>
              <a:round/>
              <a:headEnd/>
              <a:tailEnd/>
            </a:ln>
          </p:spPr>
          <p:txBody>
            <a:bodyPr/>
            <a:lstStyle/>
            <a:p>
              <a:endParaRPr lang="en-US">
                <a:latin typeface="Arial"/>
                <a:cs typeface="Arial"/>
              </a:endParaRPr>
            </a:p>
          </p:txBody>
        </p:sp>
      </p:grpSp>
    </p:spTree>
    <p:extLst>
      <p:ext uri="{BB962C8B-B14F-4D97-AF65-F5344CB8AC3E}">
        <p14:creationId xmlns:p14="http://schemas.microsoft.com/office/powerpoint/2010/main" val="8400358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xEl>
                                              <p:pRg st="0" end="0"/>
                                            </p:txEl>
                                          </p:spTgt>
                                        </p:tgtEl>
                                        <p:attrNameLst>
                                          <p:attrName>style.visibility</p:attrName>
                                        </p:attrNameLst>
                                      </p:cBhvr>
                                      <p:to>
                                        <p:strVal val="visible"/>
                                      </p:to>
                                    </p:set>
                                    <p:animEffect transition="in" filter="wipe(left)">
                                      <p:cBhvr>
                                        <p:cTn id="7" dur="500"/>
                                        <p:tgtEl>
                                          <p:spTgt spid="31">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1">
                                            <p:txEl>
                                              <p:pRg st="1" end="1"/>
                                            </p:txEl>
                                          </p:spTgt>
                                        </p:tgtEl>
                                        <p:attrNameLst>
                                          <p:attrName>style.visibility</p:attrName>
                                        </p:attrNameLst>
                                      </p:cBhvr>
                                      <p:to>
                                        <p:strVal val="visible"/>
                                      </p:to>
                                    </p:set>
                                    <p:animEffect transition="in" filter="wipe(left)">
                                      <p:cBhvr>
                                        <p:cTn id="11" dur="500"/>
                                        <p:tgtEl>
                                          <p:spTgt spid="31">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1">
                                            <p:txEl>
                                              <p:pRg st="2" end="2"/>
                                            </p:txEl>
                                          </p:spTgt>
                                        </p:tgtEl>
                                        <p:attrNameLst>
                                          <p:attrName>style.visibility</p:attrName>
                                        </p:attrNameLst>
                                      </p:cBhvr>
                                      <p:to>
                                        <p:strVal val="visible"/>
                                      </p:to>
                                    </p:set>
                                    <p:animEffect transition="in" filter="wipe(left)">
                                      <p:cBhvr>
                                        <p:cTn id="15" dur="500"/>
                                        <p:tgtEl>
                                          <p:spTgt spid="3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1">
                                            <p:txEl>
                                              <p:pRg st="3" end="3"/>
                                            </p:txEl>
                                          </p:spTgt>
                                        </p:tgtEl>
                                        <p:attrNameLst>
                                          <p:attrName>style.visibility</p:attrName>
                                        </p:attrNameLst>
                                      </p:cBhvr>
                                      <p:to>
                                        <p:strVal val="visible"/>
                                      </p:to>
                                    </p:set>
                                    <p:animEffect transition="in" filter="wipe(left)">
                                      <p:cBhvr>
                                        <p:cTn id="20" dur="500"/>
                                        <p:tgtEl>
                                          <p:spTgt spid="31">
                                            <p:txEl>
                                              <p:pRg st="3" end="3"/>
                                            </p:txEl>
                                          </p:spTgt>
                                        </p:tgtEl>
                                      </p:cBhvr>
                                    </p:animEffect>
                                  </p:childTnLst>
                                </p:cTn>
                              </p:par>
                            </p:childTnLst>
                          </p:cTn>
                        </p:par>
                        <p:par>
                          <p:cTn id="21" fill="hold">
                            <p:stCondLst>
                              <p:cond delay="500"/>
                            </p:stCondLst>
                            <p:childTnLst>
                              <p:par>
                                <p:cTn id="22" presetID="1" presetClass="exit" presetSubtype="0" fill="hold" nodeType="afterEffect">
                                  <p:stCondLst>
                                    <p:cond delay="0"/>
                                  </p:stCondLst>
                                  <p:childTnLst>
                                    <p:set>
                                      <p:cBhvr>
                                        <p:cTn id="23" dur="1" fill="hold">
                                          <p:stCondLst>
                                            <p:cond delay="0"/>
                                          </p:stCondLst>
                                        </p:cTn>
                                        <p:tgtEl>
                                          <p:spTgt spid="44"/>
                                        </p:tgtEl>
                                        <p:attrNameLst>
                                          <p:attrName>style.visibility</p:attrName>
                                        </p:attrNameLst>
                                      </p:cBhvr>
                                      <p:to>
                                        <p:strVal val="hidden"/>
                                      </p:to>
                                    </p:set>
                                  </p:childTnLst>
                                </p:cTn>
                              </p:par>
                            </p:childTnLst>
                          </p:cTn>
                        </p:par>
                        <p:par>
                          <p:cTn id="24" fill="hold">
                            <p:stCondLst>
                              <p:cond delay="500"/>
                            </p:stCondLst>
                            <p:childTnLst>
                              <p:par>
                                <p:cTn id="25" presetID="22" presetClass="entr" presetSubtype="8" fill="hold" nodeType="after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wipe(left)">
                                      <p:cBhvr>
                                        <p:cTn id="27" dur="500"/>
                                        <p:tgtEl>
                                          <p:spTgt spid="47"/>
                                        </p:tgtEl>
                                      </p:cBhvr>
                                    </p:animEffect>
                                  </p:childTnLst>
                                </p:cTn>
                              </p:par>
                            </p:childTnLst>
                          </p:cTn>
                        </p:par>
                        <p:par>
                          <p:cTn id="28" fill="hold">
                            <p:stCondLst>
                              <p:cond delay="1000"/>
                            </p:stCondLst>
                            <p:childTnLst>
                              <p:par>
                                <p:cTn id="29" presetID="22" presetClass="entr" presetSubtype="8" fill="hold" grpId="0" nodeType="afterEffect">
                                  <p:stCondLst>
                                    <p:cond delay="0"/>
                                  </p:stCondLst>
                                  <p:childTnLst>
                                    <p:set>
                                      <p:cBhvr>
                                        <p:cTn id="30" dur="1" fill="hold">
                                          <p:stCondLst>
                                            <p:cond delay="0"/>
                                          </p:stCondLst>
                                        </p:cTn>
                                        <p:tgtEl>
                                          <p:spTgt spid="31">
                                            <p:txEl>
                                              <p:pRg st="4" end="4"/>
                                            </p:txEl>
                                          </p:spTgt>
                                        </p:tgtEl>
                                        <p:attrNameLst>
                                          <p:attrName>style.visibility</p:attrName>
                                        </p:attrNameLst>
                                      </p:cBhvr>
                                      <p:to>
                                        <p:strVal val="visible"/>
                                      </p:to>
                                    </p:set>
                                    <p:animEffect transition="in" filter="wipe(left)">
                                      <p:cBhvr>
                                        <p:cTn id="31" dur="500"/>
                                        <p:tgtEl>
                                          <p:spTgt spid="31">
                                            <p:txEl>
                                              <p:pRg st="4" end="4"/>
                                            </p:txEl>
                                          </p:spTgt>
                                        </p:tgtEl>
                                      </p:cBhvr>
                                    </p:animEffect>
                                  </p:childTnLst>
                                </p:cTn>
                              </p:par>
                            </p:childTnLst>
                          </p:cTn>
                        </p:par>
                        <p:par>
                          <p:cTn id="32" fill="hold">
                            <p:stCondLst>
                              <p:cond delay="1500"/>
                            </p:stCondLst>
                            <p:childTnLst>
                              <p:par>
                                <p:cTn id="33" presetID="22" presetClass="entr" presetSubtype="8" fill="hold" grpId="0" nodeType="afterEffect">
                                  <p:stCondLst>
                                    <p:cond delay="0"/>
                                  </p:stCondLst>
                                  <p:childTnLst>
                                    <p:set>
                                      <p:cBhvr>
                                        <p:cTn id="34" dur="1" fill="hold">
                                          <p:stCondLst>
                                            <p:cond delay="0"/>
                                          </p:stCondLst>
                                        </p:cTn>
                                        <p:tgtEl>
                                          <p:spTgt spid="31">
                                            <p:txEl>
                                              <p:pRg st="5" end="5"/>
                                            </p:txEl>
                                          </p:spTgt>
                                        </p:tgtEl>
                                        <p:attrNameLst>
                                          <p:attrName>style.visibility</p:attrName>
                                        </p:attrNameLst>
                                      </p:cBhvr>
                                      <p:to>
                                        <p:strVal val="visible"/>
                                      </p:to>
                                    </p:set>
                                    <p:animEffect transition="in" filter="wipe(left)">
                                      <p:cBhvr>
                                        <p:cTn id="35" dur="500"/>
                                        <p:tgtEl>
                                          <p:spTgt spid="31">
                                            <p:txEl>
                                              <p:pRg st="5" end="5"/>
                                            </p:txEl>
                                          </p:spTgt>
                                        </p:tgtEl>
                                      </p:cBhvr>
                                    </p:animEffect>
                                  </p:childTnLst>
                                </p:cTn>
                              </p:par>
                            </p:childTnLst>
                          </p:cTn>
                        </p:par>
                        <p:par>
                          <p:cTn id="36" fill="hold">
                            <p:stCondLst>
                              <p:cond delay="2000"/>
                            </p:stCondLst>
                            <p:childTnLst>
                              <p:par>
                                <p:cTn id="37" presetID="22" presetClass="entr" presetSubtype="8" fill="hold" grpId="0" nodeType="afterEffect">
                                  <p:stCondLst>
                                    <p:cond delay="0"/>
                                  </p:stCondLst>
                                  <p:childTnLst>
                                    <p:set>
                                      <p:cBhvr>
                                        <p:cTn id="38" dur="1" fill="hold">
                                          <p:stCondLst>
                                            <p:cond delay="0"/>
                                          </p:stCondLst>
                                        </p:cTn>
                                        <p:tgtEl>
                                          <p:spTgt spid="31">
                                            <p:txEl>
                                              <p:pRg st="6" end="6"/>
                                            </p:txEl>
                                          </p:spTgt>
                                        </p:tgtEl>
                                        <p:attrNameLst>
                                          <p:attrName>style.visibility</p:attrName>
                                        </p:attrNameLst>
                                      </p:cBhvr>
                                      <p:to>
                                        <p:strVal val="visible"/>
                                      </p:to>
                                    </p:set>
                                    <p:animEffect transition="in" filter="wipe(left)">
                                      <p:cBhvr>
                                        <p:cTn id="39" dur="500"/>
                                        <p:tgtEl>
                                          <p:spTgt spid="31">
                                            <p:txEl>
                                              <p:pRg st="6" end="6"/>
                                            </p:txEl>
                                          </p:spTgt>
                                        </p:tgtEl>
                                      </p:cBhvr>
                                    </p:animEffect>
                                  </p:childTnLst>
                                </p:cTn>
                              </p:par>
                            </p:childTnLst>
                          </p:cTn>
                        </p:par>
                        <p:par>
                          <p:cTn id="40" fill="hold">
                            <p:stCondLst>
                              <p:cond delay="2500"/>
                            </p:stCondLst>
                            <p:childTnLst>
                              <p:par>
                                <p:cTn id="41" presetID="22" presetClass="entr" presetSubtype="8" fill="hold" grpId="0" nodeType="afterEffect">
                                  <p:stCondLst>
                                    <p:cond delay="0"/>
                                  </p:stCondLst>
                                  <p:childTnLst>
                                    <p:set>
                                      <p:cBhvr>
                                        <p:cTn id="42" dur="1" fill="hold">
                                          <p:stCondLst>
                                            <p:cond delay="0"/>
                                          </p:stCondLst>
                                        </p:cTn>
                                        <p:tgtEl>
                                          <p:spTgt spid="31">
                                            <p:txEl>
                                              <p:pRg st="7" end="7"/>
                                            </p:txEl>
                                          </p:spTgt>
                                        </p:tgtEl>
                                        <p:attrNameLst>
                                          <p:attrName>style.visibility</p:attrName>
                                        </p:attrNameLst>
                                      </p:cBhvr>
                                      <p:to>
                                        <p:strVal val="visible"/>
                                      </p:to>
                                    </p:set>
                                    <p:animEffect transition="in" filter="wipe(left)">
                                      <p:cBhvr>
                                        <p:cTn id="43" dur="500"/>
                                        <p:tgtEl>
                                          <p:spTgt spid="31">
                                            <p:txEl>
                                              <p:pRg st="7" end="7"/>
                                            </p:txEl>
                                          </p:spTgt>
                                        </p:tgtEl>
                                      </p:cBhvr>
                                    </p:animEffect>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31">
                                            <p:txEl>
                                              <p:pRg st="8" end="8"/>
                                            </p:txEl>
                                          </p:spTgt>
                                        </p:tgtEl>
                                        <p:attrNameLst>
                                          <p:attrName>style.visibility</p:attrName>
                                        </p:attrNameLst>
                                      </p:cBhvr>
                                      <p:to>
                                        <p:strVal val="visible"/>
                                      </p:to>
                                    </p:set>
                                    <p:animEffect transition="in" filter="wipe(left)">
                                      <p:cBhvr>
                                        <p:cTn id="47" dur="500"/>
                                        <p:tgtEl>
                                          <p:spTgt spid="3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D772C-4A0F-BCCC-5F0B-01332E497D86}"/>
              </a:ext>
            </a:extLst>
          </p:cNvPr>
          <p:cNvSpPr>
            <a:spLocks noGrp="1"/>
          </p:cNvSpPr>
          <p:nvPr>
            <p:ph type="title"/>
          </p:nvPr>
        </p:nvSpPr>
        <p:spPr/>
        <p:txBody>
          <a:bodyPr/>
          <a:lstStyle/>
          <a:p>
            <a:r>
              <a:rPr lang="en-US" dirty="0"/>
              <a:t>Price Floors</a:t>
            </a:r>
          </a:p>
        </p:txBody>
      </p:sp>
      <p:sp>
        <p:nvSpPr>
          <p:cNvPr id="3" name="Content Placeholder 2">
            <a:extLst>
              <a:ext uri="{FF2B5EF4-FFF2-40B4-BE49-F238E27FC236}">
                <a16:creationId xmlns:a16="http://schemas.microsoft.com/office/drawing/2014/main" id="{63A48DBA-C3E3-774B-D193-1B5E13948382}"/>
              </a:ext>
            </a:extLst>
          </p:cNvPr>
          <p:cNvSpPr>
            <a:spLocks noGrp="1"/>
          </p:cNvSpPr>
          <p:nvPr>
            <p:ph idx="1"/>
          </p:nvPr>
        </p:nvSpPr>
        <p:spPr/>
        <p:txBody>
          <a:bodyPr/>
          <a:lstStyle/>
          <a:p>
            <a:r>
              <a:rPr lang="en-US" dirty="0"/>
              <a:t>Price floors</a:t>
            </a:r>
          </a:p>
          <a:p>
            <a:pPr lvl="1"/>
            <a:r>
              <a:rPr lang="en-US" dirty="0"/>
              <a:t>Are an attempt by the government to maintain prices at other than equilibrium levels</a:t>
            </a:r>
          </a:p>
          <a:p>
            <a:pPr lvl="1"/>
            <a:r>
              <a:rPr lang="en-US" dirty="0"/>
              <a:t>Places a legal minimum on prices </a:t>
            </a:r>
          </a:p>
          <a:p>
            <a:pPr lvl="1"/>
            <a:r>
              <a:rPr lang="en-US" dirty="0"/>
              <a:t>Not binding: Price floor set below equilibrium</a:t>
            </a:r>
          </a:p>
          <a:p>
            <a:pPr lvl="1"/>
            <a:r>
              <a:rPr lang="en-US" dirty="0"/>
              <a:t>Binding: Price floor set above equilibrium</a:t>
            </a:r>
          </a:p>
        </p:txBody>
      </p:sp>
      <p:sp>
        <p:nvSpPr>
          <p:cNvPr id="4" name="Slide Number Placeholder 3">
            <a:extLst>
              <a:ext uri="{FF2B5EF4-FFF2-40B4-BE49-F238E27FC236}">
                <a16:creationId xmlns:a16="http://schemas.microsoft.com/office/drawing/2014/main" id="{2A4E2550-D637-BEF8-DDB0-C5C543889EB6}"/>
              </a:ext>
            </a:extLst>
          </p:cNvPr>
          <p:cNvSpPr>
            <a:spLocks noGrp="1"/>
          </p:cNvSpPr>
          <p:nvPr>
            <p:ph type="sldNum" sz="quarter" idx="10"/>
          </p:nvPr>
        </p:nvSpPr>
        <p:spPr/>
        <p:txBody>
          <a:bodyPr/>
          <a:lstStyle/>
          <a:p>
            <a:pPr>
              <a:defRPr/>
            </a:pPr>
            <a:fld id="{073C29DC-2178-4274-9150-45F8EBD31C2D}" type="slidenum">
              <a:rPr lang="en-US" smtClean="0"/>
              <a:pPr>
                <a:defRPr/>
              </a:pPr>
              <a:t>13</a:t>
            </a:fld>
            <a:endParaRPr lang="en-US"/>
          </a:p>
        </p:txBody>
      </p:sp>
      <p:sp>
        <p:nvSpPr>
          <p:cNvPr id="5" name="Footer Placeholder 4">
            <a:extLst>
              <a:ext uri="{FF2B5EF4-FFF2-40B4-BE49-F238E27FC236}">
                <a16:creationId xmlns:a16="http://schemas.microsoft.com/office/drawing/2014/main" id="{A04F6EC0-F871-6846-9ED9-240EBA2FA40F}"/>
              </a:ext>
            </a:extLst>
          </p:cNvPr>
          <p:cNvSpPr>
            <a:spLocks noGrp="1"/>
          </p:cNvSpPr>
          <p:nvPr>
            <p:ph type="ftr" sz="quarter" idx="11"/>
          </p:nvPr>
        </p:nvSpPr>
        <p:spPr/>
        <p:txBody>
          <a:body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662577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AE1221"/>
                </a:solidFill>
              </a:rPr>
              <a:t>EXAMPLE 2:  </a:t>
            </a:r>
            <a:r>
              <a:rPr lang="en-US" dirty="0">
                <a:solidFill>
                  <a:schemeClr val="tx1"/>
                </a:solidFill>
              </a:rPr>
              <a:t>A free labor market</a:t>
            </a:r>
          </a:p>
        </p:txBody>
      </p:sp>
      <p:sp>
        <p:nvSpPr>
          <p:cNvPr id="4" name="Slide Number Placeholder 3"/>
          <p:cNvSpPr>
            <a:spLocks noGrp="1"/>
          </p:cNvSpPr>
          <p:nvPr>
            <p:ph type="sldNum" sz="quarter" idx="10"/>
          </p:nvPr>
        </p:nvSpPr>
        <p:spPr/>
        <p:txBody>
          <a:bodyPr/>
          <a:lstStyle/>
          <a:p>
            <a:pPr>
              <a:defRPr/>
            </a:pPr>
            <a:fld id="{2F37425F-5E17-4209-B948-B5CE2119E408}" type="slidenum">
              <a:rPr lang="en-US" smtClean="0"/>
              <a:pPr>
                <a:defRPr/>
              </a:pPr>
              <a:t>14</a:t>
            </a:fld>
            <a:endParaRPr lang="en-US" dirty="0"/>
          </a:p>
        </p:txBody>
      </p:sp>
      <p:grpSp>
        <p:nvGrpSpPr>
          <p:cNvPr id="37" name="Group 36">
            <a:extLst>
              <a:ext uri="{FF2B5EF4-FFF2-40B4-BE49-F238E27FC236}">
                <a16:creationId xmlns:a16="http://schemas.microsoft.com/office/drawing/2014/main" id="{4930243E-C5CF-F9E2-EF47-3A45D10FDD81}"/>
              </a:ext>
            </a:extLst>
          </p:cNvPr>
          <p:cNvGrpSpPr/>
          <p:nvPr/>
        </p:nvGrpSpPr>
        <p:grpSpPr>
          <a:xfrm>
            <a:off x="5529265" y="1619409"/>
            <a:ext cx="4610100" cy="3084514"/>
            <a:chOff x="3738561" y="1493835"/>
            <a:chExt cx="4610100" cy="3084514"/>
          </a:xfrm>
        </p:grpSpPr>
        <p:sp>
          <p:nvSpPr>
            <p:cNvPr id="13" name="Line 11"/>
            <p:cNvSpPr>
              <a:spLocks noChangeShapeType="1"/>
            </p:cNvSpPr>
            <p:nvPr/>
          </p:nvSpPr>
          <p:spPr bwMode="auto">
            <a:xfrm>
              <a:off x="3738561" y="1493835"/>
              <a:ext cx="2249488" cy="2930526"/>
            </a:xfrm>
            <a:prstGeom prst="line">
              <a:avLst/>
            </a:prstGeom>
            <a:noFill/>
            <a:ln w="38100">
              <a:solidFill>
                <a:srgbClr val="003399"/>
              </a:solidFill>
              <a:round/>
              <a:headEnd/>
              <a:tailEnd/>
            </a:ln>
          </p:spPr>
          <p:txBody>
            <a:bodyPr/>
            <a:lstStyle/>
            <a:p>
              <a:endParaRPr lang="en-US">
                <a:latin typeface="Arial"/>
                <a:cs typeface="Arial"/>
              </a:endParaRPr>
            </a:p>
          </p:txBody>
        </p:sp>
        <p:sp>
          <p:nvSpPr>
            <p:cNvPr id="14" name="Text Box 12"/>
            <p:cNvSpPr txBox="1">
              <a:spLocks noChangeArrowheads="1"/>
            </p:cNvSpPr>
            <p:nvPr/>
          </p:nvSpPr>
          <p:spPr bwMode="auto">
            <a:xfrm>
              <a:off x="5815011" y="4116386"/>
              <a:ext cx="2533650" cy="461963"/>
            </a:xfrm>
            <a:prstGeom prst="rect">
              <a:avLst/>
            </a:prstGeom>
            <a:noFill/>
            <a:ln w="9525">
              <a:noFill/>
              <a:miter lim="800000"/>
              <a:headEnd/>
              <a:tailEnd/>
            </a:ln>
          </p:spPr>
          <p:txBody>
            <a:bodyPr wrap="square">
              <a:spAutoFit/>
            </a:bodyPr>
            <a:lstStyle/>
            <a:p>
              <a:pPr algn="ctr">
                <a:spcBef>
                  <a:spcPct val="50000"/>
                </a:spcBef>
              </a:pPr>
              <a:r>
                <a:rPr lang="en-US" sz="2400" i="1" dirty="0">
                  <a:latin typeface="Arial"/>
                  <a:cs typeface="Arial"/>
                </a:rPr>
                <a:t>Labor Demand</a:t>
              </a:r>
            </a:p>
          </p:txBody>
        </p:sp>
      </p:grpSp>
      <p:grpSp>
        <p:nvGrpSpPr>
          <p:cNvPr id="38" name="Group 37">
            <a:extLst>
              <a:ext uri="{FF2B5EF4-FFF2-40B4-BE49-F238E27FC236}">
                <a16:creationId xmlns:a16="http://schemas.microsoft.com/office/drawing/2014/main" id="{36D860BD-8F4C-1D90-6DE6-680C9E26D2E5}"/>
              </a:ext>
            </a:extLst>
          </p:cNvPr>
          <p:cNvGrpSpPr/>
          <p:nvPr/>
        </p:nvGrpSpPr>
        <p:grpSpPr>
          <a:xfrm>
            <a:off x="5668966" y="1270161"/>
            <a:ext cx="3330576" cy="3382963"/>
            <a:chOff x="3878262" y="1144586"/>
            <a:chExt cx="3330576" cy="3382963"/>
          </a:xfrm>
        </p:grpSpPr>
        <p:sp>
          <p:nvSpPr>
            <p:cNvPr id="16" name="Line 14"/>
            <p:cNvSpPr>
              <a:spLocks noChangeShapeType="1"/>
            </p:cNvSpPr>
            <p:nvPr/>
          </p:nvSpPr>
          <p:spPr bwMode="auto">
            <a:xfrm flipV="1">
              <a:off x="3878262" y="1533524"/>
              <a:ext cx="1384300" cy="2994025"/>
            </a:xfrm>
            <a:prstGeom prst="line">
              <a:avLst/>
            </a:prstGeom>
            <a:noFill/>
            <a:ln w="38100">
              <a:solidFill>
                <a:srgbClr val="003399"/>
              </a:solidFill>
              <a:round/>
              <a:headEnd/>
              <a:tailEnd/>
            </a:ln>
          </p:spPr>
          <p:txBody>
            <a:bodyPr/>
            <a:lstStyle/>
            <a:p>
              <a:endParaRPr lang="en-US">
                <a:latin typeface="Arial"/>
                <a:cs typeface="Arial"/>
              </a:endParaRPr>
            </a:p>
          </p:txBody>
        </p:sp>
        <p:sp>
          <p:nvSpPr>
            <p:cNvPr id="17" name="Text Box 15"/>
            <p:cNvSpPr txBox="1">
              <a:spLocks noChangeArrowheads="1"/>
            </p:cNvSpPr>
            <p:nvPr/>
          </p:nvSpPr>
          <p:spPr bwMode="auto">
            <a:xfrm>
              <a:off x="5170487" y="1144586"/>
              <a:ext cx="2038351" cy="461963"/>
            </a:xfrm>
            <a:prstGeom prst="rect">
              <a:avLst/>
            </a:prstGeom>
            <a:noFill/>
            <a:ln w="9525">
              <a:noFill/>
              <a:miter lim="800000"/>
              <a:headEnd/>
              <a:tailEnd/>
            </a:ln>
          </p:spPr>
          <p:txBody>
            <a:bodyPr wrap="square">
              <a:spAutoFit/>
            </a:bodyPr>
            <a:lstStyle/>
            <a:p>
              <a:pPr algn="ctr">
                <a:spcBef>
                  <a:spcPct val="50000"/>
                </a:spcBef>
              </a:pPr>
              <a:r>
                <a:rPr lang="en-US" sz="2400" i="1" dirty="0">
                  <a:latin typeface="Arial"/>
                  <a:cs typeface="Arial"/>
                </a:rPr>
                <a:t>Labor Supply</a:t>
              </a:r>
            </a:p>
          </p:txBody>
        </p:sp>
      </p:grpSp>
      <p:grpSp>
        <p:nvGrpSpPr>
          <p:cNvPr id="36" name="Group 35">
            <a:extLst>
              <a:ext uri="{FF2B5EF4-FFF2-40B4-BE49-F238E27FC236}">
                <a16:creationId xmlns:a16="http://schemas.microsoft.com/office/drawing/2014/main" id="{BA0031B2-8853-40AE-E02A-0CA4F4445DCD}"/>
              </a:ext>
            </a:extLst>
          </p:cNvPr>
          <p:cNvGrpSpPr/>
          <p:nvPr/>
        </p:nvGrpSpPr>
        <p:grpSpPr>
          <a:xfrm>
            <a:off x="2199593" y="1030448"/>
            <a:ext cx="6363387" cy="4913153"/>
            <a:chOff x="408888" y="904873"/>
            <a:chExt cx="6363387" cy="4913153"/>
          </a:xfrm>
        </p:grpSpPr>
        <p:grpSp>
          <p:nvGrpSpPr>
            <p:cNvPr id="7" name="Group 5"/>
            <p:cNvGrpSpPr>
              <a:grpSpLocks/>
            </p:cNvGrpSpPr>
            <p:nvPr/>
          </p:nvGrpSpPr>
          <p:grpSpPr bwMode="auto">
            <a:xfrm>
              <a:off x="2876550" y="1439860"/>
              <a:ext cx="3824288" cy="3252788"/>
              <a:chOff x="1098" y="1361"/>
              <a:chExt cx="2116" cy="2027"/>
            </a:xfrm>
          </p:grpSpPr>
          <p:sp>
            <p:nvSpPr>
              <p:cNvPr id="10" name="Line 6"/>
              <p:cNvSpPr>
                <a:spLocks noChangeShapeType="1"/>
              </p:cNvSpPr>
              <p:nvPr/>
            </p:nvSpPr>
            <p:spPr bwMode="auto">
              <a:xfrm>
                <a:off x="1102" y="1361"/>
                <a:ext cx="0" cy="2025"/>
              </a:xfrm>
              <a:prstGeom prst="line">
                <a:avLst/>
              </a:prstGeom>
              <a:noFill/>
              <a:ln w="12700">
                <a:solidFill>
                  <a:schemeClr val="tx1"/>
                </a:solidFill>
                <a:round/>
                <a:headEnd/>
                <a:tailEnd/>
              </a:ln>
            </p:spPr>
            <p:txBody>
              <a:bodyPr/>
              <a:lstStyle/>
              <a:p>
                <a:endParaRPr lang="en-US">
                  <a:latin typeface="Arial"/>
                  <a:cs typeface="Arial"/>
                </a:endParaRPr>
              </a:p>
            </p:txBody>
          </p:sp>
          <p:sp>
            <p:nvSpPr>
              <p:cNvPr id="11" name="Line 7"/>
              <p:cNvSpPr>
                <a:spLocks noChangeShapeType="1"/>
              </p:cNvSpPr>
              <p:nvPr/>
            </p:nvSpPr>
            <p:spPr bwMode="auto">
              <a:xfrm>
                <a:off x="1098" y="3388"/>
                <a:ext cx="2116" cy="0"/>
              </a:xfrm>
              <a:prstGeom prst="line">
                <a:avLst/>
              </a:prstGeom>
              <a:noFill/>
              <a:ln w="12700">
                <a:solidFill>
                  <a:schemeClr val="tx1"/>
                </a:solidFill>
                <a:round/>
                <a:headEnd/>
                <a:tailEnd/>
              </a:ln>
            </p:spPr>
            <p:txBody>
              <a:bodyPr/>
              <a:lstStyle/>
              <a:p>
                <a:endParaRPr lang="en-US">
                  <a:latin typeface="Arial"/>
                  <a:cs typeface="Arial"/>
                </a:endParaRPr>
              </a:p>
            </p:txBody>
          </p:sp>
        </p:grpSp>
        <p:sp>
          <p:nvSpPr>
            <p:cNvPr id="8" name="Text Box 8"/>
            <p:cNvSpPr txBox="1">
              <a:spLocks noChangeArrowheads="1"/>
            </p:cNvSpPr>
            <p:nvPr/>
          </p:nvSpPr>
          <p:spPr bwMode="auto">
            <a:xfrm>
              <a:off x="2655887" y="1039810"/>
              <a:ext cx="423863" cy="457200"/>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W</a:t>
              </a:r>
            </a:p>
          </p:txBody>
        </p:sp>
        <p:sp>
          <p:nvSpPr>
            <p:cNvPr id="9" name="Text Box 9"/>
            <p:cNvSpPr txBox="1">
              <a:spLocks noChangeArrowheads="1"/>
            </p:cNvSpPr>
            <p:nvPr/>
          </p:nvSpPr>
          <p:spPr bwMode="auto">
            <a:xfrm>
              <a:off x="6311900" y="4662486"/>
              <a:ext cx="460375" cy="457200"/>
            </a:xfrm>
            <a:prstGeom prst="rect">
              <a:avLst/>
            </a:prstGeom>
            <a:noFill/>
            <a:ln w="9525">
              <a:noFill/>
              <a:miter lim="800000"/>
              <a:headEnd/>
              <a:tailEnd/>
            </a:ln>
          </p:spPr>
          <p:txBody>
            <a:bodyPr>
              <a:spAutoFit/>
            </a:bodyPr>
            <a:lstStyle/>
            <a:p>
              <a:pPr algn="ctr">
                <a:spcBef>
                  <a:spcPct val="50000"/>
                </a:spcBef>
              </a:pPr>
              <a:r>
                <a:rPr lang="en-US" sz="2400" b="1" i="1" dirty="0">
                  <a:latin typeface="Arial"/>
                  <a:cs typeface="Arial"/>
                </a:rPr>
                <a:t>L</a:t>
              </a:r>
            </a:p>
          </p:txBody>
        </p:sp>
        <p:sp>
          <p:nvSpPr>
            <p:cNvPr id="19" name="Line 17"/>
            <p:cNvSpPr>
              <a:spLocks noChangeShapeType="1"/>
            </p:cNvSpPr>
            <p:nvPr/>
          </p:nvSpPr>
          <p:spPr bwMode="auto">
            <a:xfrm flipV="1">
              <a:off x="1929434" y="1336673"/>
              <a:ext cx="777252" cy="285750"/>
            </a:xfrm>
            <a:prstGeom prst="line">
              <a:avLst/>
            </a:prstGeom>
            <a:noFill/>
            <a:ln w="9525">
              <a:solidFill>
                <a:schemeClr val="tx1"/>
              </a:solidFill>
              <a:round/>
              <a:headEnd/>
              <a:tailEnd/>
            </a:ln>
          </p:spPr>
          <p:txBody>
            <a:bodyPr/>
            <a:lstStyle/>
            <a:p>
              <a:endParaRPr lang="en-US">
                <a:latin typeface="Arial"/>
                <a:cs typeface="Arial"/>
              </a:endParaRPr>
            </a:p>
          </p:txBody>
        </p:sp>
        <p:sp>
          <p:nvSpPr>
            <p:cNvPr id="20" name="Text Box 18"/>
            <p:cNvSpPr txBox="1">
              <a:spLocks noChangeArrowheads="1"/>
            </p:cNvSpPr>
            <p:nvPr/>
          </p:nvSpPr>
          <p:spPr bwMode="auto">
            <a:xfrm>
              <a:off x="408888" y="904873"/>
              <a:ext cx="1439425" cy="830263"/>
            </a:xfrm>
            <a:prstGeom prst="rect">
              <a:avLst/>
            </a:prstGeom>
            <a:solidFill>
              <a:schemeClr val="bg1"/>
            </a:solidFill>
            <a:ln w="9525">
              <a:solidFill>
                <a:srgbClr val="C00000"/>
              </a:solidFill>
              <a:miter lim="800000"/>
              <a:headEnd/>
              <a:tailEnd/>
            </a:ln>
          </p:spPr>
          <p:txBody>
            <a:bodyPr>
              <a:spAutoFit/>
            </a:bodyPr>
            <a:lstStyle/>
            <a:p>
              <a:pPr algn="ctr">
                <a:spcBef>
                  <a:spcPct val="50000"/>
                </a:spcBef>
              </a:pPr>
              <a:r>
                <a:rPr lang="en-US" sz="2400" dirty="0">
                  <a:solidFill>
                    <a:srgbClr val="4E519E"/>
                  </a:solidFill>
                  <a:latin typeface="Arial"/>
                  <a:cs typeface="Arial"/>
                </a:rPr>
                <a:t>Wage paid</a:t>
              </a:r>
            </a:p>
          </p:txBody>
        </p:sp>
        <p:sp>
          <p:nvSpPr>
            <p:cNvPr id="29" name="Line 28"/>
            <p:cNvSpPr>
              <a:spLocks noChangeShapeType="1"/>
            </p:cNvSpPr>
            <p:nvPr/>
          </p:nvSpPr>
          <p:spPr bwMode="auto">
            <a:xfrm flipV="1">
              <a:off x="6151072" y="5019513"/>
              <a:ext cx="327025" cy="584200"/>
            </a:xfrm>
            <a:prstGeom prst="line">
              <a:avLst/>
            </a:prstGeom>
            <a:noFill/>
            <a:ln w="9525">
              <a:solidFill>
                <a:schemeClr val="tx1"/>
              </a:solidFill>
              <a:round/>
              <a:headEnd/>
              <a:tailEnd/>
            </a:ln>
          </p:spPr>
          <p:txBody>
            <a:bodyPr/>
            <a:lstStyle/>
            <a:p>
              <a:endParaRPr lang="en-US">
                <a:latin typeface="Arial"/>
                <a:cs typeface="Arial"/>
              </a:endParaRPr>
            </a:p>
          </p:txBody>
        </p:sp>
        <p:sp>
          <p:nvSpPr>
            <p:cNvPr id="30" name="Text Box 29"/>
            <p:cNvSpPr txBox="1">
              <a:spLocks noChangeArrowheads="1"/>
            </p:cNvSpPr>
            <p:nvPr/>
          </p:nvSpPr>
          <p:spPr bwMode="auto">
            <a:xfrm>
              <a:off x="4077797" y="5356063"/>
              <a:ext cx="2581275" cy="461963"/>
            </a:xfrm>
            <a:prstGeom prst="rect">
              <a:avLst/>
            </a:prstGeom>
            <a:solidFill>
              <a:schemeClr val="bg1"/>
            </a:solidFill>
            <a:ln w="9525">
              <a:solidFill>
                <a:srgbClr val="C00000"/>
              </a:solidFill>
              <a:miter lim="800000"/>
              <a:headEnd/>
              <a:tailEnd/>
            </a:ln>
          </p:spPr>
          <p:txBody>
            <a:bodyPr>
              <a:spAutoFit/>
            </a:bodyPr>
            <a:lstStyle/>
            <a:p>
              <a:pPr algn="ctr">
                <a:spcBef>
                  <a:spcPct val="50000"/>
                </a:spcBef>
              </a:pPr>
              <a:r>
                <a:rPr lang="en-US" sz="2400" dirty="0">
                  <a:solidFill>
                    <a:srgbClr val="4E519E"/>
                  </a:solidFill>
                  <a:latin typeface="Arial"/>
                  <a:cs typeface="Arial"/>
                </a:rPr>
                <a:t>Quantity of labor</a:t>
              </a:r>
            </a:p>
          </p:txBody>
        </p:sp>
      </p:grpSp>
      <p:sp>
        <p:nvSpPr>
          <p:cNvPr id="5" name="Footer Placeholder 4">
            <a:extLst>
              <a:ext uri="{FF2B5EF4-FFF2-40B4-BE49-F238E27FC236}">
                <a16:creationId xmlns:a16="http://schemas.microsoft.com/office/drawing/2014/main" id="{65A665E0-B994-A7B6-C03F-916F4979CE66}"/>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grpSp>
        <p:nvGrpSpPr>
          <p:cNvPr id="50" name="Group 49">
            <a:extLst>
              <a:ext uri="{FF2B5EF4-FFF2-40B4-BE49-F238E27FC236}">
                <a16:creationId xmlns:a16="http://schemas.microsoft.com/office/drawing/2014/main" id="{F4734E73-8907-C9B1-837E-F32A12C48494}"/>
              </a:ext>
            </a:extLst>
          </p:cNvPr>
          <p:cNvGrpSpPr/>
          <p:nvPr/>
        </p:nvGrpSpPr>
        <p:grpSpPr>
          <a:xfrm>
            <a:off x="2133600" y="2390190"/>
            <a:ext cx="6639634" cy="2869358"/>
            <a:chOff x="342896" y="2264616"/>
            <a:chExt cx="6639634" cy="2869358"/>
          </a:xfrm>
        </p:grpSpPr>
        <p:sp>
          <p:nvSpPr>
            <p:cNvPr id="43" name="Text Placeholder 2">
              <a:extLst>
                <a:ext uri="{FF2B5EF4-FFF2-40B4-BE49-F238E27FC236}">
                  <a16:creationId xmlns:a16="http://schemas.microsoft.com/office/drawing/2014/main" id="{1B4C6317-F9D2-52CA-F039-63C3EE2ADC19}"/>
                </a:ext>
              </a:extLst>
            </p:cNvPr>
            <p:cNvSpPr txBox="1">
              <a:spLocks/>
            </p:cNvSpPr>
            <p:nvPr/>
          </p:nvSpPr>
          <p:spPr>
            <a:xfrm>
              <a:off x="5046663" y="2466972"/>
              <a:ext cx="1935867" cy="533400"/>
            </a:xfrm>
            <a:prstGeom prst="rect">
              <a:avLst/>
            </a:prstGeom>
            <a:noFill/>
            <a:ln>
              <a:solidFill>
                <a:srgbClr val="AE1221"/>
              </a:solidFill>
            </a:ln>
          </p:spPr>
          <p:txBody>
            <a:bodyPr vert="horz" lIns="91440" tIns="45720" rIns="91440" bIns="45720" rtlCol="0">
              <a:normAutofit/>
            </a:bodyPr>
            <a:lstStyle>
              <a:lvl1pPr marL="342900" indent="-342900" algn="l" rtl="0" eaLnBrk="0" fontAlgn="base" hangingPunct="0">
                <a:spcBef>
                  <a:spcPct val="20000"/>
                </a:spcBef>
                <a:spcAft>
                  <a:spcPct val="0"/>
                </a:spcAft>
                <a:buChar char="•"/>
                <a:defRPr sz="30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3000">
                  <a:solidFill>
                    <a:schemeClr val="tx1"/>
                  </a:solidFill>
                  <a:latin typeface="+mn-lt"/>
                </a:defRPr>
              </a:lvl2pPr>
              <a:lvl3pPr marL="1143000" indent="-228600" algn="l" rtl="0" eaLnBrk="0" fontAlgn="base" hangingPunct="0">
                <a:spcBef>
                  <a:spcPct val="20000"/>
                </a:spcBef>
                <a:spcAft>
                  <a:spcPct val="0"/>
                </a:spcAft>
                <a:buSzPct val="90000"/>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2400" kern="0" dirty="0">
                  <a:solidFill>
                    <a:srgbClr val="4E519E"/>
                  </a:solidFill>
                </a:rPr>
                <a:t>Equilibrium</a:t>
              </a:r>
            </a:p>
          </p:txBody>
        </p:sp>
        <p:sp>
          <p:nvSpPr>
            <p:cNvPr id="44" name="Line 21">
              <a:extLst>
                <a:ext uri="{FF2B5EF4-FFF2-40B4-BE49-F238E27FC236}">
                  <a16:creationId xmlns:a16="http://schemas.microsoft.com/office/drawing/2014/main" id="{521D2DD6-8CBE-4D3C-CBAF-FD9C424B9851}"/>
                </a:ext>
              </a:extLst>
            </p:cNvPr>
            <p:cNvSpPr>
              <a:spLocks noChangeShapeType="1"/>
            </p:cNvSpPr>
            <p:nvPr/>
          </p:nvSpPr>
          <p:spPr bwMode="auto">
            <a:xfrm>
              <a:off x="2884488" y="2757486"/>
              <a:ext cx="1819275"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45" name="Line 22">
              <a:extLst>
                <a:ext uri="{FF2B5EF4-FFF2-40B4-BE49-F238E27FC236}">
                  <a16:creationId xmlns:a16="http://schemas.microsoft.com/office/drawing/2014/main" id="{D1F31481-3EBF-B173-E568-43DAE221BC82}"/>
                </a:ext>
              </a:extLst>
            </p:cNvPr>
            <p:cNvSpPr>
              <a:spLocks noChangeShapeType="1"/>
            </p:cNvSpPr>
            <p:nvPr/>
          </p:nvSpPr>
          <p:spPr bwMode="auto">
            <a:xfrm>
              <a:off x="4703763" y="2760496"/>
              <a:ext cx="0" cy="1941678"/>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46" name="Oval 23">
              <a:extLst>
                <a:ext uri="{FF2B5EF4-FFF2-40B4-BE49-F238E27FC236}">
                  <a16:creationId xmlns:a16="http://schemas.microsoft.com/office/drawing/2014/main" id="{186D84A3-0A81-19D3-F045-BF58880D2527}"/>
                </a:ext>
              </a:extLst>
            </p:cNvPr>
            <p:cNvSpPr>
              <a:spLocks noChangeArrowheads="1"/>
            </p:cNvSpPr>
            <p:nvPr/>
          </p:nvSpPr>
          <p:spPr bwMode="auto">
            <a:xfrm>
              <a:off x="4632325" y="2681286"/>
              <a:ext cx="139700" cy="138113"/>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47" name="Text Box 24">
              <a:extLst>
                <a:ext uri="{FF2B5EF4-FFF2-40B4-BE49-F238E27FC236}">
                  <a16:creationId xmlns:a16="http://schemas.microsoft.com/office/drawing/2014/main" id="{8E2C9737-A835-69A5-3718-FC51454F2C92}"/>
                </a:ext>
              </a:extLst>
            </p:cNvPr>
            <p:cNvSpPr txBox="1">
              <a:spLocks noChangeArrowheads="1"/>
            </p:cNvSpPr>
            <p:nvPr/>
          </p:nvSpPr>
          <p:spPr bwMode="auto">
            <a:xfrm>
              <a:off x="1851025" y="2570161"/>
              <a:ext cx="935038" cy="369888"/>
            </a:xfrm>
            <a:prstGeom prst="rect">
              <a:avLst/>
            </a:prstGeom>
            <a:noFill/>
            <a:ln w="9525">
              <a:noFill/>
              <a:miter lim="800000"/>
              <a:headEnd/>
              <a:tailEnd/>
            </a:ln>
          </p:spPr>
          <p:txBody>
            <a:bodyPr lIns="0" tIns="0" rIns="0" bIns="0">
              <a:spAutoFit/>
            </a:bodyPr>
            <a:lstStyle/>
            <a:p>
              <a:pPr algn="r">
                <a:spcBef>
                  <a:spcPct val="50000"/>
                </a:spcBef>
              </a:pPr>
              <a:r>
                <a:rPr lang="en-US" sz="2400" dirty="0">
                  <a:latin typeface="Arial"/>
                  <a:cs typeface="Arial"/>
                </a:rPr>
                <a:t>$9.00</a:t>
              </a:r>
            </a:p>
          </p:txBody>
        </p:sp>
        <p:sp>
          <p:nvSpPr>
            <p:cNvPr id="48" name="Text Box 25">
              <a:extLst>
                <a:ext uri="{FF2B5EF4-FFF2-40B4-BE49-F238E27FC236}">
                  <a16:creationId xmlns:a16="http://schemas.microsoft.com/office/drawing/2014/main" id="{FA2D2E1F-725D-62A8-3156-D62D8A2C06AA}"/>
                </a:ext>
              </a:extLst>
            </p:cNvPr>
            <p:cNvSpPr txBox="1">
              <a:spLocks noChangeArrowheads="1"/>
            </p:cNvSpPr>
            <p:nvPr/>
          </p:nvSpPr>
          <p:spPr bwMode="auto">
            <a:xfrm>
              <a:off x="4270375" y="4764086"/>
              <a:ext cx="876300" cy="369888"/>
            </a:xfrm>
            <a:prstGeom prst="rect">
              <a:avLst/>
            </a:prstGeom>
            <a:noFill/>
            <a:ln w="9525">
              <a:noFill/>
              <a:miter lim="800000"/>
              <a:headEnd/>
              <a:tailEnd/>
            </a:ln>
          </p:spPr>
          <p:txBody>
            <a:bodyPr lIns="0" tIns="0" rIns="0" bIns="0">
              <a:spAutoFit/>
            </a:bodyPr>
            <a:lstStyle/>
            <a:p>
              <a:pPr algn="ctr">
                <a:spcBef>
                  <a:spcPct val="50000"/>
                </a:spcBef>
              </a:pPr>
              <a:r>
                <a:rPr lang="en-US" sz="2400" dirty="0">
                  <a:latin typeface="Arial"/>
                  <a:cs typeface="Arial"/>
                </a:rPr>
                <a:t>500</a:t>
              </a:r>
            </a:p>
          </p:txBody>
        </p:sp>
        <p:sp>
          <p:nvSpPr>
            <p:cNvPr id="49" name="Text Placeholder 2">
              <a:extLst>
                <a:ext uri="{FF2B5EF4-FFF2-40B4-BE49-F238E27FC236}">
                  <a16:creationId xmlns:a16="http://schemas.microsoft.com/office/drawing/2014/main" id="{8AE71811-4485-D276-D967-A3F3DFB7365E}"/>
                </a:ext>
              </a:extLst>
            </p:cNvPr>
            <p:cNvSpPr txBox="1">
              <a:spLocks/>
            </p:cNvSpPr>
            <p:nvPr/>
          </p:nvSpPr>
          <p:spPr>
            <a:xfrm>
              <a:off x="342896" y="2264616"/>
              <a:ext cx="2057402" cy="912809"/>
            </a:xfrm>
            <a:prstGeom prst="rect">
              <a:avLst/>
            </a:prstGeom>
            <a:noFill/>
          </p:spPr>
          <p:txBody>
            <a:bodyPr vert="horz" lIns="91440" tIns="45720" rIns="91440" bIns="45720" rtlCol="0">
              <a:noAutofit/>
            </a:bodyPr>
            <a:lstStyle>
              <a:lvl1pPr marL="342900" indent="-342900" algn="l" rtl="0" eaLnBrk="0" fontAlgn="base" hangingPunct="0">
                <a:spcBef>
                  <a:spcPct val="20000"/>
                </a:spcBef>
                <a:spcAft>
                  <a:spcPct val="0"/>
                </a:spcAft>
                <a:buChar char="•"/>
                <a:defRPr sz="30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3000">
                  <a:solidFill>
                    <a:schemeClr val="tx1"/>
                  </a:solidFill>
                  <a:latin typeface="+mn-lt"/>
                </a:defRPr>
              </a:lvl2pPr>
              <a:lvl3pPr marL="1143000" indent="-228600" algn="l" rtl="0" eaLnBrk="0" fontAlgn="base" hangingPunct="0">
                <a:spcBef>
                  <a:spcPct val="20000"/>
                </a:spcBef>
                <a:spcAft>
                  <a:spcPct val="0"/>
                </a:spcAft>
                <a:buSzPct val="90000"/>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2400" kern="0" dirty="0"/>
                <a:t>Equilibrium wage</a:t>
              </a:r>
            </a:p>
          </p:txBody>
        </p:sp>
      </p:grpSp>
    </p:spTree>
    <p:extLst>
      <p:ext uri="{BB962C8B-B14F-4D97-AF65-F5344CB8AC3E}">
        <p14:creationId xmlns:p14="http://schemas.microsoft.com/office/powerpoint/2010/main" val="33994064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wipe(left)">
                                      <p:cBhvr>
                                        <p:cTn id="12" dur="500"/>
                                        <p:tgtEl>
                                          <p:spTgt spid="37"/>
                                        </p:tgtEl>
                                      </p:cBhvr>
                                    </p:animEffect>
                                  </p:childTnLst>
                                </p:cTn>
                              </p:par>
                              <p:par>
                                <p:cTn id="13" presetID="22" presetClass="entr" presetSubtype="8" fill="hold" nodeType="with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wipe(left)">
                                      <p:cBhvr>
                                        <p:cTn id="15" dur="500"/>
                                        <p:tgtEl>
                                          <p:spTgt spid="3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50"/>
                                        </p:tgtEl>
                                        <p:attrNameLst>
                                          <p:attrName>style.visibility</p:attrName>
                                        </p:attrNameLst>
                                      </p:cBhvr>
                                      <p:to>
                                        <p:strVal val="visible"/>
                                      </p:to>
                                    </p:set>
                                    <p:animEffect transition="in" filter="wipe(left)">
                                      <p:cBhvr>
                                        <p:cTn id="20"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AE1221"/>
                </a:solidFill>
              </a:rPr>
              <a:t>EXAMPLE 2A: </a:t>
            </a:r>
            <a:r>
              <a:rPr lang="en-US" dirty="0">
                <a:solidFill>
                  <a:schemeClr val="tx1"/>
                </a:solidFill>
              </a:rPr>
              <a:t>Not binding price floor </a:t>
            </a:r>
          </a:p>
        </p:txBody>
      </p:sp>
      <p:sp>
        <p:nvSpPr>
          <p:cNvPr id="4" name="Slide Number Placeholder 3"/>
          <p:cNvSpPr>
            <a:spLocks noGrp="1"/>
          </p:cNvSpPr>
          <p:nvPr>
            <p:ph type="sldNum" sz="quarter" idx="10"/>
          </p:nvPr>
        </p:nvSpPr>
        <p:spPr/>
        <p:txBody>
          <a:bodyPr/>
          <a:lstStyle/>
          <a:p>
            <a:pPr>
              <a:defRPr/>
            </a:pPr>
            <a:fld id="{2F37425F-5E17-4209-B948-B5CE2119E408}" type="slidenum">
              <a:rPr lang="en-US" smtClean="0"/>
              <a:pPr>
                <a:defRPr/>
              </a:pPr>
              <a:t>15</a:t>
            </a:fld>
            <a:endParaRPr lang="en-US" dirty="0"/>
          </a:p>
        </p:txBody>
      </p:sp>
      <p:sp>
        <p:nvSpPr>
          <p:cNvPr id="3" name="Text Placeholder 2"/>
          <p:cNvSpPr>
            <a:spLocks noGrp="1"/>
          </p:cNvSpPr>
          <p:nvPr>
            <p:ph idx="12"/>
          </p:nvPr>
        </p:nvSpPr>
        <p:spPr>
          <a:xfrm>
            <a:off x="1600201" y="983058"/>
            <a:ext cx="4120356" cy="5487591"/>
          </a:xfrm>
        </p:spPr>
        <p:txBody>
          <a:bodyPr>
            <a:normAutofit/>
          </a:bodyPr>
          <a:lstStyle/>
          <a:p>
            <a:pPr marL="0" indent="0">
              <a:buNone/>
            </a:pPr>
            <a:r>
              <a:rPr lang="en-US" dirty="0">
                <a:solidFill>
                  <a:srgbClr val="4E519E"/>
                </a:solidFill>
              </a:rPr>
              <a:t>Price floor = Min price  (can’t go below it)</a:t>
            </a:r>
          </a:p>
          <a:p>
            <a:pPr marL="0" indent="0">
              <a:buNone/>
            </a:pPr>
            <a:r>
              <a:rPr lang="en-US" sz="1100" dirty="0">
                <a:solidFill>
                  <a:srgbClr val="4E519E"/>
                </a:solidFill>
              </a:rPr>
              <a:t>   </a:t>
            </a:r>
          </a:p>
          <a:p>
            <a:pPr marL="0" indent="0">
              <a:buNone/>
            </a:pPr>
            <a:r>
              <a:rPr lang="en-US" dirty="0"/>
              <a:t>A price floor below the equilibrium price is </a:t>
            </a:r>
            <a:r>
              <a:rPr lang="en-US" b="1" dirty="0">
                <a:solidFill>
                  <a:srgbClr val="FF0000"/>
                </a:solidFill>
              </a:rPr>
              <a:t>not binding </a:t>
            </a:r>
            <a:r>
              <a:rPr lang="en-US" dirty="0">
                <a:solidFill>
                  <a:srgbClr val="4E519E"/>
                </a:solidFill>
              </a:rPr>
              <a:t>– has no effect on the market outcome. </a:t>
            </a:r>
          </a:p>
          <a:p>
            <a:pPr marL="0" indent="0">
              <a:buNone/>
            </a:pPr>
            <a:r>
              <a:rPr lang="en-US" b="1" i="1" dirty="0">
                <a:solidFill>
                  <a:srgbClr val="4E519E"/>
                </a:solidFill>
              </a:rPr>
              <a:t>W</a:t>
            </a:r>
            <a:r>
              <a:rPr lang="en-US" dirty="0">
                <a:solidFill>
                  <a:srgbClr val="4E519E"/>
                </a:solidFill>
              </a:rPr>
              <a:t> = $10.00</a:t>
            </a:r>
          </a:p>
          <a:p>
            <a:pPr marL="0" indent="0">
              <a:buNone/>
            </a:pPr>
            <a:r>
              <a:rPr lang="en-US" b="1" i="1" dirty="0">
                <a:solidFill>
                  <a:srgbClr val="4E519E"/>
                </a:solidFill>
              </a:rPr>
              <a:t>Q</a:t>
            </a:r>
            <a:r>
              <a:rPr lang="en-US" dirty="0">
                <a:solidFill>
                  <a:srgbClr val="4E519E"/>
                </a:solidFill>
              </a:rPr>
              <a:t> = 500</a:t>
            </a:r>
          </a:p>
        </p:txBody>
      </p:sp>
      <p:grpSp>
        <p:nvGrpSpPr>
          <p:cNvPr id="6" name="Group 4"/>
          <p:cNvGrpSpPr>
            <a:grpSpLocks/>
          </p:cNvGrpSpPr>
          <p:nvPr/>
        </p:nvGrpSpPr>
        <p:grpSpPr bwMode="auto">
          <a:xfrm>
            <a:off x="5605463" y="2063750"/>
            <a:ext cx="4676776" cy="3881438"/>
            <a:chOff x="2273" y="974"/>
            <a:chExt cx="2946" cy="2445"/>
          </a:xfrm>
        </p:grpSpPr>
        <p:grpSp>
          <p:nvGrpSpPr>
            <p:cNvPr id="7" name="Group 5"/>
            <p:cNvGrpSpPr>
              <a:grpSpLocks/>
            </p:cNvGrpSpPr>
            <p:nvPr/>
          </p:nvGrpSpPr>
          <p:grpSpPr bwMode="auto">
            <a:xfrm>
              <a:off x="2697" y="1030"/>
              <a:ext cx="2409" cy="2049"/>
              <a:chOff x="1098" y="1361"/>
              <a:chExt cx="2116" cy="2027"/>
            </a:xfrm>
          </p:grpSpPr>
          <p:sp>
            <p:nvSpPr>
              <p:cNvPr id="10" name="Line 6"/>
              <p:cNvSpPr>
                <a:spLocks noChangeShapeType="1"/>
              </p:cNvSpPr>
              <p:nvPr/>
            </p:nvSpPr>
            <p:spPr bwMode="auto">
              <a:xfrm>
                <a:off x="1102" y="1361"/>
                <a:ext cx="0" cy="2025"/>
              </a:xfrm>
              <a:prstGeom prst="line">
                <a:avLst/>
              </a:prstGeom>
              <a:noFill/>
              <a:ln w="12700">
                <a:solidFill>
                  <a:schemeClr val="tx1"/>
                </a:solidFill>
                <a:round/>
                <a:headEnd/>
                <a:tailEnd/>
              </a:ln>
            </p:spPr>
            <p:txBody>
              <a:bodyPr/>
              <a:lstStyle/>
              <a:p>
                <a:endParaRPr lang="en-US">
                  <a:latin typeface="Arial"/>
                  <a:cs typeface="Arial"/>
                </a:endParaRPr>
              </a:p>
            </p:txBody>
          </p:sp>
          <p:sp>
            <p:nvSpPr>
              <p:cNvPr id="11" name="Line 7"/>
              <p:cNvSpPr>
                <a:spLocks noChangeShapeType="1"/>
              </p:cNvSpPr>
              <p:nvPr/>
            </p:nvSpPr>
            <p:spPr bwMode="auto">
              <a:xfrm>
                <a:off x="1098" y="3388"/>
                <a:ext cx="2116" cy="0"/>
              </a:xfrm>
              <a:prstGeom prst="line">
                <a:avLst/>
              </a:prstGeom>
              <a:noFill/>
              <a:ln w="12700">
                <a:solidFill>
                  <a:schemeClr val="tx1"/>
                </a:solidFill>
                <a:round/>
                <a:headEnd/>
                <a:tailEnd/>
              </a:ln>
            </p:spPr>
            <p:txBody>
              <a:bodyPr/>
              <a:lstStyle/>
              <a:p>
                <a:endParaRPr lang="en-US">
                  <a:latin typeface="Arial"/>
                  <a:cs typeface="Arial"/>
                </a:endParaRPr>
              </a:p>
            </p:txBody>
          </p:sp>
        </p:grpSp>
        <p:sp>
          <p:nvSpPr>
            <p:cNvPr id="8" name="Text Box 8"/>
            <p:cNvSpPr txBox="1">
              <a:spLocks noChangeArrowheads="1"/>
            </p:cNvSpPr>
            <p:nvPr/>
          </p:nvSpPr>
          <p:spPr bwMode="auto">
            <a:xfrm>
              <a:off x="2273" y="974"/>
              <a:ext cx="361" cy="291"/>
            </a:xfrm>
            <a:prstGeom prst="rect">
              <a:avLst/>
            </a:prstGeom>
            <a:noFill/>
            <a:ln w="9525">
              <a:noFill/>
              <a:miter lim="800000"/>
              <a:headEnd/>
              <a:tailEnd/>
            </a:ln>
          </p:spPr>
          <p:txBody>
            <a:bodyPr wrap="square">
              <a:spAutoFit/>
            </a:bodyPr>
            <a:lstStyle/>
            <a:p>
              <a:pPr algn="ctr">
                <a:spcBef>
                  <a:spcPct val="50000"/>
                </a:spcBef>
              </a:pPr>
              <a:r>
                <a:rPr lang="en-US" sz="2400" b="1" i="1" dirty="0">
                  <a:latin typeface="Arial"/>
                  <a:cs typeface="Arial"/>
                </a:rPr>
                <a:t>W</a:t>
              </a:r>
            </a:p>
          </p:txBody>
        </p:sp>
        <p:sp>
          <p:nvSpPr>
            <p:cNvPr id="9" name="Text Box 9"/>
            <p:cNvSpPr txBox="1">
              <a:spLocks noChangeArrowheads="1"/>
            </p:cNvSpPr>
            <p:nvPr/>
          </p:nvSpPr>
          <p:spPr bwMode="auto">
            <a:xfrm>
              <a:off x="4929" y="3131"/>
              <a:ext cx="290" cy="288"/>
            </a:xfrm>
            <a:prstGeom prst="rect">
              <a:avLst/>
            </a:prstGeom>
            <a:noFill/>
            <a:ln w="9525">
              <a:noFill/>
              <a:miter lim="800000"/>
              <a:headEnd/>
              <a:tailEnd/>
            </a:ln>
          </p:spPr>
          <p:txBody>
            <a:bodyPr>
              <a:spAutoFit/>
            </a:bodyPr>
            <a:lstStyle/>
            <a:p>
              <a:pPr algn="ctr">
                <a:spcBef>
                  <a:spcPct val="50000"/>
                </a:spcBef>
              </a:pPr>
              <a:r>
                <a:rPr lang="en-US" sz="2400" b="1" i="1" dirty="0">
                  <a:latin typeface="Arial"/>
                  <a:cs typeface="Arial"/>
                </a:rPr>
                <a:t>L</a:t>
              </a:r>
            </a:p>
          </p:txBody>
        </p:sp>
      </p:grpSp>
      <p:grpSp>
        <p:nvGrpSpPr>
          <p:cNvPr id="12" name="Group 10"/>
          <p:cNvGrpSpPr>
            <a:grpSpLocks/>
          </p:cNvGrpSpPr>
          <p:nvPr/>
        </p:nvGrpSpPr>
        <p:grpSpPr bwMode="auto">
          <a:xfrm>
            <a:off x="7140575" y="2206626"/>
            <a:ext cx="2617788" cy="3203575"/>
            <a:chOff x="3240" y="1064"/>
            <a:chExt cx="1649" cy="2018"/>
          </a:xfrm>
        </p:grpSpPr>
        <p:sp>
          <p:nvSpPr>
            <p:cNvPr id="13" name="Line 11"/>
            <p:cNvSpPr>
              <a:spLocks noChangeShapeType="1"/>
            </p:cNvSpPr>
            <p:nvPr/>
          </p:nvSpPr>
          <p:spPr bwMode="auto">
            <a:xfrm>
              <a:off x="3240" y="1064"/>
              <a:ext cx="1417" cy="1846"/>
            </a:xfrm>
            <a:prstGeom prst="line">
              <a:avLst/>
            </a:prstGeom>
            <a:noFill/>
            <a:ln w="38100">
              <a:solidFill>
                <a:srgbClr val="003399"/>
              </a:solidFill>
              <a:round/>
              <a:headEnd/>
              <a:tailEnd/>
            </a:ln>
          </p:spPr>
          <p:txBody>
            <a:bodyPr/>
            <a:lstStyle/>
            <a:p>
              <a:endParaRPr lang="en-US">
                <a:latin typeface="Arial"/>
                <a:cs typeface="Arial"/>
              </a:endParaRPr>
            </a:p>
          </p:txBody>
        </p:sp>
        <p:sp>
          <p:nvSpPr>
            <p:cNvPr id="14" name="Text Box 12"/>
            <p:cNvSpPr txBox="1">
              <a:spLocks noChangeArrowheads="1"/>
            </p:cNvSpPr>
            <p:nvPr/>
          </p:nvSpPr>
          <p:spPr bwMode="auto">
            <a:xfrm>
              <a:off x="4569" y="2794"/>
              <a:ext cx="320"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D</a:t>
              </a:r>
            </a:p>
          </p:txBody>
        </p:sp>
      </p:grpSp>
      <p:grpSp>
        <p:nvGrpSpPr>
          <p:cNvPr id="15" name="Group 13"/>
          <p:cNvGrpSpPr>
            <a:grpSpLocks/>
          </p:cNvGrpSpPr>
          <p:nvPr/>
        </p:nvGrpSpPr>
        <p:grpSpPr bwMode="auto">
          <a:xfrm>
            <a:off x="7280275" y="1878014"/>
            <a:ext cx="1703388" cy="3362325"/>
            <a:chOff x="3328" y="857"/>
            <a:chExt cx="1073" cy="2118"/>
          </a:xfrm>
        </p:grpSpPr>
        <p:sp>
          <p:nvSpPr>
            <p:cNvPr id="16" name="Line 14"/>
            <p:cNvSpPr>
              <a:spLocks noChangeShapeType="1"/>
            </p:cNvSpPr>
            <p:nvPr/>
          </p:nvSpPr>
          <p:spPr bwMode="auto">
            <a:xfrm flipV="1">
              <a:off x="3328" y="1089"/>
              <a:ext cx="872" cy="1886"/>
            </a:xfrm>
            <a:prstGeom prst="line">
              <a:avLst/>
            </a:prstGeom>
            <a:noFill/>
            <a:ln w="38100">
              <a:solidFill>
                <a:srgbClr val="003399"/>
              </a:solidFill>
              <a:round/>
              <a:headEnd/>
              <a:tailEnd/>
            </a:ln>
          </p:spPr>
          <p:txBody>
            <a:bodyPr/>
            <a:lstStyle/>
            <a:p>
              <a:endParaRPr lang="en-US">
                <a:latin typeface="Arial"/>
                <a:cs typeface="Arial"/>
              </a:endParaRPr>
            </a:p>
          </p:txBody>
        </p:sp>
        <p:sp>
          <p:nvSpPr>
            <p:cNvPr id="17" name="Text Box 15"/>
            <p:cNvSpPr txBox="1">
              <a:spLocks noChangeArrowheads="1"/>
            </p:cNvSpPr>
            <p:nvPr/>
          </p:nvSpPr>
          <p:spPr bwMode="auto">
            <a:xfrm>
              <a:off x="4081" y="857"/>
              <a:ext cx="320"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S</a:t>
              </a:r>
            </a:p>
          </p:txBody>
        </p:sp>
      </p:grpSp>
      <p:grpSp>
        <p:nvGrpSpPr>
          <p:cNvPr id="18" name="Group 19"/>
          <p:cNvGrpSpPr>
            <a:grpSpLocks/>
          </p:cNvGrpSpPr>
          <p:nvPr/>
        </p:nvGrpSpPr>
        <p:grpSpPr bwMode="auto">
          <a:xfrm>
            <a:off x="5253038" y="3282952"/>
            <a:ext cx="3295650" cy="2563813"/>
            <a:chOff x="2051" y="1742"/>
            <a:chExt cx="2076" cy="1615"/>
          </a:xfrm>
        </p:grpSpPr>
        <p:grpSp>
          <p:nvGrpSpPr>
            <p:cNvPr id="19" name="Group 20"/>
            <p:cNvGrpSpPr>
              <a:grpSpLocks/>
            </p:cNvGrpSpPr>
            <p:nvPr/>
          </p:nvGrpSpPr>
          <p:grpSpPr bwMode="auto">
            <a:xfrm>
              <a:off x="2702" y="1860"/>
              <a:ext cx="1146" cy="1225"/>
              <a:chOff x="357" y="2450"/>
              <a:chExt cx="795" cy="646"/>
            </a:xfrm>
          </p:grpSpPr>
          <p:sp>
            <p:nvSpPr>
              <p:cNvPr id="23" name="Line 21"/>
              <p:cNvSpPr>
                <a:spLocks noChangeShapeType="1"/>
              </p:cNvSpPr>
              <p:nvPr/>
            </p:nvSpPr>
            <p:spPr bwMode="auto">
              <a:xfrm>
                <a:off x="357" y="2450"/>
                <a:ext cx="795"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24" name="Line 22"/>
              <p:cNvSpPr>
                <a:spLocks noChangeShapeType="1"/>
              </p:cNvSpPr>
              <p:nvPr/>
            </p:nvSpPr>
            <p:spPr bwMode="auto">
              <a:xfrm>
                <a:off x="1152" y="2451"/>
                <a:ext cx="0" cy="645"/>
              </a:xfrm>
              <a:prstGeom prst="line">
                <a:avLst/>
              </a:prstGeom>
              <a:noFill/>
              <a:ln w="9525">
                <a:solidFill>
                  <a:schemeClr val="tx1"/>
                </a:solidFill>
                <a:prstDash val="lgDash"/>
                <a:round/>
                <a:headEnd/>
                <a:tailEnd/>
              </a:ln>
            </p:spPr>
            <p:txBody>
              <a:bodyPr/>
              <a:lstStyle/>
              <a:p>
                <a:endParaRPr lang="en-US">
                  <a:latin typeface="Arial"/>
                  <a:cs typeface="Arial"/>
                </a:endParaRPr>
              </a:p>
            </p:txBody>
          </p:sp>
        </p:grpSp>
        <p:sp>
          <p:nvSpPr>
            <p:cNvPr id="20" name="Oval 23"/>
            <p:cNvSpPr>
              <a:spLocks noChangeArrowheads="1"/>
            </p:cNvSpPr>
            <p:nvPr/>
          </p:nvSpPr>
          <p:spPr bwMode="auto">
            <a:xfrm>
              <a:off x="3803" y="1812"/>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21" name="Text Box 24"/>
            <p:cNvSpPr txBox="1">
              <a:spLocks noChangeArrowheads="1"/>
            </p:cNvSpPr>
            <p:nvPr/>
          </p:nvSpPr>
          <p:spPr bwMode="auto">
            <a:xfrm>
              <a:off x="2051" y="1742"/>
              <a:ext cx="589" cy="233"/>
            </a:xfrm>
            <a:prstGeom prst="rect">
              <a:avLst/>
            </a:prstGeom>
            <a:noFill/>
            <a:ln w="9525">
              <a:noFill/>
              <a:miter lim="800000"/>
              <a:headEnd/>
              <a:tailEnd/>
            </a:ln>
          </p:spPr>
          <p:txBody>
            <a:bodyPr lIns="0" tIns="0" rIns="0" bIns="0">
              <a:spAutoFit/>
            </a:bodyPr>
            <a:lstStyle/>
            <a:p>
              <a:pPr algn="r">
                <a:spcBef>
                  <a:spcPct val="50000"/>
                </a:spcBef>
              </a:pPr>
              <a:r>
                <a:rPr lang="en-US" sz="2400" dirty="0">
                  <a:latin typeface="Arial"/>
                  <a:cs typeface="Arial"/>
                </a:rPr>
                <a:t>$10.00</a:t>
              </a:r>
            </a:p>
          </p:txBody>
        </p:sp>
        <p:sp>
          <p:nvSpPr>
            <p:cNvPr id="22" name="Text Box 25"/>
            <p:cNvSpPr txBox="1">
              <a:spLocks noChangeArrowheads="1"/>
            </p:cNvSpPr>
            <p:nvPr/>
          </p:nvSpPr>
          <p:spPr bwMode="auto">
            <a:xfrm>
              <a:off x="3575" y="3124"/>
              <a:ext cx="552" cy="233"/>
            </a:xfrm>
            <a:prstGeom prst="rect">
              <a:avLst/>
            </a:prstGeom>
            <a:noFill/>
            <a:ln w="9525">
              <a:noFill/>
              <a:miter lim="800000"/>
              <a:headEnd/>
              <a:tailEnd/>
            </a:ln>
          </p:spPr>
          <p:txBody>
            <a:bodyPr lIns="0" tIns="0" rIns="0" bIns="0">
              <a:spAutoFit/>
            </a:bodyPr>
            <a:lstStyle/>
            <a:p>
              <a:pPr algn="ctr">
                <a:spcBef>
                  <a:spcPct val="50000"/>
                </a:spcBef>
              </a:pPr>
              <a:r>
                <a:rPr lang="en-US" sz="2400">
                  <a:latin typeface="Arial"/>
                  <a:cs typeface="Arial"/>
                </a:rPr>
                <a:t>500</a:t>
              </a:r>
            </a:p>
          </p:txBody>
        </p:sp>
      </p:grpSp>
      <p:grpSp>
        <p:nvGrpSpPr>
          <p:cNvPr id="25" name="Group 30"/>
          <p:cNvGrpSpPr>
            <a:grpSpLocks/>
          </p:cNvGrpSpPr>
          <p:nvPr/>
        </p:nvGrpSpPr>
        <p:grpSpPr bwMode="auto">
          <a:xfrm>
            <a:off x="5260976" y="3867152"/>
            <a:ext cx="5407025" cy="830263"/>
            <a:chOff x="2056" y="1039"/>
            <a:chExt cx="3406" cy="523"/>
          </a:xfrm>
        </p:grpSpPr>
        <p:sp>
          <p:nvSpPr>
            <p:cNvPr id="26" name="Line 31"/>
            <p:cNvSpPr>
              <a:spLocks noChangeShapeType="1"/>
            </p:cNvSpPr>
            <p:nvPr/>
          </p:nvSpPr>
          <p:spPr bwMode="auto">
            <a:xfrm>
              <a:off x="2700" y="1304"/>
              <a:ext cx="1888" cy="0"/>
            </a:xfrm>
            <a:prstGeom prst="line">
              <a:avLst/>
            </a:prstGeom>
            <a:noFill/>
            <a:ln w="28575">
              <a:solidFill>
                <a:srgbClr val="FF0000"/>
              </a:solidFill>
              <a:round/>
              <a:headEnd/>
              <a:tailEnd/>
            </a:ln>
          </p:spPr>
          <p:txBody>
            <a:bodyPr/>
            <a:lstStyle/>
            <a:p>
              <a:endParaRPr lang="en-US">
                <a:latin typeface="Arial"/>
                <a:cs typeface="Arial"/>
              </a:endParaRPr>
            </a:p>
          </p:txBody>
        </p:sp>
        <p:sp>
          <p:nvSpPr>
            <p:cNvPr id="27" name="Text Box 32"/>
            <p:cNvSpPr txBox="1">
              <a:spLocks noChangeArrowheads="1"/>
            </p:cNvSpPr>
            <p:nvPr/>
          </p:nvSpPr>
          <p:spPr bwMode="auto">
            <a:xfrm>
              <a:off x="4757" y="1039"/>
              <a:ext cx="705" cy="523"/>
            </a:xfrm>
            <a:prstGeom prst="rect">
              <a:avLst/>
            </a:prstGeom>
            <a:noFill/>
            <a:ln w="9525">
              <a:noFill/>
              <a:miter lim="800000"/>
              <a:headEnd/>
              <a:tailEnd/>
            </a:ln>
          </p:spPr>
          <p:txBody>
            <a:bodyPr>
              <a:spAutoFit/>
            </a:bodyPr>
            <a:lstStyle/>
            <a:p>
              <a:pPr>
                <a:spcBef>
                  <a:spcPct val="50000"/>
                </a:spcBef>
              </a:pPr>
              <a:r>
                <a:rPr lang="en-US" sz="2400">
                  <a:latin typeface="Arial"/>
                  <a:cs typeface="Arial"/>
                </a:rPr>
                <a:t>Price </a:t>
              </a:r>
              <a:br>
                <a:rPr lang="en-US" sz="2400">
                  <a:latin typeface="Arial"/>
                  <a:cs typeface="Arial"/>
                </a:rPr>
              </a:br>
              <a:r>
                <a:rPr lang="en-US" sz="2400">
                  <a:latin typeface="Arial"/>
                  <a:cs typeface="Arial"/>
                </a:rPr>
                <a:t>floor</a:t>
              </a:r>
            </a:p>
          </p:txBody>
        </p:sp>
        <p:sp>
          <p:nvSpPr>
            <p:cNvPr id="28" name="AutoShape 33"/>
            <p:cNvSpPr>
              <a:spLocks/>
            </p:cNvSpPr>
            <p:nvPr/>
          </p:nvSpPr>
          <p:spPr bwMode="auto">
            <a:xfrm>
              <a:off x="4645" y="1076"/>
              <a:ext cx="156" cy="453"/>
            </a:xfrm>
            <a:prstGeom prst="leftBrace">
              <a:avLst>
                <a:gd name="adj1" fmla="val 38597"/>
                <a:gd name="adj2" fmla="val 50000"/>
              </a:avLst>
            </a:prstGeom>
            <a:noFill/>
            <a:ln w="19050">
              <a:solidFill>
                <a:schemeClr val="tx1"/>
              </a:solidFill>
              <a:round/>
              <a:headEnd/>
              <a:tailEnd/>
            </a:ln>
          </p:spPr>
          <p:txBody>
            <a:bodyPr wrap="none" anchor="ctr"/>
            <a:lstStyle/>
            <a:p>
              <a:endParaRPr lang="en-US">
                <a:latin typeface="Arial"/>
                <a:cs typeface="Arial"/>
              </a:endParaRPr>
            </a:p>
          </p:txBody>
        </p:sp>
        <p:sp>
          <p:nvSpPr>
            <p:cNvPr id="29" name="Text Box 34"/>
            <p:cNvSpPr txBox="1">
              <a:spLocks noChangeArrowheads="1"/>
            </p:cNvSpPr>
            <p:nvPr/>
          </p:nvSpPr>
          <p:spPr bwMode="auto">
            <a:xfrm>
              <a:off x="2056" y="1187"/>
              <a:ext cx="589" cy="233"/>
            </a:xfrm>
            <a:prstGeom prst="rect">
              <a:avLst/>
            </a:prstGeom>
            <a:noFill/>
            <a:ln w="9525">
              <a:noFill/>
              <a:miter lim="800000"/>
              <a:headEnd/>
              <a:tailEnd/>
            </a:ln>
          </p:spPr>
          <p:txBody>
            <a:bodyPr lIns="0" tIns="0" rIns="0" bIns="0">
              <a:spAutoFit/>
            </a:bodyPr>
            <a:lstStyle/>
            <a:p>
              <a:pPr algn="r">
                <a:spcBef>
                  <a:spcPct val="50000"/>
                </a:spcBef>
              </a:pPr>
              <a:r>
                <a:rPr lang="en-US" sz="2400" dirty="0">
                  <a:latin typeface="Arial"/>
                  <a:cs typeface="Arial"/>
                </a:rPr>
                <a:t>$7.00</a:t>
              </a:r>
            </a:p>
          </p:txBody>
        </p:sp>
      </p:grpSp>
      <p:sp>
        <p:nvSpPr>
          <p:cNvPr id="30" name="TextBox 29"/>
          <p:cNvSpPr txBox="1"/>
          <p:nvPr/>
        </p:nvSpPr>
        <p:spPr>
          <a:xfrm>
            <a:off x="6431874" y="1327152"/>
            <a:ext cx="3143809" cy="461665"/>
          </a:xfrm>
          <a:prstGeom prst="rect">
            <a:avLst/>
          </a:prstGeom>
          <a:noFill/>
          <a:ln>
            <a:solidFill>
              <a:srgbClr val="C00000"/>
            </a:solidFill>
          </a:ln>
        </p:spPr>
        <p:txBody>
          <a:bodyPr wrap="none" rtlCol="0">
            <a:spAutoFit/>
          </a:bodyPr>
          <a:lstStyle/>
          <a:p>
            <a:r>
              <a:rPr lang="en-US" sz="2400" dirty="0">
                <a:solidFill>
                  <a:srgbClr val="4E519E"/>
                </a:solidFill>
              </a:rPr>
              <a:t>The Market for Labor</a:t>
            </a:r>
          </a:p>
        </p:txBody>
      </p:sp>
      <p:sp>
        <p:nvSpPr>
          <p:cNvPr id="5" name="Footer Placeholder 4">
            <a:extLst>
              <a:ext uri="{FF2B5EF4-FFF2-40B4-BE49-F238E27FC236}">
                <a16:creationId xmlns:a16="http://schemas.microsoft.com/office/drawing/2014/main" id="{36D520FE-C9CF-3747-6C52-FDC32FF71EBA}"/>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10013386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par>
                          <p:cTn id="18" fill="hold">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left)">
                                      <p:cBhvr>
                                        <p:cTn id="21" dur="500"/>
                                        <p:tgtEl>
                                          <p:spTgt spid="3">
                                            <p:txEl>
                                              <p:pRg st="3" end="3"/>
                                            </p:txEl>
                                          </p:spTgt>
                                        </p:tgtEl>
                                      </p:cBhvr>
                                    </p:animEffect>
                                  </p:childTnLst>
                                </p:cTn>
                              </p:par>
                            </p:childTnLst>
                          </p:cTn>
                        </p:par>
                        <p:par>
                          <p:cTn id="22" fill="hold">
                            <p:stCondLst>
                              <p:cond delay="1000"/>
                            </p:stCondLst>
                            <p:childTnLst>
                              <p:par>
                                <p:cTn id="23" presetID="22" presetClass="entr" presetSubtype="8"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AE1221"/>
                </a:solidFill>
              </a:rPr>
              <a:t>EXAMPLE 2B: </a:t>
            </a:r>
            <a:r>
              <a:rPr lang="en-US" dirty="0">
                <a:solidFill>
                  <a:schemeClr val="tx1"/>
                </a:solidFill>
              </a:rPr>
              <a:t>Binding price floor </a:t>
            </a:r>
          </a:p>
        </p:txBody>
      </p:sp>
      <p:sp>
        <p:nvSpPr>
          <p:cNvPr id="4" name="Slide Number Placeholder 3"/>
          <p:cNvSpPr>
            <a:spLocks noGrp="1"/>
          </p:cNvSpPr>
          <p:nvPr>
            <p:ph type="sldNum" sz="quarter" idx="10"/>
          </p:nvPr>
        </p:nvSpPr>
        <p:spPr/>
        <p:txBody>
          <a:bodyPr/>
          <a:lstStyle/>
          <a:p>
            <a:pPr>
              <a:defRPr/>
            </a:pPr>
            <a:fld id="{2F37425F-5E17-4209-B948-B5CE2119E408}" type="slidenum">
              <a:rPr lang="en-US" smtClean="0"/>
              <a:pPr>
                <a:defRPr/>
              </a:pPr>
              <a:t>16</a:t>
            </a:fld>
            <a:endParaRPr lang="en-US" dirty="0"/>
          </a:p>
        </p:txBody>
      </p:sp>
      <p:sp>
        <p:nvSpPr>
          <p:cNvPr id="3" name="Text Placeholder 2"/>
          <p:cNvSpPr>
            <a:spLocks noGrp="1"/>
          </p:cNvSpPr>
          <p:nvPr>
            <p:ph idx="12"/>
          </p:nvPr>
        </p:nvSpPr>
        <p:spPr>
          <a:xfrm>
            <a:off x="1676401" y="914401"/>
            <a:ext cx="4352925" cy="5486399"/>
          </a:xfrm>
        </p:spPr>
        <p:txBody>
          <a:bodyPr>
            <a:noAutofit/>
          </a:bodyPr>
          <a:lstStyle/>
          <a:p>
            <a:pPr marL="0" indent="0">
              <a:buNone/>
            </a:pPr>
            <a:r>
              <a:rPr lang="en-US" sz="2800" dirty="0">
                <a:solidFill>
                  <a:srgbClr val="4E519E"/>
                </a:solidFill>
              </a:rPr>
              <a:t>Price floor = Min price  (can’t go below it)</a:t>
            </a:r>
          </a:p>
          <a:p>
            <a:pPr marL="0" indent="0">
              <a:buNone/>
            </a:pPr>
            <a:r>
              <a:rPr lang="en-US" sz="1400" dirty="0"/>
              <a:t>   </a:t>
            </a:r>
          </a:p>
          <a:p>
            <a:pPr marL="0" indent="0">
              <a:buNone/>
            </a:pPr>
            <a:r>
              <a:rPr lang="en-US" sz="2800" dirty="0"/>
              <a:t>The equilibrium wage ($7) is below the floor and therefore illegal.</a:t>
            </a:r>
          </a:p>
          <a:p>
            <a:pPr marL="0" indent="0">
              <a:buNone/>
            </a:pPr>
            <a:r>
              <a:rPr lang="en-US" sz="1400" dirty="0"/>
              <a:t>   </a:t>
            </a:r>
          </a:p>
          <a:p>
            <a:pPr marL="0" indent="0">
              <a:buNone/>
            </a:pPr>
            <a:r>
              <a:rPr lang="en-US" sz="2800" dirty="0"/>
              <a:t>The price floor is </a:t>
            </a:r>
            <a:r>
              <a:rPr lang="en-US" sz="2800" b="1" dirty="0">
                <a:solidFill>
                  <a:srgbClr val="FF0000"/>
                </a:solidFill>
              </a:rPr>
              <a:t>binding</a:t>
            </a:r>
            <a:r>
              <a:rPr lang="en-US" sz="2800" dirty="0"/>
              <a:t>, </a:t>
            </a:r>
            <a:r>
              <a:rPr lang="en-US" sz="2800" u="sng" dirty="0">
                <a:solidFill>
                  <a:srgbClr val="4E519E"/>
                </a:solidFill>
              </a:rPr>
              <a:t>causes a surplus</a:t>
            </a:r>
            <a:r>
              <a:rPr lang="en-US" sz="2800" dirty="0">
                <a:solidFill>
                  <a:srgbClr val="4E519E"/>
                </a:solidFill>
              </a:rPr>
              <a:t> (i.e., unemployment). </a:t>
            </a:r>
          </a:p>
          <a:p>
            <a:pPr marL="0" indent="0">
              <a:buNone/>
            </a:pPr>
            <a:r>
              <a:rPr lang="en-US" sz="2800" b="1" i="1" dirty="0">
                <a:solidFill>
                  <a:srgbClr val="4E519E"/>
                </a:solidFill>
              </a:rPr>
              <a:t>W</a:t>
            </a:r>
            <a:r>
              <a:rPr lang="en-US" sz="2800" dirty="0">
                <a:solidFill>
                  <a:srgbClr val="4E519E"/>
                </a:solidFill>
              </a:rPr>
              <a:t> = $9.25</a:t>
            </a:r>
          </a:p>
          <a:p>
            <a:pPr marL="0" indent="0">
              <a:buNone/>
            </a:pPr>
            <a:r>
              <a:rPr lang="en-US" sz="2800" b="1" i="1" dirty="0" err="1">
                <a:solidFill>
                  <a:srgbClr val="4E519E"/>
                </a:solidFill>
              </a:rPr>
              <a:t>Q</a:t>
            </a:r>
            <a:r>
              <a:rPr lang="en-US" sz="2800" b="1" i="1" baseline="30000" dirty="0" err="1">
                <a:solidFill>
                  <a:srgbClr val="4E519E"/>
                </a:solidFill>
              </a:rPr>
              <a:t>d</a:t>
            </a:r>
            <a:r>
              <a:rPr lang="en-US" sz="2800" dirty="0">
                <a:solidFill>
                  <a:srgbClr val="4E519E"/>
                </a:solidFill>
              </a:rPr>
              <a:t> = 400 and </a:t>
            </a:r>
            <a:r>
              <a:rPr lang="en-US" sz="2800" b="1" i="1" dirty="0">
                <a:solidFill>
                  <a:srgbClr val="4E519E"/>
                </a:solidFill>
              </a:rPr>
              <a:t>Q</a:t>
            </a:r>
            <a:r>
              <a:rPr lang="en-US" sz="2800" b="1" i="1" baseline="30000" dirty="0">
                <a:solidFill>
                  <a:srgbClr val="4E519E"/>
                </a:solidFill>
              </a:rPr>
              <a:t>s</a:t>
            </a:r>
            <a:r>
              <a:rPr lang="en-US" sz="2800" b="1" i="1" dirty="0">
                <a:solidFill>
                  <a:srgbClr val="4E519E"/>
                </a:solidFill>
              </a:rPr>
              <a:t> </a:t>
            </a:r>
            <a:r>
              <a:rPr lang="en-US" sz="2800" dirty="0">
                <a:solidFill>
                  <a:srgbClr val="4E519E"/>
                </a:solidFill>
              </a:rPr>
              <a:t>= 550 </a:t>
            </a:r>
          </a:p>
          <a:p>
            <a:pPr marL="0" indent="0">
              <a:buNone/>
            </a:pPr>
            <a:endParaRPr lang="en-US" sz="2800" dirty="0"/>
          </a:p>
          <a:p>
            <a:pPr marL="0" indent="0">
              <a:buNone/>
            </a:pPr>
            <a:endParaRPr lang="en-US" sz="2800" dirty="0"/>
          </a:p>
        </p:txBody>
      </p:sp>
      <p:grpSp>
        <p:nvGrpSpPr>
          <p:cNvPr id="6" name="Group 3"/>
          <p:cNvGrpSpPr>
            <a:grpSpLocks/>
          </p:cNvGrpSpPr>
          <p:nvPr/>
        </p:nvGrpSpPr>
        <p:grpSpPr bwMode="auto">
          <a:xfrm>
            <a:off x="6286501" y="2012950"/>
            <a:ext cx="4456113" cy="3871913"/>
            <a:chOff x="2558" y="778"/>
            <a:chExt cx="2807" cy="2439"/>
          </a:xfrm>
        </p:grpSpPr>
        <p:grpSp>
          <p:nvGrpSpPr>
            <p:cNvPr id="7" name="Group 4"/>
            <p:cNvGrpSpPr>
              <a:grpSpLocks/>
            </p:cNvGrpSpPr>
            <p:nvPr/>
          </p:nvGrpSpPr>
          <p:grpSpPr bwMode="auto">
            <a:xfrm>
              <a:off x="2697" y="1030"/>
              <a:ext cx="2409" cy="2049"/>
              <a:chOff x="1098" y="1361"/>
              <a:chExt cx="2116" cy="2027"/>
            </a:xfrm>
          </p:grpSpPr>
          <p:sp>
            <p:nvSpPr>
              <p:cNvPr id="10" name="Line 5"/>
              <p:cNvSpPr>
                <a:spLocks noChangeShapeType="1"/>
              </p:cNvSpPr>
              <p:nvPr/>
            </p:nvSpPr>
            <p:spPr bwMode="auto">
              <a:xfrm>
                <a:off x="1102" y="1361"/>
                <a:ext cx="0" cy="2025"/>
              </a:xfrm>
              <a:prstGeom prst="line">
                <a:avLst/>
              </a:prstGeom>
              <a:noFill/>
              <a:ln w="12700">
                <a:solidFill>
                  <a:schemeClr val="tx1"/>
                </a:solidFill>
                <a:round/>
                <a:headEnd/>
                <a:tailEnd/>
              </a:ln>
            </p:spPr>
            <p:txBody>
              <a:bodyPr/>
              <a:lstStyle/>
              <a:p>
                <a:endParaRPr lang="en-US">
                  <a:latin typeface="Arial"/>
                  <a:cs typeface="Arial"/>
                </a:endParaRPr>
              </a:p>
            </p:txBody>
          </p:sp>
          <p:sp>
            <p:nvSpPr>
              <p:cNvPr id="11" name="Line 6"/>
              <p:cNvSpPr>
                <a:spLocks noChangeShapeType="1"/>
              </p:cNvSpPr>
              <p:nvPr/>
            </p:nvSpPr>
            <p:spPr bwMode="auto">
              <a:xfrm>
                <a:off x="1098" y="3388"/>
                <a:ext cx="2116" cy="0"/>
              </a:xfrm>
              <a:prstGeom prst="line">
                <a:avLst/>
              </a:prstGeom>
              <a:noFill/>
              <a:ln w="12700">
                <a:solidFill>
                  <a:schemeClr val="tx1"/>
                </a:solidFill>
                <a:round/>
                <a:headEnd/>
                <a:tailEnd/>
              </a:ln>
            </p:spPr>
            <p:txBody>
              <a:bodyPr/>
              <a:lstStyle/>
              <a:p>
                <a:endParaRPr lang="en-US">
                  <a:latin typeface="Arial"/>
                  <a:cs typeface="Arial"/>
                </a:endParaRPr>
              </a:p>
            </p:txBody>
          </p:sp>
        </p:grpSp>
        <p:sp>
          <p:nvSpPr>
            <p:cNvPr id="8" name="Text Box 7"/>
            <p:cNvSpPr txBox="1">
              <a:spLocks noChangeArrowheads="1"/>
            </p:cNvSpPr>
            <p:nvPr/>
          </p:nvSpPr>
          <p:spPr bwMode="auto">
            <a:xfrm>
              <a:off x="2558" y="778"/>
              <a:ext cx="267"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W</a:t>
              </a:r>
            </a:p>
          </p:txBody>
        </p:sp>
        <p:sp>
          <p:nvSpPr>
            <p:cNvPr id="9" name="Text Box 8"/>
            <p:cNvSpPr txBox="1">
              <a:spLocks noChangeArrowheads="1"/>
            </p:cNvSpPr>
            <p:nvPr/>
          </p:nvSpPr>
          <p:spPr bwMode="auto">
            <a:xfrm>
              <a:off x="5075" y="2929"/>
              <a:ext cx="290"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L</a:t>
              </a:r>
            </a:p>
          </p:txBody>
        </p:sp>
      </p:grpSp>
      <p:grpSp>
        <p:nvGrpSpPr>
          <p:cNvPr id="12" name="Group 9"/>
          <p:cNvGrpSpPr>
            <a:grpSpLocks/>
          </p:cNvGrpSpPr>
          <p:nvPr/>
        </p:nvGrpSpPr>
        <p:grpSpPr bwMode="auto">
          <a:xfrm>
            <a:off x="7369175" y="2466975"/>
            <a:ext cx="2617788" cy="3203575"/>
            <a:chOff x="3240" y="1064"/>
            <a:chExt cx="1649" cy="2018"/>
          </a:xfrm>
        </p:grpSpPr>
        <p:sp>
          <p:nvSpPr>
            <p:cNvPr id="13" name="Line 10"/>
            <p:cNvSpPr>
              <a:spLocks noChangeShapeType="1"/>
            </p:cNvSpPr>
            <p:nvPr/>
          </p:nvSpPr>
          <p:spPr bwMode="auto">
            <a:xfrm>
              <a:off x="3240" y="1064"/>
              <a:ext cx="1417" cy="1846"/>
            </a:xfrm>
            <a:prstGeom prst="line">
              <a:avLst/>
            </a:prstGeom>
            <a:noFill/>
            <a:ln w="38100">
              <a:solidFill>
                <a:srgbClr val="003399"/>
              </a:solidFill>
              <a:round/>
              <a:headEnd/>
              <a:tailEnd/>
            </a:ln>
          </p:spPr>
          <p:txBody>
            <a:bodyPr/>
            <a:lstStyle/>
            <a:p>
              <a:endParaRPr lang="en-US">
                <a:latin typeface="Arial"/>
                <a:cs typeface="Arial"/>
              </a:endParaRPr>
            </a:p>
          </p:txBody>
        </p:sp>
        <p:sp>
          <p:nvSpPr>
            <p:cNvPr id="14" name="Text Box 11"/>
            <p:cNvSpPr txBox="1">
              <a:spLocks noChangeArrowheads="1"/>
            </p:cNvSpPr>
            <p:nvPr/>
          </p:nvSpPr>
          <p:spPr bwMode="auto">
            <a:xfrm>
              <a:off x="4569" y="2794"/>
              <a:ext cx="320"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D</a:t>
              </a:r>
            </a:p>
          </p:txBody>
        </p:sp>
      </p:grpSp>
      <p:grpSp>
        <p:nvGrpSpPr>
          <p:cNvPr id="15" name="Group 12"/>
          <p:cNvGrpSpPr>
            <a:grpSpLocks/>
          </p:cNvGrpSpPr>
          <p:nvPr/>
        </p:nvGrpSpPr>
        <p:grpSpPr bwMode="auto">
          <a:xfrm>
            <a:off x="7508875" y="2138363"/>
            <a:ext cx="1703388" cy="3362325"/>
            <a:chOff x="3328" y="857"/>
            <a:chExt cx="1073" cy="2118"/>
          </a:xfrm>
        </p:grpSpPr>
        <p:sp>
          <p:nvSpPr>
            <p:cNvPr id="16" name="Line 13"/>
            <p:cNvSpPr>
              <a:spLocks noChangeShapeType="1"/>
            </p:cNvSpPr>
            <p:nvPr/>
          </p:nvSpPr>
          <p:spPr bwMode="auto">
            <a:xfrm flipV="1">
              <a:off x="3328" y="1089"/>
              <a:ext cx="872" cy="1886"/>
            </a:xfrm>
            <a:prstGeom prst="line">
              <a:avLst/>
            </a:prstGeom>
            <a:noFill/>
            <a:ln w="38100">
              <a:solidFill>
                <a:srgbClr val="003399"/>
              </a:solidFill>
              <a:round/>
              <a:headEnd/>
              <a:tailEnd/>
            </a:ln>
          </p:spPr>
          <p:txBody>
            <a:bodyPr/>
            <a:lstStyle/>
            <a:p>
              <a:endParaRPr lang="en-US">
                <a:latin typeface="Arial"/>
                <a:cs typeface="Arial"/>
              </a:endParaRPr>
            </a:p>
          </p:txBody>
        </p:sp>
        <p:sp>
          <p:nvSpPr>
            <p:cNvPr id="17" name="Text Box 14"/>
            <p:cNvSpPr txBox="1">
              <a:spLocks noChangeArrowheads="1"/>
            </p:cNvSpPr>
            <p:nvPr/>
          </p:nvSpPr>
          <p:spPr bwMode="auto">
            <a:xfrm>
              <a:off x="4081" y="857"/>
              <a:ext cx="320"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S</a:t>
              </a:r>
            </a:p>
          </p:txBody>
        </p:sp>
      </p:grpSp>
      <p:grpSp>
        <p:nvGrpSpPr>
          <p:cNvPr id="18" name="Group 38"/>
          <p:cNvGrpSpPr>
            <a:grpSpLocks/>
          </p:cNvGrpSpPr>
          <p:nvPr/>
        </p:nvGrpSpPr>
        <p:grpSpPr bwMode="auto">
          <a:xfrm>
            <a:off x="5481638" y="3543303"/>
            <a:ext cx="2921000" cy="369888"/>
            <a:chOff x="2051" y="1742"/>
            <a:chExt cx="1840" cy="233"/>
          </a:xfrm>
        </p:grpSpPr>
        <p:sp>
          <p:nvSpPr>
            <p:cNvPr id="19" name="Line 17"/>
            <p:cNvSpPr>
              <a:spLocks noChangeShapeType="1"/>
            </p:cNvSpPr>
            <p:nvPr/>
          </p:nvSpPr>
          <p:spPr bwMode="auto">
            <a:xfrm>
              <a:off x="2702" y="1860"/>
              <a:ext cx="1146"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20" name="Oval 19"/>
            <p:cNvSpPr>
              <a:spLocks noChangeArrowheads="1"/>
            </p:cNvSpPr>
            <p:nvPr/>
          </p:nvSpPr>
          <p:spPr bwMode="auto">
            <a:xfrm>
              <a:off x="3803" y="1812"/>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21" name="Text Box 20"/>
            <p:cNvSpPr txBox="1">
              <a:spLocks noChangeArrowheads="1"/>
            </p:cNvSpPr>
            <p:nvPr/>
          </p:nvSpPr>
          <p:spPr bwMode="auto">
            <a:xfrm>
              <a:off x="2051" y="1742"/>
              <a:ext cx="589" cy="233"/>
            </a:xfrm>
            <a:prstGeom prst="rect">
              <a:avLst/>
            </a:prstGeom>
            <a:noFill/>
            <a:ln w="9525">
              <a:noFill/>
              <a:miter lim="800000"/>
              <a:headEnd/>
              <a:tailEnd/>
            </a:ln>
          </p:spPr>
          <p:txBody>
            <a:bodyPr lIns="0" tIns="0" rIns="0" bIns="0">
              <a:spAutoFit/>
            </a:bodyPr>
            <a:lstStyle/>
            <a:p>
              <a:pPr algn="r">
                <a:spcBef>
                  <a:spcPct val="50000"/>
                </a:spcBef>
              </a:pPr>
              <a:r>
                <a:rPr lang="en-US" sz="2400" dirty="0">
                  <a:latin typeface="Arial"/>
                  <a:cs typeface="Arial"/>
                </a:rPr>
                <a:t>$7.00</a:t>
              </a:r>
            </a:p>
          </p:txBody>
        </p:sp>
      </p:grpSp>
      <p:grpSp>
        <p:nvGrpSpPr>
          <p:cNvPr id="22" name="Group 22"/>
          <p:cNvGrpSpPr>
            <a:grpSpLocks/>
          </p:cNvGrpSpPr>
          <p:nvPr/>
        </p:nvGrpSpPr>
        <p:grpSpPr bwMode="auto">
          <a:xfrm>
            <a:off x="5334000" y="2405064"/>
            <a:ext cx="5562600" cy="830263"/>
            <a:chOff x="1958" y="1039"/>
            <a:chExt cx="3504" cy="523"/>
          </a:xfrm>
        </p:grpSpPr>
        <p:sp>
          <p:nvSpPr>
            <p:cNvPr id="23" name="Line 23"/>
            <p:cNvSpPr>
              <a:spLocks noChangeShapeType="1"/>
            </p:cNvSpPr>
            <p:nvPr/>
          </p:nvSpPr>
          <p:spPr bwMode="auto">
            <a:xfrm>
              <a:off x="2700" y="1304"/>
              <a:ext cx="1888" cy="0"/>
            </a:xfrm>
            <a:prstGeom prst="line">
              <a:avLst/>
            </a:prstGeom>
            <a:noFill/>
            <a:ln w="28575">
              <a:solidFill>
                <a:srgbClr val="FF0000"/>
              </a:solidFill>
              <a:round/>
              <a:headEnd/>
              <a:tailEnd/>
            </a:ln>
          </p:spPr>
          <p:txBody>
            <a:bodyPr/>
            <a:lstStyle/>
            <a:p>
              <a:endParaRPr lang="en-US">
                <a:latin typeface="Arial"/>
                <a:cs typeface="Arial"/>
              </a:endParaRPr>
            </a:p>
          </p:txBody>
        </p:sp>
        <p:sp>
          <p:nvSpPr>
            <p:cNvPr id="24" name="Text Box 24"/>
            <p:cNvSpPr txBox="1">
              <a:spLocks noChangeArrowheads="1"/>
            </p:cNvSpPr>
            <p:nvPr/>
          </p:nvSpPr>
          <p:spPr bwMode="auto">
            <a:xfrm>
              <a:off x="4757" y="1039"/>
              <a:ext cx="705" cy="523"/>
            </a:xfrm>
            <a:prstGeom prst="rect">
              <a:avLst/>
            </a:prstGeom>
            <a:noFill/>
            <a:ln w="9525">
              <a:noFill/>
              <a:miter lim="800000"/>
              <a:headEnd/>
              <a:tailEnd/>
            </a:ln>
          </p:spPr>
          <p:txBody>
            <a:bodyPr>
              <a:spAutoFit/>
            </a:bodyPr>
            <a:lstStyle/>
            <a:p>
              <a:pPr>
                <a:spcBef>
                  <a:spcPct val="50000"/>
                </a:spcBef>
              </a:pPr>
              <a:r>
                <a:rPr lang="en-US" sz="2400">
                  <a:latin typeface="Arial"/>
                  <a:cs typeface="Arial"/>
                </a:rPr>
                <a:t>Price </a:t>
              </a:r>
              <a:br>
                <a:rPr lang="en-US" sz="2400">
                  <a:latin typeface="Arial"/>
                  <a:cs typeface="Arial"/>
                </a:rPr>
              </a:br>
              <a:r>
                <a:rPr lang="en-US" sz="2400">
                  <a:latin typeface="Arial"/>
                  <a:cs typeface="Arial"/>
                </a:rPr>
                <a:t>floor</a:t>
              </a:r>
            </a:p>
          </p:txBody>
        </p:sp>
        <p:sp>
          <p:nvSpPr>
            <p:cNvPr id="25" name="AutoShape 25"/>
            <p:cNvSpPr>
              <a:spLocks/>
            </p:cNvSpPr>
            <p:nvPr/>
          </p:nvSpPr>
          <p:spPr bwMode="auto">
            <a:xfrm>
              <a:off x="4645" y="1076"/>
              <a:ext cx="156" cy="453"/>
            </a:xfrm>
            <a:prstGeom prst="leftBrace">
              <a:avLst>
                <a:gd name="adj1" fmla="val 38597"/>
                <a:gd name="adj2" fmla="val 50000"/>
              </a:avLst>
            </a:prstGeom>
            <a:noFill/>
            <a:ln w="19050">
              <a:solidFill>
                <a:schemeClr val="tx1"/>
              </a:solidFill>
              <a:round/>
              <a:headEnd/>
              <a:tailEnd/>
            </a:ln>
          </p:spPr>
          <p:txBody>
            <a:bodyPr wrap="none" anchor="ctr"/>
            <a:lstStyle/>
            <a:p>
              <a:endParaRPr lang="en-US">
                <a:latin typeface="Arial"/>
                <a:cs typeface="Arial"/>
              </a:endParaRPr>
            </a:p>
          </p:txBody>
        </p:sp>
        <p:sp>
          <p:nvSpPr>
            <p:cNvPr id="26" name="Text Box 26"/>
            <p:cNvSpPr txBox="1">
              <a:spLocks noChangeArrowheads="1"/>
            </p:cNvSpPr>
            <p:nvPr/>
          </p:nvSpPr>
          <p:spPr bwMode="auto">
            <a:xfrm>
              <a:off x="1958" y="1187"/>
              <a:ext cx="687" cy="233"/>
            </a:xfrm>
            <a:prstGeom prst="rect">
              <a:avLst/>
            </a:prstGeom>
            <a:noFill/>
            <a:ln w="9525">
              <a:noFill/>
              <a:miter lim="800000"/>
              <a:headEnd/>
              <a:tailEnd/>
            </a:ln>
          </p:spPr>
          <p:txBody>
            <a:bodyPr wrap="square" lIns="0" tIns="0" rIns="0" bIns="0">
              <a:spAutoFit/>
            </a:bodyPr>
            <a:lstStyle/>
            <a:p>
              <a:pPr algn="r">
                <a:spcBef>
                  <a:spcPct val="50000"/>
                </a:spcBef>
              </a:pPr>
              <a:r>
                <a:rPr lang="en-US" sz="2400" dirty="0">
                  <a:latin typeface="Arial"/>
                  <a:cs typeface="Arial"/>
                </a:rPr>
                <a:t>$9.25</a:t>
              </a:r>
            </a:p>
          </p:txBody>
        </p:sp>
      </p:grpSp>
      <p:grpSp>
        <p:nvGrpSpPr>
          <p:cNvPr id="27" name="Group 36"/>
          <p:cNvGrpSpPr>
            <a:grpSpLocks/>
          </p:cNvGrpSpPr>
          <p:nvPr/>
        </p:nvGrpSpPr>
        <p:grpSpPr bwMode="auto">
          <a:xfrm>
            <a:off x="7292975" y="2751138"/>
            <a:ext cx="698500" cy="3344863"/>
            <a:chOff x="3192" y="1243"/>
            <a:chExt cx="440" cy="2107"/>
          </a:xfrm>
        </p:grpSpPr>
        <p:sp>
          <p:nvSpPr>
            <p:cNvPr id="28" name="Line 18"/>
            <p:cNvSpPr>
              <a:spLocks noChangeShapeType="1"/>
            </p:cNvSpPr>
            <p:nvPr/>
          </p:nvSpPr>
          <p:spPr bwMode="auto">
            <a:xfrm>
              <a:off x="3417" y="1288"/>
              <a:ext cx="0" cy="1789"/>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29" name="Text Box 32"/>
            <p:cNvSpPr txBox="1">
              <a:spLocks noChangeArrowheads="1"/>
            </p:cNvSpPr>
            <p:nvPr/>
          </p:nvSpPr>
          <p:spPr bwMode="auto">
            <a:xfrm>
              <a:off x="3192" y="3117"/>
              <a:ext cx="440" cy="233"/>
            </a:xfrm>
            <a:prstGeom prst="rect">
              <a:avLst/>
            </a:prstGeom>
            <a:noFill/>
            <a:ln w="9525">
              <a:noFill/>
              <a:miter lim="800000"/>
              <a:headEnd/>
              <a:tailEnd/>
            </a:ln>
          </p:spPr>
          <p:txBody>
            <a:bodyPr lIns="0" tIns="0" rIns="0" bIns="0">
              <a:spAutoFit/>
            </a:bodyPr>
            <a:lstStyle/>
            <a:p>
              <a:pPr algn="ctr">
                <a:spcBef>
                  <a:spcPct val="50000"/>
                </a:spcBef>
              </a:pPr>
              <a:r>
                <a:rPr lang="en-US" sz="2400">
                  <a:latin typeface="Arial"/>
                  <a:cs typeface="Arial"/>
                </a:rPr>
                <a:t>400</a:t>
              </a:r>
            </a:p>
          </p:txBody>
        </p:sp>
        <p:sp>
          <p:nvSpPr>
            <p:cNvPr id="30" name="Oval 33"/>
            <p:cNvSpPr>
              <a:spLocks noChangeArrowheads="1"/>
            </p:cNvSpPr>
            <p:nvPr/>
          </p:nvSpPr>
          <p:spPr bwMode="auto">
            <a:xfrm>
              <a:off x="3370" y="1243"/>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grpSp>
        <p:nvGrpSpPr>
          <p:cNvPr id="31" name="Group 37"/>
          <p:cNvGrpSpPr>
            <a:grpSpLocks/>
          </p:cNvGrpSpPr>
          <p:nvPr/>
        </p:nvGrpSpPr>
        <p:grpSpPr bwMode="auto">
          <a:xfrm>
            <a:off x="8397875" y="2754312"/>
            <a:ext cx="698500" cy="3341688"/>
            <a:chOff x="3888" y="1245"/>
            <a:chExt cx="440" cy="2105"/>
          </a:xfrm>
        </p:grpSpPr>
        <p:sp>
          <p:nvSpPr>
            <p:cNvPr id="32" name="Text Box 21"/>
            <p:cNvSpPr txBox="1">
              <a:spLocks noChangeArrowheads="1"/>
            </p:cNvSpPr>
            <p:nvPr/>
          </p:nvSpPr>
          <p:spPr bwMode="auto">
            <a:xfrm>
              <a:off x="3888" y="3117"/>
              <a:ext cx="440" cy="233"/>
            </a:xfrm>
            <a:prstGeom prst="rect">
              <a:avLst/>
            </a:prstGeom>
            <a:noFill/>
            <a:ln w="9525">
              <a:noFill/>
              <a:miter lim="800000"/>
              <a:headEnd/>
              <a:tailEnd/>
            </a:ln>
          </p:spPr>
          <p:txBody>
            <a:bodyPr lIns="0" tIns="0" rIns="0" bIns="0">
              <a:spAutoFit/>
            </a:bodyPr>
            <a:lstStyle/>
            <a:p>
              <a:pPr algn="ctr">
                <a:spcBef>
                  <a:spcPct val="50000"/>
                </a:spcBef>
              </a:pPr>
              <a:r>
                <a:rPr lang="en-US" sz="2400">
                  <a:latin typeface="Arial"/>
                  <a:cs typeface="Arial"/>
                </a:rPr>
                <a:t>550</a:t>
              </a:r>
            </a:p>
          </p:txBody>
        </p:sp>
        <p:sp>
          <p:nvSpPr>
            <p:cNvPr id="33" name="Oval 34"/>
            <p:cNvSpPr>
              <a:spLocks noChangeArrowheads="1"/>
            </p:cNvSpPr>
            <p:nvPr/>
          </p:nvSpPr>
          <p:spPr bwMode="auto">
            <a:xfrm>
              <a:off x="4060" y="1245"/>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34" name="Line 35"/>
            <p:cNvSpPr>
              <a:spLocks noChangeShapeType="1"/>
            </p:cNvSpPr>
            <p:nvPr/>
          </p:nvSpPr>
          <p:spPr bwMode="auto">
            <a:xfrm>
              <a:off x="4105" y="1286"/>
              <a:ext cx="0" cy="1789"/>
            </a:xfrm>
            <a:prstGeom prst="line">
              <a:avLst/>
            </a:prstGeom>
            <a:noFill/>
            <a:ln w="9525">
              <a:solidFill>
                <a:schemeClr val="tx1"/>
              </a:solidFill>
              <a:prstDash val="lgDash"/>
              <a:round/>
              <a:headEnd/>
              <a:tailEnd/>
            </a:ln>
          </p:spPr>
          <p:txBody>
            <a:bodyPr/>
            <a:lstStyle/>
            <a:p>
              <a:endParaRPr lang="en-US">
                <a:latin typeface="Arial"/>
                <a:cs typeface="Arial"/>
              </a:endParaRPr>
            </a:p>
          </p:txBody>
        </p:sp>
      </p:grpSp>
      <p:grpSp>
        <p:nvGrpSpPr>
          <p:cNvPr id="35" name="Group 41"/>
          <p:cNvGrpSpPr>
            <a:grpSpLocks/>
          </p:cNvGrpSpPr>
          <p:nvPr/>
        </p:nvGrpSpPr>
        <p:grpSpPr bwMode="auto">
          <a:xfrm>
            <a:off x="7521576" y="1724024"/>
            <a:ext cx="1235075" cy="1068388"/>
            <a:chOff x="3336" y="596"/>
            <a:chExt cx="778" cy="673"/>
          </a:xfrm>
        </p:grpSpPr>
        <p:sp>
          <p:nvSpPr>
            <p:cNvPr id="36" name="AutoShape 39"/>
            <p:cNvSpPr>
              <a:spLocks/>
            </p:cNvSpPr>
            <p:nvPr/>
          </p:nvSpPr>
          <p:spPr bwMode="auto">
            <a:xfrm rot="5400000">
              <a:off x="3661" y="826"/>
              <a:ext cx="196" cy="689"/>
            </a:xfrm>
            <a:prstGeom prst="leftBrace">
              <a:avLst>
                <a:gd name="adj1" fmla="val 61648"/>
                <a:gd name="adj2" fmla="val 50000"/>
              </a:avLst>
            </a:prstGeom>
            <a:noFill/>
            <a:ln w="19050">
              <a:solidFill>
                <a:srgbClr val="0000FF"/>
              </a:solidFill>
              <a:round/>
              <a:headEnd/>
              <a:tailEnd/>
            </a:ln>
          </p:spPr>
          <p:txBody>
            <a:bodyPr wrap="none" anchor="ctr"/>
            <a:lstStyle/>
            <a:p>
              <a:endParaRPr lang="en-US">
                <a:latin typeface="Arial"/>
                <a:cs typeface="Arial"/>
              </a:endParaRPr>
            </a:p>
          </p:txBody>
        </p:sp>
        <p:sp>
          <p:nvSpPr>
            <p:cNvPr id="37" name="Text Box 40"/>
            <p:cNvSpPr txBox="1">
              <a:spLocks noChangeArrowheads="1"/>
            </p:cNvSpPr>
            <p:nvPr/>
          </p:nvSpPr>
          <p:spPr bwMode="auto">
            <a:xfrm>
              <a:off x="3336" y="596"/>
              <a:ext cx="778" cy="465"/>
            </a:xfrm>
            <a:prstGeom prst="rect">
              <a:avLst/>
            </a:prstGeom>
            <a:solidFill>
              <a:schemeClr val="bg1"/>
            </a:solidFill>
            <a:ln w="9525">
              <a:solidFill>
                <a:srgbClr val="C00000"/>
              </a:solidFill>
              <a:miter lim="800000"/>
              <a:headEnd/>
              <a:tailEnd/>
            </a:ln>
          </p:spPr>
          <p:txBody>
            <a:bodyPr lIns="0" tIns="0" rIns="0" bIns="0">
              <a:spAutoFit/>
            </a:bodyPr>
            <a:lstStyle/>
            <a:p>
              <a:pPr algn="ctr">
                <a:spcBef>
                  <a:spcPct val="50000"/>
                </a:spcBef>
              </a:pPr>
              <a:r>
                <a:rPr lang="en-US" sz="2400" i="1" dirty="0">
                  <a:latin typeface="Arial"/>
                  <a:cs typeface="Arial"/>
                </a:rPr>
                <a:t>labor surplus</a:t>
              </a:r>
            </a:p>
          </p:txBody>
        </p:sp>
      </p:grpSp>
      <p:sp>
        <p:nvSpPr>
          <p:cNvPr id="38" name="TextBox 37"/>
          <p:cNvSpPr txBox="1"/>
          <p:nvPr/>
        </p:nvSpPr>
        <p:spPr>
          <a:xfrm>
            <a:off x="6324600" y="1066801"/>
            <a:ext cx="4320798" cy="461665"/>
          </a:xfrm>
          <a:prstGeom prst="rect">
            <a:avLst/>
          </a:prstGeom>
          <a:noFill/>
          <a:ln>
            <a:solidFill>
              <a:srgbClr val="C00000"/>
            </a:solidFill>
          </a:ln>
        </p:spPr>
        <p:txBody>
          <a:bodyPr wrap="none" rtlCol="0">
            <a:spAutoFit/>
          </a:bodyPr>
          <a:lstStyle/>
          <a:p>
            <a:r>
              <a:rPr lang="en-US" sz="2400" dirty="0">
                <a:solidFill>
                  <a:srgbClr val="4E519E"/>
                </a:solidFill>
              </a:rPr>
              <a:t>The Market for Teenage Labor</a:t>
            </a:r>
          </a:p>
        </p:txBody>
      </p:sp>
      <p:sp>
        <p:nvSpPr>
          <p:cNvPr id="5" name="Footer Placeholder 4">
            <a:extLst>
              <a:ext uri="{FF2B5EF4-FFF2-40B4-BE49-F238E27FC236}">
                <a16:creationId xmlns:a16="http://schemas.microsoft.com/office/drawing/2014/main" id="{35442EBC-CE76-5ADE-706C-9588EB38AEED}"/>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8335737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500"/>
                                        <p:tgtEl>
                                          <p:spTgt spid="3">
                                            <p:txEl>
                                              <p:pRg st="4" end="4"/>
                                            </p:txEl>
                                          </p:spTgt>
                                        </p:tgtEl>
                                      </p:cBhvr>
                                    </p:animEffect>
                                  </p:childTnLst>
                                </p:cTn>
                              </p:par>
                            </p:childTnLst>
                          </p:cTn>
                        </p:par>
                        <p:par>
                          <p:cTn id="21" fill="hold">
                            <p:stCondLst>
                              <p:cond delay="500"/>
                            </p:stCondLst>
                            <p:childTnLst>
                              <p:par>
                                <p:cTn id="22" presetID="22" presetClass="entr" presetSubtype="1" fill="hold" nodeType="after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wipe(up)">
                                      <p:cBhvr>
                                        <p:cTn id="24" dur="500"/>
                                        <p:tgtEl>
                                          <p:spTgt spid="27"/>
                                        </p:tgtEl>
                                      </p:cBhvr>
                                    </p:animEffect>
                                  </p:childTnLst>
                                </p:cTn>
                              </p:par>
                            </p:childTnLst>
                          </p:cTn>
                        </p:par>
                        <p:par>
                          <p:cTn id="25" fill="hold">
                            <p:stCondLst>
                              <p:cond delay="1000"/>
                            </p:stCondLst>
                            <p:childTnLst>
                              <p:par>
                                <p:cTn id="26" presetID="22" presetClass="entr" presetSubtype="1" fill="hold" nodeType="after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wipe(up)">
                                      <p:cBhvr>
                                        <p:cTn id="28" dur="500"/>
                                        <p:tgtEl>
                                          <p:spTgt spid="31"/>
                                        </p:tgtEl>
                                      </p:cBhvr>
                                    </p:animEffect>
                                  </p:childTnLst>
                                </p:cTn>
                              </p:par>
                            </p:childTnLst>
                          </p:cTn>
                        </p:par>
                        <p:par>
                          <p:cTn id="29" fill="hold">
                            <p:stCondLst>
                              <p:cond delay="1500"/>
                            </p:stCondLst>
                            <p:childTnLst>
                              <p:par>
                                <p:cTn id="30" presetID="22" presetClass="entr" presetSubtype="8"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par>
                          <p:cTn id="33" fill="hold">
                            <p:stCondLst>
                              <p:cond delay="2000"/>
                            </p:stCondLst>
                            <p:childTnLst>
                              <p:par>
                                <p:cTn id="34" presetID="22" presetClass="entr" presetSubtype="8" fill="hold" grpId="0" nodeType="after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wipe(left)">
                                      <p:cBhvr>
                                        <p:cTn id="36" dur="500"/>
                                        <p:tgtEl>
                                          <p:spTgt spid="3">
                                            <p:txEl>
                                              <p:pRg st="6" end="6"/>
                                            </p:txEl>
                                          </p:spTgt>
                                        </p:tgtEl>
                                      </p:cBhvr>
                                    </p:animEffect>
                                  </p:childTnLst>
                                </p:cTn>
                              </p:par>
                            </p:childTnLst>
                          </p:cTn>
                        </p:par>
                        <p:par>
                          <p:cTn id="37" fill="hold">
                            <p:stCondLst>
                              <p:cond delay="2500"/>
                            </p:stCondLst>
                            <p:childTnLst>
                              <p:par>
                                <p:cTn id="38" presetID="18" presetClass="entr" presetSubtype="3" fill="hold" nodeType="after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strips(upRight)">
                                      <p:cBhvr>
                                        <p:cTn id="40"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F039154-4595-8A3B-CC36-C90BB905AF19}"/>
              </a:ext>
            </a:extLst>
          </p:cNvPr>
          <p:cNvSpPr>
            <a:spLocks noGrp="1"/>
          </p:cNvSpPr>
          <p:nvPr>
            <p:ph type="sldNum" sz="quarter" idx="10"/>
          </p:nvPr>
        </p:nvSpPr>
        <p:spPr/>
        <p:txBody>
          <a:bodyPr/>
          <a:lstStyle/>
          <a:p>
            <a:pPr fontAlgn="base">
              <a:spcAft>
                <a:spcPct val="0"/>
              </a:spcAft>
              <a:defRPr/>
            </a:pPr>
            <a:fld id="{CFA536BC-3ED5-4293-8323-16A4258B4A0B}" type="slidenum">
              <a:rPr lang="en-US" smtClean="0"/>
              <a:pPr fontAlgn="base">
                <a:spcAft>
                  <a:spcPct val="0"/>
                </a:spcAft>
                <a:defRPr/>
              </a:pPr>
              <a:t>17</a:t>
            </a:fld>
            <a:endParaRPr lang="en-US" dirty="0"/>
          </a:p>
        </p:txBody>
      </p:sp>
      <p:sp>
        <p:nvSpPr>
          <p:cNvPr id="5" name="Text Placeholder 4">
            <a:extLst>
              <a:ext uri="{FF2B5EF4-FFF2-40B4-BE49-F238E27FC236}">
                <a16:creationId xmlns:a16="http://schemas.microsoft.com/office/drawing/2014/main" id="{B69A8753-E16F-E36D-5F8C-DA09F5061BD6}"/>
              </a:ext>
            </a:extLst>
          </p:cNvPr>
          <p:cNvSpPr>
            <a:spLocks noGrp="1"/>
          </p:cNvSpPr>
          <p:nvPr>
            <p:ph type="body" sz="quarter" idx="12"/>
          </p:nvPr>
        </p:nvSpPr>
        <p:spPr/>
        <p:txBody>
          <a:bodyPr/>
          <a:lstStyle/>
          <a:p>
            <a:r>
              <a:rPr lang="en-US" dirty="0"/>
              <a:t>The Minimum Wage</a:t>
            </a:r>
          </a:p>
        </p:txBody>
      </p:sp>
      <p:sp>
        <p:nvSpPr>
          <p:cNvPr id="4" name="Text Placeholder 3">
            <a:extLst>
              <a:ext uri="{FF2B5EF4-FFF2-40B4-BE49-F238E27FC236}">
                <a16:creationId xmlns:a16="http://schemas.microsoft.com/office/drawing/2014/main" id="{BCB4C6C9-66D9-814F-2880-750072EE1D65}"/>
              </a:ext>
            </a:extLst>
          </p:cNvPr>
          <p:cNvSpPr>
            <a:spLocks noGrp="1"/>
          </p:cNvSpPr>
          <p:nvPr>
            <p:ph type="body" sz="quarter" idx="14"/>
          </p:nvPr>
        </p:nvSpPr>
        <p:spPr>
          <a:xfrm>
            <a:off x="1752600" y="1600200"/>
            <a:ext cx="8686800" cy="4724400"/>
          </a:xfrm>
        </p:spPr>
        <p:txBody>
          <a:bodyPr/>
          <a:lstStyle/>
          <a:p>
            <a:r>
              <a:rPr lang="en-US" sz="2800" dirty="0"/>
              <a:t>“The current US federal minimum wage is $7.25 per hour. States can choose whether to have a higher minimum—and many do. A federal minimum wage of $15 per hour would lower employment for low-wage workers in many states.”</a:t>
            </a:r>
          </a:p>
        </p:txBody>
      </p:sp>
      <p:grpSp>
        <p:nvGrpSpPr>
          <p:cNvPr id="9" name="Group 8">
            <a:extLst>
              <a:ext uri="{FF2B5EF4-FFF2-40B4-BE49-F238E27FC236}">
                <a16:creationId xmlns:a16="http://schemas.microsoft.com/office/drawing/2014/main" id="{E1EF83A0-845B-7764-0E45-C6B0900757AA}"/>
              </a:ext>
            </a:extLst>
          </p:cNvPr>
          <p:cNvGrpSpPr/>
          <p:nvPr/>
        </p:nvGrpSpPr>
        <p:grpSpPr>
          <a:xfrm>
            <a:off x="2514600" y="3673022"/>
            <a:ext cx="7734564" cy="2651578"/>
            <a:chOff x="990600" y="3673022"/>
            <a:chExt cx="7734564" cy="2651578"/>
          </a:xfrm>
        </p:grpSpPr>
        <p:pic>
          <p:nvPicPr>
            <p:cNvPr id="6" name="Picture 5">
              <a:extLst>
                <a:ext uri="{FF2B5EF4-FFF2-40B4-BE49-F238E27FC236}">
                  <a16:creationId xmlns:a16="http://schemas.microsoft.com/office/drawing/2014/main" id="{DDB0C096-758F-ACE7-FDCF-CF5F88F95834}"/>
                </a:ext>
              </a:extLst>
            </p:cNvPr>
            <p:cNvPicPr>
              <a:picLocks noChangeAspect="1"/>
            </p:cNvPicPr>
            <p:nvPr/>
          </p:nvPicPr>
          <p:blipFill>
            <a:blip r:embed="rId3"/>
            <a:stretch>
              <a:fillRect/>
            </a:stretch>
          </p:blipFill>
          <p:spPr>
            <a:xfrm>
              <a:off x="990600" y="3673022"/>
              <a:ext cx="5638800" cy="2651578"/>
            </a:xfrm>
            <a:prstGeom prst="rect">
              <a:avLst/>
            </a:prstGeom>
          </p:spPr>
        </p:pic>
        <p:pic>
          <p:nvPicPr>
            <p:cNvPr id="8" name="Picture 7">
              <a:extLst>
                <a:ext uri="{FF2B5EF4-FFF2-40B4-BE49-F238E27FC236}">
                  <a16:creationId xmlns:a16="http://schemas.microsoft.com/office/drawing/2014/main" id="{342D61DF-B1BA-F120-9212-2016701F3082}"/>
                </a:ext>
              </a:extLst>
            </p:cNvPr>
            <p:cNvPicPr>
              <a:picLocks noChangeAspect="1"/>
            </p:cNvPicPr>
            <p:nvPr/>
          </p:nvPicPr>
          <p:blipFill>
            <a:blip r:embed="rId4"/>
            <a:stretch>
              <a:fillRect/>
            </a:stretch>
          </p:blipFill>
          <p:spPr>
            <a:xfrm>
              <a:off x="4724400" y="5850502"/>
              <a:ext cx="4000764" cy="422761"/>
            </a:xfrm>
            <a:prstGeom prst="rect">
              <a:avLst/>
            </a:prstGeom>
          </p:spPr>
        </p:pic>
      </p:grpSp>
    </p:spTree>
    <p:extLst>
      <p:ext uri="{BB962C8B-B14F-4D97-AF65-F5344CB8AC3E}">
        <p14:creationId xmlns:p14="http://schemas.microsoft.com/office/powerpoint/2010/main" val="2851937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Controversies over the Minimum Wage – 1 </a:t>
            </a:r>
          </a:p>
        </p:txBody>
      </p:sp>
      <p:sp>
        <p:nvSpPr>
          <p:cNvPr id="3" name="Content Placeholder 2"/>
          <p:cNvSpPr>
            <a:spLocks noGrp="1"/>
          </p:cNvSpPr>
          <p:nvPr>
            <p:ph idx="1"/>
          </p:nvPr>
        </p:nvSpPr>
        <p:spPr/>
        <p:txBody>
          <a:bodyPr/>
          <a:lstStyle/>
          <a:p>
            <a:r>
              <a:rPr lang="en-US" sz="3200" dirty="0"/>
              <a:t>Minimum-wage laws set the lowest price for labor that any employer may pay</a:t>
            </a:r>
          </a:p>
          <a:p>
            <a:pPr lvl="1"/>
            <a:r>
              <a:rPr lang="en-US" sz="3000" dirty="0"/>
              <a:t>$7.25 an hour (federal law) in 2021</a:t>
            </a:r>
          </a:p>
          <a:p>
            <a:pPr lvl="1"/>
            <a:r>
              <a:rPr lang="en-US" sz="3000" dirty="0"/>
              <a:t>Many states and cities mandate minimum wages above the federal level</a:t>
            </a:r>
          </a:p>
          <a:p>
            <a:r>
              <a:rPr lang="en-US" sz="3200" dirty="0"/>
              <a:t>European nations minimum wages</a:t>
            </a:r>
          </a:p>
          <a:p>
            <a:pPr lvl="1"/>
            <a:r>
              <a:rPr lang="en-US" sz="3000" dirty="0"/>
              <a:t>H</a:t>
            </a:r>
            <a:r>
              <a:rPr lang="en-US" dirty="0"/>
              <a:t>igher than in the United States</a:t>
            </a:r>
          </a:p>
          <a:p>
            <a:pPr lvl="2"/>
            <a:r>
              <a:rPr lang="en-US" dirty="0"/>
              <a:t>Average </a:t>
            </a:r>
            <a:r>
              <a:rPr lang="en-US" sz="3200" dirty="0"/>
              <a:t>income in France: 30% lower than in U.S.</a:t>
            </a:r>
          </a:p>
          <a:p>
            <a:pPr lvl="2"/>
            <a:r>
              <a:rPr lang="en-US" sz="3200" dirty="0"/>
              <a:t>French minimum wage: 50% higher</a:t>
            </a:r>
          </a:p>
          <a:p>
            <a:endParaRPr lang="en-US" sz="2800" dirty="0"/>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18</a:t>
            </a:fld>
            <a:endParaRPr lang="en-US"/>
          </a:p>
        </p:txBody>
      </p:sp>
    </p:spTree>
    <p:extLst>
      <p:ext uri="{BB962C8B-B14F-4D97-AF65-F5344CB8AC3E}">
        <p14:creationId xmlns:p14="http://schemas.microsoft.com/office/powerpoint/2010/main" val="2149752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Controversies over the Minimum Wage – 2 </a:t>
            </a:r>
          </a:p>
        </p:txBody>
      </p:sp>
      <p:sp>
        <p:nvSpPr>
          <p:cNvPr id="3" name="Content Placeholder 2"/>
          <p:cNvSpPr>
            <a:spLocks noGrp="1"/>
          </p:cNvSpPr>
          <p:nvPr>
            <p:ph idx="1"/>
          </p:nvPr>
        </p:nvSpPr>
        <p:spPr/>
        <p:txBody>
          <a:bodyPr/>
          <a:lstStyle/>
          <a:p>
            <a:r>
              <a:rPr lang="en-US" sz="3200" dirty="0"/>
              <a:t>The minimum wage has its greatest impact on the market for </a:t>
            </a:r>
            <a:r>
              <a:rPr lang="en-US" sz="3200" u="sng" dirty="0"/>
              <a:t>teenage labor</a:t>
            </a:r>
            <a:r>
              <a:rPr lang="en-US" sz="3200" dirty="0"/>
              <a:t>.</a:t>
            </a:r>
          </a:p>
          <a:p>
            <a:pPr lvl="1"/>
            <a:r>
              <a:rPr lang="en-US" sz="2800" dirty="0"/>
              <a:t>Least skilled and least experienced</a:t>
            </a:r>
          </a:p>
          <a:p>
            <a:pPr lvl="1"/>
            <a:r>
              <a:rPr lang="en-US" sz="2800" dirty="0"/>
              <a:t>Willing to accept a lower wage in exchange for on-the-job training  </a:t>
            </a:r>
          </a:p>
          <a:p>
            <a:pPr lvl="1"/>
            <a:r>
              <a:rPr lang="en-US" sz="2800" dirty="0"/>
              <a:t>A 10% increase in minimum wage decreases teenage employment by 1-3%</a:t>
            </a:r>
          </a:p>
          <a:p>
            <a:pPr lvl="1"/>
            <a:r>
              <a:rPr lang="en-US" sz="2800" dirty="0"/>
              <a:t>Focus on the effects in short-run</a:t>
            </a:r>
          </a:p>
          <a:p>
            <a:pPr lvl="1"/>
            <a:r>
              <a:rPr lang="en-US" sz="2800" dirty="0"/>
              <a:t>Long-run effects: harder to estimate, but more relevant and likely larger </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19</a:t>
            </a:fld>
            <a:endParaRPr lang="en-US"/>
          </a:p>
        </p:txBody>
      </p:sp>
    </p:spTree>
    <p:extLst>
      <p:ext uri="{BB962C8B-B14F-4D97-AF65-F5344CB8AC3E}">
        <p14:creationId xmlns:p14="http://schemas.microsoft.com/office/powerpoint/2010/main" val="3418065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3200" dirty="0"/>
              <a:t>What are price ceilings and price floors?  </a:t>
            </a:r>
            <a:br>
              <a:rPr lang="en-US" sz="3200" dirty="0"/>
            </a:br>
            <a:r>
              <a:rPr lang="en-US" sz="3200" dirty="0"/>
              <a:t>What are some examples of each?  </a:t>
            </a:r>
          </a:p>
          <a:p>
            <a:r>
              <a:rPr lang="en-US" sz="3200" dirty="0"/>
              <a:t>How do price ceilings and price floors affect market outcomes?  </a:t>
            </a:r>
          </a:p>
          <a:p>
            <a:r>
              <a:rPr lang="en-US" sz="3200" dirty="0"/>
              <a:t>How do taxes affect market outcomes? </a:t>
            </a:r>
            <a:br>
              <a:rPr lang="en-US" sz="3200" dirty="0"/>
            </a:br>
            <a:r>
              <a:rPr lang="en-US" sz="3200" dirty="0"/>
              <a:t>How do the effects depend on whether </a:t>
            </a:r>
            <a:br>
              <a:rPr lang="en-US" sz="3200" dirty="0"/>
            </a:br>
            <a:r>
              <a:rPr lang="en-US" sz="3200" dirty="0"/>
              <a:t>the tax is imposed on buyers or sellers? </a:t>
            </a:r>
          </a:p>
          <a:p>
            <a:r>
              <a:rPr lang="en-US" sz="3200" dirty="0"/>
              <a:t>What is the incidence of a tax?  </a:t>
            </a:r>
            <a:br>
              <a:rPr lang="en-US" sz="3200" dirty="0"/>
            </a:br>
            <a:r>
              <a:rPr lang="en-US" sz="3200" dirty="0"/>
              <a:t>What determines the incidence? </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2</a:t>
            </a:fld>
            <a:endParaRPr lang="en-US" dirty="0"/>
          </a:p>
        </p:txBody>
      </p:sp>
      <p:sp>
        <p:nvSpPr>
          <p:cNvPr id="2" name="Title 1"/>
          <p:cNvSpPr>
            <a:spLocks noGrp="1"/>
          </p:cNvSpPr>
          <p:nvPr>
            <p:ph type="title"/>
          </p:nvPr>
        </p:nvSpPr>
        <p:spPr/>
        <p:txBody>
          <a:bodyPr/>
          <a:lstStyle/>
          <a:p>
            <a:r>
              <a:rPr lang="en-US" dirty="0"/>
              <a:t>IN THIS CHAPTER</a:t>
            </a:r>
          </a:p>
        </p:txBody>
      </p:sp>
      <p:sp>
        <p:nvSpPr>
          <p:cNvPr id="7" name="Footer Placeholder 6">
            <a:extLst>
              <a:ext uri="{FF2B5EF4-FFF2-40B4-BE49-F238E27FC236}">
                <a16:creationId xmlns:a16="http://schemas.microsoft.com/office/drawing/2014/main" id="{D2E8AF3F-15BA-9509-9A63-A73D203C1EEB}"/>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742820464"/>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Controversies over the Minimum Wage – 3 </a:t>
            </a:r>
          </a:p>
        </p:txBody>
      </p:sp>
      <p:sp>
        <p:nvSpPr>
          <p:cNvPr id="3" name="Content Placeholder 2"/>
          <p:cNvSpPr>
            <a:spLocks noGrp="1"/>
          </p:cNvSpPr>
          <p:nvPr>
            <p:ph idx="1"/>
          </p:nvPr>
        </p:nvSpPr>
        <p:spPr>
          <a:xfrm>
            <a:off x="1981200" y="762000"/>
            <a:ext cx="8458200" cy="5715000"/>
          </a:xfrm>
        </p:spPr>
        <p:txBody>
          <a:bodyPr/>
          <a:lstStyle/>
          <a:p>
            <a:r>
              <a:rPr lang="en-US" dirty="0"/>
              <a:t>Long-run effects:</a:t>
            </a:r>
          </a:p>
          <a:p>
            <a:pPr lvl="1"/>
            <a:r>
              <a:rPr lang="en-US" sz="2800" dirty="0"/>
              <a:t>Harder to estimate reliably</a:t>
            </a:r>
          </a:p>
          <a:p>
            <a:pPr lvl="1"/>
            <a:r>
              <a:rPr lang="en-US" sz="2800" dirty="0"/>
              <a:t>More relevant for evaluating the policy</a:t>
            </a:r>
          </a:p>
          <a:p>
            <a:pPr lvl="1"/>
            <a:r>
              <a:rPr lang="en-US" sz="2800" dirty="0"/>
              <a:t>Increase in quantity supplied of labor</a:t>
            </a:r>
          </a:p>
          <a:p>
            <a:pPr lvl="2"/>
            <a:r>
              <a:rPr lang="en-US" dirty="0"/>
              <a:t>Higher number of teenagers who choose to look for jobs</a:t>
            </a:r>
          </a:p>
          <a:p>
            <a:pPr lvl="2"/>
            <a:r>
              <a:rPr lang="en-US" dirty="0"/>
              <a:t>Displaced teenagers</a:t>
            </a:r>
          </a:p>
          <a:p>
            <a:pPr lvl="2"/>
            <a:r>
              <a:rPr lang="en-US" dirty="0"/>
              <a:t>New teenage dropouts </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20</a:t>
            </a:fld>
            <a:endParaRPr lang="en-US"/>
          </a:p>
        </p:txBody>
      </p:sp>
    </p:spTree>
    <p:extLst>
      <p:ext uri="{BB962C8B-B14F-4D97-AF65-F5344CB8AC3E}">
        <p14:creationId xmlns:p14="http://schemas.microsoft.com/office/powerpoint/2010/main" val="37072928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Controversies over the Minimum Wage – 4 </a:t>
            </a:r>
          </a:p>
        </p:txBody>
      </p:sp>
      <p:sp>
        <p:nvSpPr>
          <p:cNvPr id="3" name="Content Placeholder 2"/>
          <p:cNvSpPr>
            <a:spLocks noGrp="1"/>
          </p:cNvSpPr>
          <p:nvPr>
            <p:ph idx="1"/>
          </p:nvPr>
        </p:nvSpPr>
        <p:spPr/>
        <p:txBody>
          <a:bodyPr/>
          <a:lstStyle/>
          <a:p>
            <a:r>
              <a:rPr lang="en-US" sz="3200" dirty="0"/>
              <a:t>Advocates of a higher minimum wage </a:t>
            </a:r>
          </a:p>
          <a:p>
            <a:pPr lvl="1"/>
            <a:r>
              <a:rPr lang="en-US" sz="2800" dirty="0"/>
              <a:t>Humane way to raise the income of the working poor</a:t>
            </a:r>
          </a:p>
          <a:p>
            <a:pPr lvl="1"/>
            <a:r>
              <a:rPr lang="en-US" sz="2800" dirty="0"/>
              <a:t>Workers who earn the minimum wage can afford only a meager standard of living </a:t>
            </a:r>
          </a:p>
          <a:p>
            <a:pPr lvl="1"/>
            <a:r>
              <a:rPr lang="en-US" sz="2800" dirty="0"/>
              <a:t>Labor markets are not well explained, so they doubt the theory’s predictions regarding unemployment</a:t>
            </a:r>
          </a:p>
          <a:p>
            <a:pPr lvl="1"/>
            <a:r>
              <a:rPr lang="en-US" sz="2800" dirty="0"/>
              <a:t>Policy has some small adverse effects, and all things considered, a higher minimum wage makes the poor better off.</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21</a:t>
            </a:fld>
            <a:endParaRPr lang="en-US"/>
          </a:p>
        </p:txBody>
      </p:sp>
    </p:spTree>
    <p:extLst>
      <p:ext uri="{BB962C8B-B14F-4D97-AF65-F5344CB8AC3E}">
        <p14:creationId xmlns:p14="http://schemas.microsoft.com/office/powerpoint/2010/main" val="1030398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Controversies over the Minimum Wage – 5 </a:t>
            </a:r>
          </a:p>
        </p:txBody>
      </p:sp>
      <p:sp>
        <p:nvSpPr>
          <p:cNvPr id="3" name="Content Placeholder 2"/>
          <p:cNvSpPr>
            <a:spLocks noGrp="1"/>
          </p:cNvSpPr>
          <p:nvPr>
            <p:ph idx="1"/>
          </p:nvPr>
        </p:nvSpPr>
        <p:spPr/>
        <p:txBody>
          <a:bodyPr/>
          <a:lstStyle/>
          <a:p>
            <a:r>
              <a:rPr lang="en-US" sz="2800" dirty="0"/>
              <a:t>Opponents of raising the minimum wage: not the best way to combat poverty</a:t>
            </a:r>
          </a:p>
          <a:p>
            <a:pPr lvl="1"/>
            <a:r>
              <a:rPr lang="en-US" sz="2800" dirty="0"/>
              <a:t>Causes unemployment, encourages teenagers to drop out of school, results in some unskilled workers not getting on-the-job training</a:t>
            </a:r>
          </a:p>
          <a:p>
            <a:pPr lvl="1"/>
            <a:r>
              <a:rPr lang="en-US" sz="2800" dirty="0"/>
              <a:t>Poorly targeted policy</a:t>
            </a:r>
          </a:p>
          <a:p>
            <a:pPr lvl="2"/>
            <a:r>
              <a:rPr lang="en-US" dirty="0"/>
              <a:t>Less than 1/3 of minimum-wage earners are in families with incomes below the poverty line</a:t>
            </a:r>
          </a:p>
          <a:p>
            <a:pPr lvl="2"/>
            <a:r>
              <a:rPr lang="en-US" dirty="0"/>
              <a:t>Many are teenagers from middle-class homes working at part-time jobs for extra spending money</a:t>
            </a:r>
            <a:endParaRPr lang="en-US" sz="2400" dirty="0"/>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22</a:t>
            </a:fld>
            <a:endParaRPr lang="en-US"/>
          </a:p>
        </p:txBody>
      </p:sp>
    </p:spTree>
    <p:extLst>
      <p:ext uri="{BB962C8B-B14F-4D97-AF65-F5344CB8AC3E}">
        <p14:creationId xmlns:p14="http://schemas.microsoft.com/office/powerpoint/2010/main" val="4123831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594E-C67F-49C2-FA77-9E07C471517C}"/>
              </a:ext>
            </a:extLst>
          </p:cNvPr>
          <p:cNvSpPr>
            <a:spLocks noGrp="1"/>
          </p:cNvSpPr>
          <p:nvPr>
            <p:ph type="title"/>
          </p:nvPr>
        </p:nvSpPr>
        <p:spPr>
          <a:xfrm>
            <a:off x="1524001" y="1"/>
            <a:ext cx="9143999" cy="1371599"/>
          </a:xfrm>
        </p:spPr>
        <p:txBody>
          <a:bodyPr/>
          <a:lstStyle/>
          <a:p>
            <a:r>
              <a:rPr lang="en-US" dirty="0"/>
              <a:t>How Price Floors Affect Market</a:t>
            </a:r>
            <a:br>
              <a:rPr lang="en-US" dirty="0"/>
            </a:br>
            <a:r>
              <a:rPr lang="en-US" dirty="0"/>
              <a:t>Outcomes</a:t>
            </a:r>
          </a:p>
        </p:txBody>
      </p:sp>
      <p:sp>
        <p:nvSpPr>
          <p:cNvPr id="3" name="Content Placeholder 2">
            <a:extLst>
              <a:ext uri="{FF2B5EF4-FFF2-40B4-BE49-F238E27FC236}">
                <a16:creationId xmlns:a16="http://schemas.microsoft.com/office/drawing/2014/main" id="{B5EB0719-8A50-F3C9-7A73-832A7B0769D5}"/>
              </a:ext>
            </a:extLst>
          </p:cNvPr>
          <p:cNvSpPr>
            <a:spLocks noGrp="1"/>
          </p:cNvSpPr>
          <p:nvPr>
            <p:ph idx="1"/>
          </p:nvPr>
        </p:nvSpPr>
        <p:spPr>
          <a:xfrm>
            <a:off x="1801814" y="1447800"/>
            <a:ext cx="8588375" cy="5000625"/>
          </a:xfrm>
        </p:spPr>
        <p:txBody>
          <a:bodyPr/>
          <a:lstStyle/>
          <a:p>
            <a:r>
              <a:rPr lang="en-US" altLang="en-US" dirty="0"/>
              <a:t>Effects of a binding price floor on a competitive market </a:t>
            </a:r>
          </a:p>
          <a:p>
            <a:pPr lvl="1"/>
            <a:r>
              <a:rPr lang="en-US" dirty="0"/>
              <a:t>Causes a surplus</a:t>
            </a:r>
          </a:p>
          <a:p>
            <a:pPr lvl="1"/>
            <a:r>
              <a:rPr lang="en-US" dirty="0"/>
              <a:t>Undesirable rationing mechanisms</a:t>
            </a:r>
          </a:p>
          <a:p>
            <a:pPr lvl="2"/>
            <a:r>
              <a:rPr lang="en-US" dirty="0"/>
              <a:t>The sellers who appeal to the buyers’ personal biases may be better able to sell their goods than those who do not </a:t>
            </a:r>
          </a:p>
        </p:txBody>
      </p:sp>
      <p:sp>
        <p:nvSpPr>
          <p:cNvPr id="4" name="Slide Number Placeholder 3">
            <a:extLst>
              <a:ext uri="{FF2B5EF4-FFF2-40B4-BE49-F238E27FC236}">
                <a16:creationId xmlns:a16="http://schemas.microsoft.com/office/drawing/2014/main" id="{0DA8CEBE-BEDE-499A-E65B-61D2D3040181}"/>
              </a:ext>
            </a:extLst>
          </p:cNvPr>
          <p:cNvSpPr>
            <a:spLocks noGrp="1"/>
          </p:cNvSpPr>
          <p:nvPr>
            <p:ph type="sldNum" sz="quarter" idx="10"/>
          </p:nvPr>
        </p:nvSpPr>
        <p:spPr/>
        <p:txBody>
          <a:bodyPr/>
          <a:lstStyle/>
          <a:p>
            <a:pPr>
              <a:defRPr/>
            </a:pPr>
            <a:fld id="{073C29DC-2178-4274-9150-45F8EBD31C2D}" type="slidenum">
              <a:rPr lang="en-US" smtClean="0"/>
              <a:pPr>
                <a:defRPr/>
              </a:pPr>
              <a:t>23</a:t>
            </a:fld>
            <a:endParaRPr lang="en-US"/>
          </a:p>
        </p:txBody>
      </p:sp>
      <p:sp>
        <p:nvSpPr>
          <p:cNvPr id="5" name="Footer Placeholder 4">
            <a:extLst>
              <a:ext uri="{FF2B5EF4-FFF2-40B4-BE49-F238E27FC236}">
                <a16:creationId xmlns:a16="http://schemas.microsoft.com/office/drawing/2014/main" id="{ED857EC5-A085-6FB7-4A3A-4C20C6EC4889}"/>
              </a:ext>
            </a:extLst>
          </p:cNvPr>
          <p:cNvSpPr>
            <a:spLocks noGrp="1"/>
          </p:cNvSpPr>
          <p:nvPr>
            <p:ph type="ftr" sz="quarter" idx="11"/>
          </p:nvPr>
        </p:nvSpPr>
        <p:spPr/>
        <p:txBody>
          <a:body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105582885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949F5-FC95-837E-8561-DCE351D78684}"/>
              </a:ext>
            </a:extLst>
          </p:cNvPr>
          <p:cNvSpPr>
            <a:spLocks noGrp="1"/>
          </p:cNvSpPr>
          <p:nvPr>
            <p:ph type="title"/>
          </p:nvPr>
        </p:nvSpPr>
        <p:spPr/>
        <p:txBody>
          <a:bodyPr/>
          <a:lstStyle/>
          <a:p>
            <a:r>
              <a:rPr lang="en-US" dirty="0">
                <a:solidFill>
                  <a:srgbClr val="AE1221"/>
                </a:solidFill>
              </a:rPr>
              <a:t>Active Learning 2: </a:t>
            </a:r>
            <a:r>
              <a:rPr lang="en-US" dirty="0">
                <a:solidFill>
                  <a:schemeClr val="tx1"/>
                </a:solidFill>
              </a:rPr>
              <a:t>Price floors for muffins</a:t>
            </a:r>
          </a:p>
        </p:txBody>
      </p:sp>
      <p:sp>
        <p:nvSpPr>
          <p:cNvPr id="4" name="Slide Number Placeholder 3">
            <a:extLst>
              <a:ext uri="{FF2B5EF4-FFF2-40B4-BE49-F238E27FC236}">
                <a16:creationId xmlns:a16="http://schemas.microsoft.com/office/drawing/2014/main" id="{8E764CAB-5706-4A3E-CD6E-174C0A1EA526}"/>
              </a:ext>
            </a:extLst>
          </p:cNvPr>
          <p:cNvSpPr>
            <a:spLocks noGrp="1"/>
          </p:cNvSpPr>
          <p:nvPr>
            <p:ph type="sldNum" sz="quarter" idx="10"/>
          </p:nvPr>
        </p:nvSpPr>
        <p:spPr/>
        <p:txBody>
          <a:bodyPr/>
          <a:lstStyle/>
          <a:p>
            <a:pPr>
              <a:defRPr/>
            </a:pPr>
            <a:fld id="{073C29DC-2178-4274-9150-45F8EBD31C2D}" type="slidenum">
              <a:rPr lang="en-US" smtClean="0"/>
              <a:pPr>
                <a:defRPr/>
              </a:pPr>
              <a:t>24</a:t>
            </a:fld>
            <a:endParaRPr lang="en-US"/>
          </a:p>
        </p:txBody>
      </p:sp>
      <p:sp>
        <p:nvSpPr>
          <p:cNvPr id="5" name="Footer Placeholder 4">
            <a:extLst>
              <a:ext uri="{FF2B5EF4-FFF2-40B4-BE49-F238E27FC236}">
                <a16:creationId xmlns:a16="http://schemas.microsoft.com/office/drawing/2014/main" id="{4DCDC0DE-3339-231A-33E6-53EA477F704F}"/>
              </a:ext>
            </a:extLst>
          </p:cNvPr>
          <p:cNvSpPr>
            <a:spLocks noGrp="1"/>
          </p:cNvSpPr>
          <p:nvPr>
            <p:ph type="ftr" sz="quarter" idx="11"/>
          </p:nvPr>
        </p:nvSpPr>
        <p:spPr/>
        <p:txBody>
          <a:body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
        <p:nvSpPr>
          <p:cNvPr id="6" name="Content Placeholder 5">
            <a:extLst>
              <a:ext uri="{FF2B5EF4-FFF2-40B4-BE49-F238E27FC236}">
                <a16:creationId xmlns:a16="http://schemas.microsoft.com/office/drawing/2014/main" id="{21A23689-0EB4-487D-8F2D-BD34435759D0}"/>
              </a:ext>
            </a:extLst>
          </p:cNvPr>
          <p:cNvSpPr>
            <a:spLocks noGrp="1"/>
          </p:cNvSpPr>
          <p:nvPr>
            <p:ph idx="12"/>
          </p:nvPr>
        </p:nvSpPr>
        <p:spPr>
          <a:xfrm>
            <a:off x="1600201" y="838201"/>
            <a:ext cx="3962400" cy="5632443"/>
          </a:xfrm>
        </p:spPr>
        <p:txBody>
          <a:bodyPr>
            <a:normAutofit/>
          </a:bodyPr>
          <a:lstStyle/>
          <a:p>
            <a:pPr marL="0" indent="0">
              <a:buNone/>
            </a:pPr>
            <a:r>
              <a:rPr lang="en-US" sz="2600" dirty="0">
                <a:solidFill>
                  <a:srgbClr val="4E519E"/>
                </a:solidFill>
              </a:rPr>
              <a:t>The </a:t>
            </a:r>
            <a:r>
              <a:rPr lang="en-US" sz="2600" dirty="0">
                <a:solidFill>
                  <a:srgbClr val="AE1221"/>
                </a:solidFill>
              </a:rPr>
              <a:t>Muffin Sellers’ Association </a:t>
            </a:r>
            <a:r>
              <a:rPr lang="en-US" sz="2600" dirty="0">
                <a:solidFill>
                  <a:srgbClr val="4E519E"/>
                </a:solidFill>
              </a:rPr>
              <a:t>lobbies the government to impose a </a:t>
            </a:r>
            <a:r>
              <a:rPr lang="en-US" sz="2600" u="sng" dirty="0">
                <a:solidFill>
                  <a:srgbClr val="4E519E"/>
                </a:solidFill>
              </a:rPr>
              <a:t>price floor</a:t>
            </a:r>
            <a:r>
              <a:rPr lang="en-US" sz="2600" dirty="0">
                <a:solidFill>
                  <a:srgbClr val="4E519E"/>
                </a:solidFill>
              </a:rPr>
              <a:t>. </a:t>
            </a:r>
          </a:p>
          <a:p>
            <a:pPr marL="0" indent="0">
              <a:buNone/>
            </a:pPr>
            <a:r>
              <a:rPr lang="en-US" sz="2600" dirty="0">
                <a:solidFill>
                  <a:srgbClr val="4E519E"/>
                </a:solidFill>
              </a:rPr>
              <a:t>Which of the following is binding and what’s the effect on the market? </a:t>
            </a:r>
          </a:p>
          <a:p>
            <a:pPr marL="514350" indent="-514350">
              <a:buClr>
                <a:srgbClr val="AE1221"/>
              </a:buClr>
              <a:buAutoNum type="alphaUcPeriod"/>
            </a:pPr>
            <a:r>
              <a:rPr lang="en-US" sz="2600" dirty="0"/>
              <a:t>The price floor is set at $1.</a:t>
            </a:r>
          </a:p>
          <a:p>
            <a:pPr marL="514350" indent="-514350">
              <a:buClr>
                <a:srgbClr val="AE1221"/>
              </a:buClr>
              <a:buAutoNum type="alphaUcPeriod"/>
            </a:pPr>
            <a:r>
              <a:rPr lang="en-US" sz="2600" dirty="0"/>
              <a:t>The price floor is set at $4.</a:t>
            </a:r>
          </a:p>
          <a:p>
            <a:endParaRPr lang="en-US" sz="2600" dirty="0"/>
          </a:p>
        </p:txBody>
      </p:sp>
      <p:grpSp>
        <p:nvGrpSpPr>
          <p:cNvPr id="7" name="Group 2">
            <a:extLst>
              <a:ext uri="{FF2B5EF4-FFF2-40B4-BE49-F238E27FC236}">
                <a16:creationId xmlns:a16="http://schemas.microsoft.com/office/drawing/2014/main" id="{0639FCBD-139C-06B8-7AF6-3F271B3D695E}"/>
              </a:ext>
            </a:extLst>
          </p:cNvPr>
          <p:cNvGrpSpPr>
            <a:grpSpLocks/>
          </p:cNvGrpSpPr>
          <p:nvPr/>
        </p:nvGrpSpPr>
        <p:grpSpPr bwMode="auto">
          <a:xfrm>
            <a:off x="5343527" y="1228728"/>
            <a:ext cx="5470525" cy="4886325"/>
            <a:chOff x="175" y="910"/>
            <a:chExt cx="3446" cy="3078"/>
          </a:xfrm>
        </p:grpSpPr>
        <p:graphicFrame>
          <p:nvGraphicFramePr>
            <p:cNvPr id="8" name="Object 3">
              <a:extLst>
                <a:ext uri="{FF2B5EF4-FFF2-40B4-BE49-F238E27FC236}">
                  <a16:creationId xmlns:a16="http://schemas.microsoft.com/office/drawing/2014/main" id="{40515515-4FFF-6B1D-1E72-F70125AEFC30}"/>
                </a:ext>
              </a:extLst>
            </p:cNvPr>
            <p:cNvGraphicFramePr>
              <a:graphicFrameLocks noChangeAspect="1"/>
            </p:cNvGraphicFramePr>
            <p:nvPr/>
          </p:nvGraphicFramePr>
          <p:xfrm>
            <a:off x="175" y="910"/>
            <a:ext cx="3446" cy="3078"/>
          </p:xfrm>
          <a:graphic>
            <a:graphicData uri="http://schemas.openxmlformats.org/presentationml/2006/ole">
              <mc:AlternateContent xmlns:mc="http://schemas.openxmlformats.org/markup-compatibility/2006">
                <mc:Choice xmlns:v="urn:schemas-microsoft-com:vml" Requires="v">
                  <p:oleObj name="Worksheet" r:id="rId3" imgW="5800649" imgH="5181600" progId="Excel.Sheet.8">
                    <p:embed/>
                  </p:oleObj>
                </mc:Choice>
                <mc:Fallback>
                  <p:oleObj name="Worksheet" r:id="rId3" imgW="5800649" imgH="5181600" progId="Excel.Sheet.8">
                    <p:embed/>
                    <p:pic>
                      <p:nvPicPr>
                        <p:cNvPr id="7"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 y="910"/>
                          <a:ext cx="3446" cy="3078"/>
                        </a:xfrm>
                        <a:prstGeom prst="rect">
                          <a:avLst/>
                        </a:prstGeom>
                        <a:noFill/>
                        <a:ln>
                          <a:noFill/>
                        </a:ln>
                        <a:effectLst/>
                      </p:spPr>
                    </p:pic>
                  </p:oleObj>
                </mc:Fallback>
              </mc:AlternateContent>
            </a:graphicData>
          </a:graphic>
        </p:graphicFrame>
        <p:sp>
          <p:nvSpPr>
            <p:cNvPr id="9" name="Text Box 4">
              <a:extLst>
                <a:ext uri="{FF2B5EF4-FFF2-40B4-BE49-F238E27FC236}">
                  <a16:creationId xmlns:a16="http://schemas.microsoft.com/office/drawing/2014/main" id="{EE858B7A-1670-6C71-3DB2-96FF43413DAD}"/>
                </a:ext>
              </a:extLst>
            </p:cNvPr>
            <p:cNvSpPr txBox="1">
              <a:spLocks noChangeArrowheads="1"/>
            </p:cNvSpPr>
            <p:nvPr/>
          </p:nvSpPr>
          <p:spPr bwMode="auto">
            <a:xfrm>
              <a:off x="365" y="910"/>
              <a:ext cx="262" cy="291"/>
            </a:xfrm>
            <a:prstGeom prst="rect">
              <a:avLst/>
            </a:prstGeom>
            <a:noFill/>
            <a:ln w="9525">
              <a:noFill/>
              <a:miter lim="800000"/>
              <a:headEnd/>
              <a:tailEnd/>
            </a:ln>
          </p:spPr>
          <p:txBody>
            <a:bodyPr>
              <a:spAutoFit/>
            </a:bodyPr>
            <a:lstStyle/>
            <a:p>
              <a:pPr algn="r">
                <a:spcBef>
                  <a:spcPct val="50000"/>
                </a:spcBef>
              </a:pPr>
              <a:r>
                <a:rPr lang="en-US" sz="2400" b="1" i="1" dirty="0">
                  <a:latin typeface="Arial"/>
                  <a:cs typeface="Arial"/>
                </a:rPr>
                <a:t>P</a:t>
              </a:r>
            </a:p>
          </p:txBody>
        </p:sp>
        <p:sp>
          <p:nvSpPr>
            <p:cNvPr id="10" name="Text Box 5">
              <a:extLst>
                <a:ext uri="{FF2B5EF4-FFF2-40B4-BE49-F238E27FC236}">
                  <a16:creationId xmlns:a16="http://schemas.microsoft.com/office/drawing/2014/main" id="{825E5343-FCB8-550A-9783-CFC5B0DF54C9}"/>
                </a:ext>
              </a:extLst>
            </p:cNvPr>
            <p:cNvSpPr txBox="1">
              <a:spLocks noChangeArrowheads="1"/>
            </p:cNvSpPr>
            <p:nvPr/>
          </p:nvSpPr>
          <p:spPr bwMode="auto">
            <a:xfrm>
              <a:off x="3222" y="3544"/>
              <a:ext cx="273" cy="233"/>
            </a:xfrm>
            <a:prstGeom prst="rect">
              <a:avLst/>
            </a:prstGeom>
            <a:noFill/>
            <a:ln w="9525">
              <a:noFill/>
              <a:miter lim="800000"/>
              <a:headEnd/>
              <a:tailEnd/>
            </a:ln>
          </p:spPr>
          <p:txBody>
            <a:bodyPr lIns="0" tIns="0" rIns="0" bIns="0">
              <a:spAutoFit/>
            </a:bodyPr>
            <a:lstStyle/>
            <a:p>
              <a:pPr algn="ctr">
                <a:spcBef>
                  <a:spcPct val="50000"/>
                </a:spcBef>
              </a:pPr>
              <a:r>
                <a:rPr lang="en-US" sz="2400" b="1" i="1" dirty="0">
                  <a:latin typeface="Arial"/>
                  <a:cs typeface="Arial"/>
                </a:rPr>
                <a:t>Q</a:t>
              </a:r>
            </a:p>
          </p:txBody>
        </p:sp>
      </p:grpSp>
      <p:grpSp>
        <p:nvGrpSpPr>
          <p:cNvPr id="11" name="Group 7">
            <a:extLst>
              <a:ext uri="{FF2B5EF4-FFF2-40B4-BE49-F238E27FC236}">
                <a16:creationId xmlns:a16="http://schemas.microsoft.com/office/drawing/2014/main" id="{D5A94F94-710E-BCFC-FAE8-979AAAA19DAA}"/>
              </a:ext>
            </a:extLst>
          </p:cNvPr>
          <p:cNvGrpSpPr>
            <a:grpSpLocks/>
          </p:cNvGrpSpPr>
          <p:nvPr/>
        </p:nvGrpSpPr>
        <p:grpSpPr bwMode="auto">
          <a:xfrm>
            <a:off x="6580187" y="1362076"/>
            <a:ext cx="2349500" cy="4010025"/>
            <a:chOff x="943" y="1006"/>
            <a:chExt cx="1480" cy="2526"/>
          </a:xfrm>
        </p:grpSpPr>
        <p:sp>
          <p:nvSpPr>
            <p:cNvPr id="12" name="Line 8">
              <a:extLst>
                <a:ext uri="{FF2B5EF4-FFF2-40B4-BE49-F238E27FC236}">
                  <a16:creationId xmlns:a16="http://schemas.microsoft.com/office/drawing/2014/main" id="{F750C286-3CDB-F91A-43CB-8E42CAFE8C84}"/>
                </a:ext>
              </a:extLst>
            </p:cNvPr>
            <p:cNvSpPr>
              <a:spLocks noChangeShapeType="1"/>
            </p:cNvSpPr>
            <p:nvPr/>
          </p:nvSpPr>
          <p:spPr bwMode="auto">
            <a:xfrm>
              <a:off x="1151" y="1252"/>
              <a:ext cx="1272" cy="2280"/>
            </a:xfrm>
            <a:prstGeom prst="line">
              <a:avLst/>
            </a:prstGeom>
            <a:noFill/>
            <a:ln w="50800">
              <a:solidFill>
                <a:srgbClr val="003399"/>
              </a:solidFill>
              <a:round/>
              <a:headEnd/>
              <a:tailEnd/>
            </a:ln>
          </p:spPr>
          <p:txBody>
            <a:bodyPr/>
            <a:lstStyle/>
            <a:p>
              <a:endParaRPr lang="en-US">
                <a:latin typeface="Arial"/>
                <a:cs typeface="Arial"/>
              </a:endParaRPr>
            </a:p>
          </p:txBody>
        </p:sp>
        <p:sp>
          <p:nvSpPr>
            <p:cNvPr id="13" name="Text Box 9">
              <a:extLst>
                <a:ext uri="{FF2B5EF4-FFF2-40B4-BE49-F238E27FC236}">
                  <a16:creationId xmlns:a16="http://schemas.microsoft.com/office/drawing/2014/main" id="{40F5B534-0435-CE82-AEAF-781BD923E2D0}"/>
                </a:ext>
              </a:extLst>
            </p:cNvPr>
            <p:cNvSpPr txBox="1">
              <a:spLocks noChangeArrowheads="1"/>
            </p:cNvSpPr>
            <p:nvPr/>
          </p:nvSpPr>
          <p:spPr bwMode="auto">
            <a:xfrm>
              <a:off x="943" y="1006"/>
              <a:ext cx="273" cy="250"/>
            </a:xfrm>
            <a:prstGeom prst="rect">
              <a:avLst/>
            </a:prstGeom>
            <a:noFill/>
            <a:ln w="9525">
              <a:noFill/>
              <a:miter lim="800000"/>
              <a:headEnd/>
              <a:tailEnd/>
            </a:ln>
          </p:spPr>
          <p:txBody>
            <a:bodyPr lIns="0" tIns="0" rIns="0" bIns="0">
              <a:spAutoFit/>
            </a:bodyPr>
            <a:lstStyle/>
            <a:p>
              <a:pPr algn="ctr">
                <a:spcBef>
                  <a:spcPct val="50000"/>
                </a:spcBef>
              </a:pPr>
              <a:r>
                <a:rPr lang="en-US" sz="2600" b="1" i="1" dirty="0">
                  <a:latin typeface="Arial"/>
                  <a:cs typeface="Arial"/>
                </a:rPr>
                <a:t>D</a:t>
              </a:r>
            </a:p>
          </p:txBody>
        </p:sp>
      </p:grpSp>
      <p:grpSp>
        <p:nvGrpSpPr>
          <p:cNvPr id="14" name="Group 10">
            <a:extLst>
              <a:ext uri="{FF2B5EF4-FFF2-40B4-BE49-F238E27FC236}">
                <a16:creationId xmlns:a16="http://schemas.microsoft.com/office/drawing/2014/main" id="{98AAC0F7-62E7-E37B-5221-6A5F88DB7E1D}"/>
              </a:ext>
            </a:extLst>
          </p:cNvPr>
          <p:cNvGrpSpPr>
            <a:grpSpLocks/>
          </p:cNvGrpSpPr>
          <p:nvPr/>
        </p:nvGrpSpPr>
        <p:grpSpPr bwMode="auto">
          <a:xfrm>
            <a:off x="6410325" y="1590676"/>
            <a:ext cx="3675063" cy="3784599"/>
            <a:chOff x="836" y="1150"/>
            <a:chExt cx="2315" cy="2384"/>
          </a:xfrm>
        </p:grpSpPr>
        <p:sp>
          <p:nvSpPr>
            <p:cNvPr id="15" name="Line 11">
              <a:extLst>
                <a:ext uri="{FF2B5EF4-FFF2-40B4-BE49-F238E27FC236}">
                  <a16:creationId xmlns:a16="http://schemas.microsoft.com/office/drawing/2014/main" id="{CEFA793D-1684-0389-E0A4-E808D343AEDA}"/>
                </a:ext>
              </a:extLst>
            </p:cNvPr>
            <p:cNvSpPr>
              <a:spLocks noChangeShapeType="1"/>
            </p:cNvSpPr>
            <p:nvPr/>
          </p:nvSpPr>
          <p:spPr bwMode="auto">
            <a:xfrm flipH="1">
              <a:off x="836" y="1326"/>
              <a:ext cx="2064" cy="2208"/>
            </a:xfrm>
            <a:prstGeom prst="line">
              <a:avLst/>
            </a:prstGeom>
            <a:noFill/>
            <a:ln w="50800">
              <a:solidFill>
                <a:srgbClr val="003399"/>
              </a:solidFill>
              <a:round/>
              <a:headEnd/>
              <a:tailEnd/>
            </a:ln>
          </p:spPr>
          <p:txBody>
            <a:bodyPr/>
            <a:lstStyle/>
            <a:p>
              <a:endParaRPr lang="en-US">
                <a:latin typeface="Arial"/>
                <a:cs typeface="Arial"/>
              </a:endParaRPr>
            </a:p>
          </p:txBody>
        </p:sp>
        <p:sp>
          <p:nvSpPr>
            <p:cNvPr id="16" name="Text Box 12">
              <a:extLst>
                <a:ext uri="{FF2B5EF4-FFF2-40B4-BE49-F238E27FC236}">
                  <a16:creationId xmlns:a16="http://schemas.microsoft.com/office/drawing/2014/main" id="{E4A47CF2-9725-7B0B-854F-C61B4DC41D52}"/>
                </a:ext>
              </a:extLst>
            </p:cNvPr>
            <p:cNvSpPr txBox="1">
              <a:spLocks noChangeArrowheads="1"/>
            </p:cNvSpPr>
            <p:nvPr/>
          </p:nvSpPr>
          <p:spPr bwMode="auto">
            <a:xfrm>
              <a:off x="2878" y="1150"/>
              <a:ext cx="273" cy="250"/>
            </a:xfrm>
            <a:prstGeom prst="rect">
              <a:avLst/>
            </a:prstGeom>
            <a:noFill/>
            <a:ln w="9525">
              <a:noFill/>
              <a:miter lim="800000"/>
              <a:headEnd/>
              <a:tailEnd/>
            </a:ln>
          </p:spPr>
          <p:txBody>
            <a:bodyPr lIns="0" tIns="0" rIns="0" bIns="0">
              <a:spAutoFit/>
            </a:bodyPr>
            <a:lstStyle/>
            <a:p>
              <a:pPr algn="ctr">
                <a:spcBef>
                  <a:spcPct val="50000"/>
                </a:spcBef>
              </a:pPr>
              <a:r>
                <a:rPr lang="en-US" sz="2600" b="1" i="1" dirty="0">
                  <a:latin typeface="Arial"/>
                  <a:cs typeface="Arial"/>
                </a:rPr>
                <a:t>S</a:t>
              </a:r>
            </a:p>
          </p:txBody>
        </p:sp>
      </p:grpSp>
      <p:grpSp>
        <p:nvGrpSpPr>
          <p:cNvPr id="17" name="Group 14">
            <a:extLst>
              <a:ext uri="{FF2B5EF4-FFF2-40B4-BE49-F238E27FC236}">
                <a16:creationId xmlns:a16="http://schemas.microsoft.com/office/drawing/2014/main" id="{A52E78A1-96C5-3EA5-65C0-6D094A23A40F}"/>
              </a:ext>
            </a:extLst>
          </p:cNvPr>
          <p:cNvGrpSpPr>
            <a:grpSpLocks/>
          </p:cNvGrpSpPr>
          <p:nvPr/>
        </p:nvGrpSpPr>
        <p:grpSpPr bwMode="auto">
          <a:xfrm>
            <a:off x="6392863" y="3597278"/>
            <a:ext cx="1685926" cy="1782763"/>
            <a:chOff x="826" y="2414"/>
            <a:chExt cx="1062" cy="1123"/>
          </a:xfrm>
        </p:grpSpPr>
        <p:grpSp>
          <p:nvGrpSpPr>
            <p:cNvPr id="18" name="Group 15">
              <a:extLst>
                <a:ext uri="{FF2B5EF4-FFF2-40B4-BE49-F238E27FC236}">
                  <a16:creationId xmlns:a16="http://schemas.microsoft.com/office/drawing/2014/main" id="{E80B1949-0190-C53C-DCA7-E6BFC8524A34}"/>
                </a:ext>
              </a:extLst>
            </p:cNvPr>
            <p:cNvGrpSpPr>
              <a:grpSpLocks/>
            </p:cNvGrpSpPr>
            <p:nvPr/>
          </p:nvGrpSpPr>
          <p:grpSpPr bwMode="auto">
            <a:xfrm>
              <a:off x="826" y="2461"/>
              <a:ext cx="1012" cy="1076"/>
              <a:chOff x="354" y="2450"/>
              <a:chExt cx="795" cy="646"/>
            </a:xfrm>
          </p:grpSpPr>
          <p:sp>
            <p:nvSpPr>
              <p:cNvPr id="20" name="Line 16">
                <a:extLst>
                  <a:ext uri="{FF2B5EF4-FFF2-40B4-BE49-F238E27FC236}">
                    <a16:creationId xmlns:a16="http://schemas.microsoft.com/office/drawing/2014/main" id="{B0744719-F202-66B3-18EF-F419A2897C60}"/>
                  </a:ext>
                </a:extLst>
              </p:cNvPr>
              <p:cNvSpPr>
                <a:spLocks noChangeShapeType="1"/>
              </p:cNvSpPr>
              <p:nvPr/>
            </p:nvSpPr>
            <p:spPr bwMode="auto">
              <a:xfrm>
                <a:off x="354" y="2450"/>
                <a:ext cx="795" cy="0"/>
              </a:xfrm>
              <a:prstGeom prst="line">
                <a:avLst/>
              </a:prstGeom>
              <a:noFill/>
              <a:ln w="9525">
                <a:solidFill>
                  <a:srgbClr val="4D4D4D"/>
                </a:solidFill>
                <a:prstDash val="dash"/>
                <a:round/>
                <a:headEnd/>
                <a:tailEnd/>
              </a:ln>
            </p:spPr>
            <p:txBody>
              <a:bodyPr/>
              <a:lstStyle/>
              <a:p>
                <a:endParaRPr lang="en-US">
                  <a:latin typeface="Arial"/>
                  <a:cs typeface="Arial"/>
                </a:endParaRPr>
              </a:p>
            </p:txBody>
          </p:sp>
          <p:sp>
            <p:nvSpPr>
              <p:cNvPr id="21" name="Line 17">
                <a:extLst>
                  <a:ext uri="{FF2B5EF4-FFF2-40B4-BE49-F238E27FC236}">
                    <a16:creationId xmlns:a16="http://schemas.microsoft.com/office/drawing/2014/main" id="{4DF6E562-58E0-E522-CB4C-5C999DA43533}"/>
                  </a:ext>
                </a:extLst>
              </p:cNvPr>
              <p:cNvSpPr>
                <a:spLocks noChangeShapeType="1"/>
              </p:cNvSpPr>
              <p:nvPr/>
            </p:nvSpPr>
            <p:spPr bwMode="auto">
              <a:xfrm>
                <a:off x="1144" y="2451"/>
                <a:ext cx="0" cy="645"/>
              </a:xfrm>
              <a:prstGeom prst="line">
                <a:avLst/>
              </a:prstGeom>
              <a:noFill/>
              <a:ln w="9525">
                <a:solidFill>
                  <a:srgbClr val="4D4D4D"/>
                </a:solidFill>
                <a:prstDash val="dash"/>
                <a:round/>
                <a:headEnd/>
                <a:tailEnd/>
              </a:ln>
            </p:spPr>
            <p:txBody>
              <a:bodyPr/>
              <a:lstStyle/>
              <a:p>
                <a:endParaRPr lang="en-US">
                  <a:latin typeface="Arial"/>
                  <a:cs typeface="Arial"/>
                </a:endParaRPr>
              </a:p>
            </p:txBody>
          </p:sp>
        </p:grpSp>
        <p:sp>
          <p:nvSpPr>
            <p:cNvPr id="19" name="Oval 18">
              <a:extLst>
                <a:ext uri="{FF2B5EF4-FFF2-40B4-BE49-F238E27FC236}">
                  <a16:creationId xmlns:a16="http://schemas.microsoft.com/office/drawing/2014/main" id="{7F824732-7DAC-1D7F-FF28-F0ABDBAB0FAE}"/>
                </a:ext>
              </a:extLst>
            </p:cNvPr>
            <p:cNvSpPr>
              <a:spLocks noChangeArrowheads="1"/>
            </p:cNvSpPr>
            <p:nvPr/>
          </p:nvSpPr>
          <p:spPr bwMode="auto">
            <a:xfrm>
              <a:off x="1775" y="2414"/>
              <a:ext cx="113" cy="98"/>
            </a:xfrm>
            <a:prstGeom prst="ellipse">
              <a:avLst/>
            </a:prstGeom>
            <a:solidFill>
              <a:srgbClr val="AE1221"/>
            </a:solidFill>
            <a:ln w="9525">
              <a:noFill/>
              <a:prstDash val="dash"/>
              <a:round/>
              <a:headEnd/>
              <a:tailEnd/>
            </a:ln>
          </p:spPr>
          <p:txBody>
            <a:bodyPr wrap="none" anchor="ctr"/>
            <a:lstStyle/>
            <a:p>
              <a:endParaRPr lang="en-US">
                <a:latin typeface="Arial"/>
                <a:cs typeface="Arial"/>
              </a:endParaRPr>
            </a:p>
          </p:txBody>
        </p:sp>
      </p:grpSp>
      <p:sp>
        <p:nvSpPr>
          <p:cNvPr id="22" name="TextBox 21">
            <a:extLst>
              <a:ext uri="{FF2B5EF4-FFF2-40B4-BE49-F238E27FC236}">
                <a16:creationId xmlns:a16="http://schemas.microsoft.com/office/drawing/2014/main" id="{DEF9451C-4E56-9FDC-F53E-529E5162CB0C}"/>
              </a:ext>
            </a:extLst>
          </p:cNvPr>
          <p:cNvSpPr txBox="1"/>
          <p:nvPr/>
        </p:nvSpPr>
        <p:spPr>
          <a:xfrm>
            <a:off x="7079020" y="924581"/>
            <a:ext cx="2641300" cy="461665"/>
          </a:xfrm>
          <a:prstGeom prst="rect">
            <a:avLst/>
          </a:prstGeom>
          <a:noFill/>
          <a:ln>
            <a:solidFill>
              <a:srgbClr val="AE1221"/>
            </a:solidFill>
          </a:ln>
        </p:spPr>
        <p:txBody>
          <a:bodyPr wrap="none" rtlCol="0">
            <a:spAutoFit/>
          </a:bodyPr>
          <a:lstStyle/>
          <a:p>
            <a:r>
              <a:rPr lang="en-US" sz="2400" dirty="0">
                <a:solidFill>
                  <a:srgbClr val="4E519E"/>
                </a:solidFill>
              </a:rPr>
              <a:t>Market for Muffins</a:t>
            </a:r>
          </a:p>
        </p:txBody>
      </p:sp>
      <p:grpSp>
        <p:nvGrpSpPr>
          <p:cNvPr id="23" name="Group 22">
            <a:extLst>
              <a:ext uri="{FF2B5EF4-FFF2-40B4-BE49-F238E27FC236}">
                <a16:creationId xmlns:a16="http://schemas.microsoft.com/office/drawing/2014/main" id="{92BA3403-EB6F-C389-F23D-1F854C01AC2B}"/>
              </a:ext>
            </a:extLst>
          </p:cNvPr>
          <p:cNvGrpSpPr/>
          <p:nvPr/>
        </p:nvGrpSpPr>
        <p:grpSpPr>
          <a:xfrm>
            <a:off x="6356011" y="3087694"/>
            <a:ext cx="2178390" cy="2303456"/>
            <a:chOff x="1174411" y="3163894"/>
            <a:chExt cx="2178390" cy="2303456"/>
          </a:xfrm>
        </p:grpSpPr>
        <p:sp>
          <p:nvSpPr>
            <p:cNvPr id="24" name="Line 16">
              <a:extLst>
                <a:ext uri="{FF2B5EF4-FFF2-40B4-BE49-F238E27FC236}">
                  <a16:creationId xmlns:a16="http://schemas.microsoft.com/office/drawing/2014/main" id="{B090010A-9253-D649-52F6-0F115525DE4C}"/>
                </a:ext>
              </a:extLst>
            </p:cNvPr>
            <p:cNvSpPr>
              <a:spLocks noChangeShapeType="1"/>
            </p:cNvSpPr>
            <p:nvPr/>
          </p:nvSpPr>
          <p:spPr bwMode="auto">
            <a:xfrm>
              <a:off x="1174411" y="3173417"/>
              <a:ext cx="2178390" cy="50799"/>
            </a:xfrm>
            <a:custGeom>
              <a:avLst/>
              <a:gdLst>
                <a:gd name="connsiteX0" fmla="*/ 0 w 10000"/>
                <a:gd name="connsiteY0" fmla="*/ 0 h 10000"/>
                <a:gd name="connsiteX1" fmla="*/ 10000 w 10000"/>
                <a:gd name="connsiteY1" fmla="*/ 10000 h 10000"/>
                <a:gd name="connsiteX0" fmla="*/ 0 w 13226"/>
                <a:gd name="connsiteY0" fmla="*/ 0 h 0"/>
                <a:gd name="connsiteX1" fmla="*/ 13226 w 13226"/>
                <a:gd name="connsiteY1" fmla="*/ -21431 h 0"/>
              </a:gdLst>
              <a:ahLst/>
              <a:cxnLst>
                <a:cxn ang="0">
                  <a:pos x="connsiteX0" y="connsiteY0"/>
                </a:cxn>
                <a:cxn ang="0">
                  <a:pos x="connsiteX1" y="connsiteY1"/>
                </a:cxn>
              </a:cxnLst>
              <a:rect l="l" t="t" r="r" b="b"/>
              <a:pathLst>
                <a:path w="13226">
                  <a:moveTo>
                    <a:pt x="0" y="0"/>
                  </a:moveTo>
                  <a:cubicBezTo>
                    <a:pt x="3333" y="3333"/>
                    <a:pt x="9893" y="-24764"/>
                    <a:pt x="13226" y="-21431"/>
                  </a:cubicBezTo>
                </a:path>
              </a:pathLst>
            </a:custGeom>
            <a:noFill/>
            <a:ln w="9525">
              <a:solidFill>
                <a:srgbClr val="AE1221"/>
              </a:solidFill>
              <a:prstDash val="dash"/>
              <a:round/>
              <a:headEnd/>
              <a:tailEnd/>
            </a:ln>
          </p:spPr>
          <p:txBody>
            <a:bodyPr/>
            <a:lstStyle/>
            <a:p>
              <a:endParaRPr lang="en-US">
                <a:latin typeface="Arial"/>
                <a:cs typeface="Arial"/>
              </a:endParaRPr>
            </a:p>
          </p:txBody>
        </p:sp>
        <p:sp>
          <p:nvSpPr>
            <p:cNvPr id="25" name="Line 17">
              <a:extLst>
                <a:ext uri="{FF2B5EF4-FFF2-40B4-BE49-F238E27FC236}">
                  <a16:creationId xmlns:a16="http://schemas.microsoft.com/office/drawing/2014/main" id="{F994E977-67A7-B7D7-7DE4-ED93A3BFDA2C}"/>
                </a:ext>
              </a:extLst>
            </p:cNvPr>
            <p:cNvSpPr>
              <a:spLocks noChangeShapeType="1"/>
            </p:cNvSpPr>
            <p:nvPr/>
          </p:nvSpPr>
          <p:spPr bwMode="auto">
            <a:xfrm>
              <a:off x="3352800" y="3192468"/>
              <a:ext cx="0" cy="2274882"/>
            </a:xfrm>
            <a:prstGeom prst="line">
              <a:avLst/>
            </a:prstGeom>
            <a:noFill/>
            <a:ln w="9525">
              <a:solidFill>
                <a:srgbClr val="AE1221"/>
              </a:solidFill>
              <a:prstDash val="dash"/>
              <a:round/>
              <a:headEnd/>
              <a:tailEnd/>
            </a:ln>
          </p:spPr>
          <p:txBody>
            <a:bodyPr/>
            <a:lstStyle/>
            <a:p>
              <a:endParaRPr lang="en-US" dirty="0">
                <a:latin typeface="Arial"/>
                <a:cs typeface="Arial"/>
              </a:endParaRPr>
            </a:p>
          </p:txBody>
        </p:sp>
        <p:sp>
          <p:nvSpPr>
            <p:cNvPr id="26" name="Line 17">
              <a:extLst>
                <a:ext uri="{FF2B5EF4-FFF2-40B4-BE49-F238E27FC236}">
                  <a16:creationId xmlns:a16="http://schemas.microsoft.com/office/drawing/2014/main" id="{FF90A60A-D4FD-862F-6B8C-9513D8047EC7}"/>
                </a:ext>
              </a:extLst>
            </p:cNvPr>
            <p:cNvSpPr>
              <a:spLocks noChangeShapeType="1"/>
            </p:cNvSpPr>
            <p:nvPr/>
          </p:nvSpPr>
          <p:spPr bwMode="auto">
            <a:xfrm>
              <a:off x="2480399" y="3163894"/>
              <a:ext cx="1" cy="2274882"/>
            </a:xfrm>
            <a:prstGeom prst="line">
              <a:avLst/>
            </a:prstGeom>
            <a:noFill/>
            <a:ln w="9525">
              <a:solidFill>
                <a:srgbClr val="AE1221"/>
              </a:solidFill>
              <a:prstDash val="dash"/>
              <a:round/>
              <a:headEnd/>
              <a:tailEnd/>
            </a:ln>
          </p:spPr>
          <p:txBody>
            <a:bodyPr/>
            <a:lstStyle/>
            <a:p>
              <a:endParaRPr lang="en-US">
                <a:latin typeface="Arial"/>
                <a:cs typeface="Arial"/>
              </a:endParaRPr>
            </a:p>
          </p:txBody>
        </p:sp>
      </p:grpSp>
      <p:grpSp>
        <p:nvGrpSpPr>
          <p:cNvPr id="27" name="Group 26">
            <a:extLst>
              <a:ext uri="{FF2B5EF4-FFF2-40B4-BE49-F238E27FC236}">
                <a16:creationId xmlns:a16="http://schemas.microsoft.com/office/drawing/2014/main" id="{CD8B79EB-A424-3547-BE2D-AA5C4C257870}"/>
              </a:ext>
            </a:extLst>
          </p:cNvPr>
          <p:cNvGrpSpPr/>
          <p:nvPr/>
        </p:nvGrpSpPr>
        <p:grpSpPr>
          <a:xfrm>
            <a:off x="6346212" y="4800600"/>
            <a:ext cx="2264388" cy="590550"/>
            <a:chOff x="1164612" y="4876800"/>
            <a:chExt cx="2264388" cy="590550"/>
          </a:xfrm>
        </p:grpSpPr>
        <p:sp>
          <p:nvSpPr>
            <p:cNvPr id="28" name="Line 16">
              <a:extLst>
                <a:ext uri="{FF2B5EF4-FFF2-40B4-BE49-F238E27FC236}">
                  <a16:creationId xmlns:a16="http://schemas.microsoft.com/office/drawing/2014/main" id="{8574E4F4-1FFA-5D34-B4A4-115F9EE141AB}"/>
                </a:ext>
              </a:extLst>
            </p:cNvPr>
            <p:cNvSpPr>
              <a:spLocks noChangeShapeType="1"/>
            </p:cNvSpPr>
            <p:nvPr/>
          </p:nvSpPr>
          <p:spPr bwMode="auto">
            <a:xfrm>
              <a:off x="1164612" y="4876800"/>
              <a:ext cx="2264388" cy="0"/>
            </a:xfrm>
            <a:prstGeom prst="line">
              <a:avLst/>
            </a:prstGeom>
            <a:noFill/>
            <a:ln w="9525">
              <a:solidFill>
                <a:srgbClr val="0000FF"/>
              </a:solidFill>
              <a:prstDash val="dash"/>
              <a:round/>
              <a:headEnd/>
              <a:tailEnd/>
            </a:ln>
          </p:spPr>
          <p:txBody>
            <a:bodyPr/>
            <a:lstStyle/>
            <a:p>
              <a:endParaRPr lang="en-US">
                <a:latin typeface="Arial"/>
                <a:cs typeface="Arial"/>
              </a:endParaRPr>
            </a:p>
          </p:txBody>
        </p:sp>
        <p:sp>
          <p:nvSpPr>
            <p:cNvPr id="29" name="Line 17">
              <a:extLst>
                <a:ext uri="{FF2B5EF4-FFF2-40B4-BE49-F238E27FC236}">
                  <a16:creationId xmlns:a16="http://schemas.microsoft.com/office/drawing/2014/main" id="{C2E7FEDD-470C-BF36-6ABB-EFF70B4C6117}"/>
                </a:ext>
              </a:extLst>
            </p:cNvPr>
            <p:cNvSpPr>
              <a:spLocks noChangeShapeType="1"/>
            </p:cNvSpPr>
            <p:nvPr/>
          </p:nvSpPr>
          <p:spPr bwMode="auto">
            <a:xfrm>
              <a:off x="3429000" y="4876800"/>
              <a:ext cx="0" cy="590550"/>
            </a:xfrm>
            <a:prstGeom prst="line">
              <a:avLst/>
            </a:prstGeom>
            <a:noFill/>
            <a:ln w="9525">
              <a:solidFill>
                <a:srgbClr val="0000FF"/>
              </a:solidFill>
              <a:prstDash val="dash"/>
              <a:round/>
              <a:headEnd/>
              <a:tailEnd/>
            </a:ln>
          </p:spPr>
          <p:txBody>
            <a:bodyPr/>
            <a:lstStyle/>
            <a:p>
              <a:endParaRPr lang="en-US">
                <a:latin typeface="Arial"/>
                <a:cs typeface="Arial"/>
              </a:endParaRPr>
            </a:p>
          </p:txBody>
        </p:sp>
        <p:sp>
          <p:nvSpPr>
            <p:cNvPr id="30" name="Line 17">
              <a:extLst>
                <a:ext uri="{FF2B5EF4-FFF2-40B4-BE49-F238E27FC236}">
                  <a16:creationId xmlns:a16="http://schemas.microsoft.com/office/drawing/2014/main" id="{DE0FE8A5-6459-F603-AC74-92F807E488A1}"/>
                </a:ext>
              </a:extLst>
            </p:cNvPr>
            <p:cNvSpPr>
              <a:spLocks noChangeShapeType="1"/>
            </p:cNvSpPr>
            <p:nvPr/>
          </p:nvSpPr>
          <p:spPr bwMode="auto">
            <a:xfrm>
              <a:off x="1728787" y="4886332"/>
              <a:ext cx="0" cy="581018"/>
            </a:xfrm>
            <a:prstGeom prst="line">
              <a:avLst/>
            </a:prstGeom>
            <a:noFill/>
            <a:ln w="9525">
              <a:solidFill>
                <a:srgbClr val="0000FF"/>
              </a:solidFill>
              <a:prstDash val="dash"/>
              <a:round/>
              <a:headEnd/>
              <a:tailEnd/>
            </a:ln>
          </p:spPr>
          <p:txBody>
            <a:bodyPr/>
            <a:lstStyle/>
            <a:p>
              <a:endParaRPr lang="en-US">
                <a:latin typeface="Arial"/>
                <a:cs typeface="Arial"/>
              </a:endParaRPr>
            </a:p>
          </p:txBody>
        </p:sp>
      </p:grpSp>
    </p:spTree>
    <p:extLst>
      <p:ext uri="{BB962C8B-B14F-4D97-AF65-F5344CB8AC3E}">
        <p14:creationId xmlns:p14="http://schemas.microsoft.com/office/powerpoint/2010/main" val="16487756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strips(downRight)">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949F5-FC95-837E-8561-DCE351D78684}"/>
              </a:ext>
            </a:extLst>
          </p:cNvPr>
          <p:cNvSpPr>
            <a:spLocks noGrp="1"/>
          </p:cNvSpPr>
          <p:nvPr>
            <p:ph type="title"/>
          </p:nvPr>
        </p:nvSpPr>
        <p:spPr/>
        <p:txBody>
          <a:bodyPr/>
          <a:lstStyle/>
          <a:p>
            <a:r>
              <a:rPr lang="en-US" dirty="0">
                <a:solidFill>
                  <a:srgbClr val="AE1221"/>
                </a:solidFill>
              </a:rPr>
              <a:t>Active Learning 2: Answers</a:t>
            </a:r>
          </a:p>
        </p:txBody>
      </p:sp>
      <p:sp>
        <p:nvSpPr>
          <p:cNvPr id="4" name="Slide Number Placeholder 3">
            <a:extLst>
              <a:ext uri="{FF2B5EF4-FFF2-40B4-BE49-F238E27FC236}">
                <a16:creationId xmlns:a16="http://schemas.microsoft.com/office/drawing/2014/main" id="{8E764CAB-5706-4A3E-CD6E-174C0A1EA526}"/>
              </a:ext>
            </a:extLst>
          </p:cNvPr>
          <p:cNvSpPr>
            <a:spLocks noGrp="1"/>
          </p:cNvSpPr>
          <p:nvPr>
            <p:ph type="sldNum" sz="quarter" idx="10"/>
          </p:nvPr>
        </p:nvSpPr>
        <p:spPr/>
        <p:txBody>
          <a:bodyPr/>
          <a:lstStyle/>
          <a:p>
            <a:pPr>
              <a:defRPr/>
            </a:pPr>
            <a:fld id="{073C29DC-2178-4274-9150-45F8EBD31C2D}" type="slidenum">
              <a:rPr lang="en-US" smtClean="0"/>
              <a:pPr>
                <a:defRPr/>
              </a:pPr>
              <a:t>25</a:t>
            </a:fld>
            <a:endParaRPr lang="en-US"/>
          </a:p>
        </p:txBody>
      </p:sp>
      <p:sp>
        <p:nvSpPr>
          <p:cNvPr id="5" name="Footer Placeholder 4">
            <a:extLst>
              <a:ext uri="{FF2B5EF4-FFF2-40B4-BE49-F238E27FC236}">
                <a16:creationId xmlns:a16="http://schemas.microsoft.com/office/drawing/2014/main" id="{4DCDC0DE-3339-231A-33E6-53EA477F704F}"/>
              </a:ext>
            </a:extLst>
          </p:cNvPr>
          <p:cNvSpPr>
            <a:spLocks noGrp="1"/>
          </p:cNvSpPr>
          <p:nvPr>
            <p:ph type="ftr" sz="quarter" idx="11"/>
          </p:nvPr>
        </p:nvSpPr>
        <p:spPr/>
        <p:txBody>
          <a:body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
        <p:nvSpPr>
          <p:cNvPr id="6" name="Content Placeholder 5">
            <a:extLst>
              <a:ext uri="{FF2B5EF4-FFF2-40B4-BE49-F238E27FC236}">
                <a16:creationId xmlns:a16="http://schemas.microsoft.com/office/drawing/2014/main" id="{21A23689-0EB4-487D-8F2D-BD34435759D0}"/>
              </a:ext>
            </a:extLst>
          </p:cNvPr>
          <p:cNvSpPr>
            <a:spLocks noGrp="1"/>
          </p:cNvSpPr>
          <p:nvPr>
            <p:ph idx="12"/>
          </p:nvPr>
        </p:nvSpPr>
        <p:spPr>
          <a:xfrm>
            <a:off x="1600201" y="838201"/>
            <a:ext cx="3962400" cy="5632443"/>
          </a:xfrm>
        </p:spPr>
        <p:txBody>
          <a:bodyPr>
            <a:normAutofit/>
          </a:bodyPr>
          <a:lstStyle/>
          <a:p>
            <a:pPr marL="514350" indent="-514350">
              <a:buClr>
                <a:srgbClr val="AE1221"/>
              </a:buClr>
              <a:buAutoNum type="alphaUcPeriod"/>
            </a:pPr>
            <a:r>
              <a:rPr lang="en-US" sz="2600" dirty="0">
                <a:solidFill>
                  <a:srgbClr val="4E519E"/>
                </a:solidFill>
              </a:rPr>
              <a:t>The price floor is set at $1.</a:t>
            </a:r>
          </a:p>
          <a:p>
            <a:pPr lvl="1">
              <a:buClr>
                <a:srgbClr val="AE1221"/>
              </a:buClr>
              <a:buFont typeface="Arial" panose="020B0604020202020204" pitchFamily="34" charset="0"/>
              <a:buChar char="•"/>
            </a:pPr>
            <a:r>
              <a:rPr lang="en-US" sz="2600" dirty="0"/>
              <a:t>Not binding</a:t>
            </a:r>
          </a:p>
          <a:p>
            <a:pPr lvl="1">
              <a:buClr>
                <a:srgbClr val="AE1221"/>
              </a:buClr>
              <a:buFont typeface="Arial" panose="020B0604020202020204" pitchFamily="34" charset="0"/>
              <a:buChar char="•"/>
            </a:pPr>
            <a:r>
              <a:rPr lang="en-US" sz="2600" b="1" i="1" dirty="0"/>
              <a:t>P</a:t>
            </a:r>
            <a:r>
              <a:rPr lang="en-US" sz="2600" dirty="0"/>
              <a:t> = $3, </a:t>
            </a:r>
            <a:r>
              <a:rPr lang="en-US" sz="2600" b="1" i="1" dirty="0"/>
              <a:t>Q</a:t>
            </a:r>
            <a:r>
              <a:rPr lang="en-US" sz="2600" dirty="0"/>
              <a:t> = 15</a:t>
            </a:r>
          </a:p>
          <a:p>
            <a:pPr marL="457200" lvl="1" indent="0">
              <a:buClr>
                <a:srgbClr val="AE1221"/>
              </a:buClr>
              <a:buNone/>
            </a:pPr>
            <a:r>
              <a:rPr lang="en-US" sz="1600" dirty="0"/>
              <a:t>     </a:t>
            </a:r>
          </a:p>
          <a:p>
            <a:pPr marL="514350" indent="-514350">
              <a:buClr>
                <a:srgbClr val="AE1221"/>
              </a:buClr>
              <a:buAutoNum type="alphaUcPeriod"/>
            </a:pPr>
            <a:r>
              <a:rPr lang="en-US" sz="2600" dirty="0">
                <a:solidFill>
                  <a:srgbClr val="4E519E"/>
                </a:solidFill>
              </a:rPr>
              <a:t>The price floor is set at $4.</a:t>
            </a:r>
          </a:p>
          <a:p>
            <a:pPr lvl="1">
              <a:buClr>
                <a:srgbClr val="AE1221"/>
              </a:buClr>
              <a:buFont typeface="Arial" panose="020B0604020202020204" pitchFamily="34" charset="0"/>
              <a:buChar char="•"/>
            </a:pPr>
            <a:r>
              <a:rPr lang="en-US" sz="2600" dirty="0"/>
              <a:t>Binding</a:t>
            </a:r>
          </a:p>
          <a:p>
            <a:pPr lvl="1">
              <a:buClr>
                <a:srgbClr val="AE1221"/>
              </a:buClr>
              <a:buFont typeface="Arial" panose="020B0604020202020204" pitchFamily="34" charset="0"/>
              <a:buChar char="•"/>
            </a:pPr>
            <a:r>
              <a:rPr lang="en-US" sz="2600" b="1" i="1" dirty="0"/>
              <a:t>P</a:t>
            </a:r>
            <a:r>
              <a:rPr lang="en-US" sz="2600" dirty="0"/>
              <a:t> = $4</a:t>
            </a:r>
          </a:p>
          <a:p>
            <a:pPr lvl="1">
              <a:buClr>
                <a:srgbClr val="AE1221"/>
              </a:buClr>
              <a:buFont typeface="Arial" panose="020B0604020202020204" pitchFamily="34" charset="0"/>
              <a:buChar char="•"/>
            </a:pPr>
            <a:r>
              <a:rPr lang="en-US" sz="2600" b="1" i="1" dirty="0" err="1"/>
              <a:t>Q</a:t>
            </a:r>
            <a:r>
              <a:rPr lang="en-US" sz="2600" b="1" i="1" baseline="30000" dirty="0" err="1"/>
              <a:t>d</a:t>
            </a:r>
            <a:r>
              <a:rPr lang="en-US" sz="2600" b="1" dirty="0"/>
              <a:t> </a:t>
            </a:r>
            <a:r>
              <a:rPr lang="en-US" sz="2600" dirty="0"/>
              <a:t>= 12</a:t>
            </a:r>
          </a:p>
          <a:p>
            <a:pPr lvl="1">
              <a:buClr>
                <a:srgbClr val="AE1221"/>
              </a:buClr>
              <a:buFont typeface="Arial" panose="020B0604020202020204" pitchFamily="34" charset="0"/>
              <a:buChar char="•"/>
            </a:pPr>
            <a:r>
              <a:rPr lang="en-US" sz="2600" b="1" i="1" dirty="0"/>
              <a:t>Q</a:t>
            </a:r>
            <a:r>
              <a:rPr lang="en-US" sz="2600" b="1" i="1" baseline="30000" dirty="0"/>
              <a:t>s</a:t>
            </a:r>
            <a:r>
              <a:rPr lang="en-US" sz="2600" b="1" dirty="0"/>
              <a:t> </a:t>
            </a:r>
            <a:r>
              <a:rPr lang="en-US" sz="2600" dirty="0"/>
              <a:t>= 20   </a:t>
            </a:r>
          </a:p>
          <a:p>
            <a:pPr lvl="1">
              <a:buClr>
                <a:srgbClr val="AE1221"/>
              </a:buClr>
              <a:buFont typeface="Arial" panose="020B0604020202020204" pitchFamily="34" charset="0"/>
              <a:buChar char="•"/>
            </a:pPr>
            <a:r>
              <a:rPr lang="en-US" sz="2600" dirty="0"/>
              <a:t>Surplus = 8 muffins</a:t>
            </a:r>
          </a:p>
          <a:p>
            <a:endParaRPr lang="en-US" sz="2600" dirty="0"/>
          </a:p>
        </p:txBody>
      </p:sp>
      <p:grpSp>
        <p:nvGrpSpPr>
          <p:cNvPr id="7" name="Group 2">
            <a:extLst>
              <a:ext uri="{FF2B5EF4-FFF2-40B4-BE49-F238E27FC236}">
                <a16:creationId xmlns:a16="http://schemas.microsoft.com/office/drawing/2014/main" id="{0639FCBD-139C-06B8-7AF6-3F271B3D695E}"/>
              </a:ext>
            </a:extLst>
          </p:cNvPr>
          <p:cNvGrpSpPr>
            <a:grpSpLocks/>
          </p:cNvGrpSpPr>
          <p:nvPr/>
        </p:nvGrpSpPr>
        <p:grpSpPr bwMode="auto">
          <a:xfrm>
            <a:off x="5334001" y="1285876"/>
            <a:ext cx="5470525" cy="4886325"/>
            <a:chOff x="175" y="910"/>
            <a:chExt cx="3446" cy="3078"/>
          </a:xfrm>
        </p:grpSpPr>
        <p:graphicFrame>
          <p:nvGraphicFramePr>
            <p:cNvPr id="8" name="Object 3">
              <a:extLst>
                <a:ext uri="{FF2B5EF4-FFF2-40B4-BE49-F238E27FC236}">
                  <a16:creationId xmlns:a16="http://schemas.microsoft.com/office/drawing/2014/main" id="{40515515-4FFF-6B1D-1E72-F70125AEFC30}"/>
                </a:ext>
              </a:extLst>
            </p:cNvPr>
            <p:cNvGraphicFramePr>
              <a:graphicFrameLocks noChangeAspect="1"/>
            </p:cNvGraphicFramePr>
            <p:nvPr/>
          </p:nvGraphicFramePr>
          <p:xfrm>
            <a:off x="175" y="910"/>
            <a:ext cx="3446" cy="3078"/>
          </p:xfrm>
          <a:graphic>
            <a:graphicData uri="http://schemas.openxmlformats.org/presentationml/2006/ole">
              <mc:AlternateContent xmlns:mc="http://schemas.openxmlformats.org/markup-compatibility/2006">
                <mc:Choice xmlns:v="urn:schemas-microsoft-com:vml" Requires="v">
                  <p:oleObj name="Worksheet" r:id="rId3" imgW="5800649" imgH="5181600" progId="Excel.Sheet.8">
                    <p:embed/>
                  </p:oleObj>
                </mc:Choice>
                <mc:Fallback>
                  <p:oleObj name="Worksheet" r:id="rId3" imgW="5800649" imgH="5181600" progId="Excel.Sheet.8">
                    <p:embed/>
                    <p:pic>
                      <p:nvPicPr>
                        <p:cNvPr id="8" name="Object 3">
                          <a:extLst>
                            <a:ext uri="{FF2B5EF4-FFF2-40B4-BE49-F238E27FC236}">
                              <a16:creationId xmlns:a16="http://schemas.microsoft.com/office/drawing/2014/main" id="{40515515-4FFF-6B1D-1E72-F70125AEFC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 y="910"/>
                          <a:ext cx="3446" cy="3078"/>
                        </a:xfrm>
                        <a:prstGeom prst="rect">
                          <a:avLst/>
                        </a:prstGeom>
                        <a:noFill/>
                        <a:ln>
                          <a:noFill/>
                        </a:ln>
                        <a:effectLst/>
                      </p:spPr>
                    </p:pic>
                  </p:oleObj>
                </mc:Fallback>
              </mc:AlternateContent>
            </a:graphicData>
          </a:graphic>
        </p:graphicFrame>
        <p:sp>
          <p:nvSpPr>
            <p:cNvPr id="9" name="Text Box 4">
              <a:extLst>
                <a:ext uri="{FF2B5EF4-FFF2-40B4-BE49-F238E27FC236}">
                  <a16:creationId xmlns:a16="http://schemas.microsoft.com/office/drawing/2014/main" id="{EE858B7A-1670-6C71-3DB2-96FF43413DAD}"/>
                </a:ext>
              </a:extLst>
            </p:cNvPr>
            <p:cNvSpPr txBox="1">
              <a:spLocks noChangeArrowheads="1"/>
            </p:cNvSpPr>
            <p:nvPr/>
          </p:nvSpPr>
          <p:spPr bwMode="auto">
            <a:xfrm>
              <a:off x="365" y="910"/>
              <a:ext cx="262" cy="291"/>
            </a:xfrm>
            <a:prstGeom prst="rect">
              <a:avLst/>
            </a:prstGeom>
            <a:noFill/>
            <a:ln w="9525">
              <a:noFill/>
              <a:miter lim="800000"/>
              <a:headEnd/>
              <a:tailEnd/>
            </a:ln>
          </p:spPr>
          <p:txBody>
            <a:bodyPr>
              <a:spAutoFit/>
            </a:bodyPr>
            <a:lstStyle/>
            <a:p>
              <a:pPr algn="r">
                <a:spcBef>
                  <a:spcPct val="50000"/>
                </a:spcBef>
              </a:pPr>
              <a:r>
                <a:rPr lang="en-US" sz="2400" b="1" i="1" dirty="0">
                  <a:latin typeface="Arial"/>
                  <a:cs typeface="Arial"/>
                </a:rPr>
                <a:t>P</a:t>
              </a:r>
            </a:p>
          </p:txBody>
        </p:sp>
        <p:sp>
          <p:nvSpPr>
            <p:cNvPr id="10" name="Text Box 5">
              <a:extLst>
                <a:ext uri="{FF2B5EF4-FFF2-40B4-BE49-F238E27FC236}">
                  <a16:creationId xmlns:a16="http://schemas.microsoft.com/office/drawing/2014/main" id="{825E5343-FCB8-550A-9783-CFC5B0DF54C9}"/>
                </a:ext>
              </a:extLst>
            </p:cNvPr>
            <p:cNvSpPr txBox="1">
              <a:spLocks noChangeArrowheads="1"/>
            </p:cNvSpPr>
            <p:nvPr/>
          </p:nvSpPr>
          <p:spPr bwMode="auto">
            <a:xfrm>
              <a:off x="3222" y="3544"/>
              <a:ext cx="273" cy="233"/>
            </a:xfrm>
            <a:prstGeom prst="rect">
              <a:avLst/>
            </a:prstGeom>
            <a:noFill/>
            <a:ln w="9525">
              <a:noFill/>
              <a:miter lim="800000"/>
              <a:headEnd/>
              <a:tailEnd/>
            </a:ln>
          </p:spPr>
          <p:txBody>
            <a:bodyPr lIns="0" tIns="0" rIns="0" bIns="0">
              <a:spAutoFit/>
            </a:bodyPr>
            <a:lstStyle/>
            <a:p>
              <a:pPr algn="ctr">
                <a:spcBef>
                  <a:spcPct val="50000"/>
                </a:spcBef>
              </a:pPr>
              <a:r>
                <a:rPr lang="en-US" sz="2400" b="1" i="1" dirty="0">
                  <a:latin typeface="Arial"/>
                  <a:cs typeface="Arial"/>
                </a:rPr>
                <a:t>Q</a:t>
              </a:r>
            </a:p>
          </p:txBody>
        </p:sp>
      </p:grpSp>
      <p:grpSp>
        <p:nvGrpSpPr>
          <p:cNvPr id="11" name="Group 7">
            <a:extLst>
              <a:ext uri="{FF2B5EF4-FFF2-40B4-BE49-F238E27FC236}">
                <a16:creationId xmlns:a16="http://schemas.microsoft.com/office/drawing/2014/main" id="{D5A94F94-710E-BCFC-FAE8-979AAAA19DAA}"/>
              </a:ext>
            </a:extLst>
          </p:cNvPr>
          <p:cNvGrpSpPr>
            <a:grpSpLocks/>
          </p:cNvGrpSpPr>
          <p:nvPr/>
        </p:nvGrpSpPr>
        <p:grpSpPr bwMode="auto">
          <a:xfrm>
            <a:off x="6580187" y="1438276"/>
            <a:ext cx="2349500" cy="4010025"/>
            <a:chOff x="943" y="1006"/>
            <a:chExt cx="1480" cy="2526"/>
          </a:xfrm>
        </p:grpSpPr>
        <p:sp>
          <p:nvSpPr>
            <p:cNvPr id="12" name="Line 8">
              <a:extLst>
                <a:ext uri="{FF2B5EF4-FFF2-40B4-BE49-F238E27FC236}">
                  <a16:creationId xmlns:a16="http://schemas.microsoft.com/office/drawing/2014/main" id="{F750C286-3CDB-F91A-43CB-8E42CAFE8C84}"/>
                </a:ext>
              </a:extLst>
            </p:cNvPr>
            <p:cNvSpPr>
              <a:spLocks noChangeShapeType="1"/>
            </p:cNvSpPr>
            <p:nvPr/>
          </p:nvSpPr>
          <p:spPr bwMode="auto">
            <a:xfrm>
              <a:off x="1151" y="1252"/>
              <a:ext cx="1272" cy="2280"/>
            </a:xfrm>
            <a:prstGeom prst="line">
              <a:avLst/>
            </a:prstGeom>
            <a:noFill/>
            <a:ln w="50800">
              <a:solidFill>
                <a:srgbClr val="003399"/>
              </a:solidFill>
              <a:round/>
              <a:headEnd/>
              <a:tailEnd/>
            </a:ln>
          </p:spPr>
          <p:txBody>
            <a:bodyPr/>
            <a:lstStyle/>
            <a:p>
              <a:endParaRPr lang="en-US">
                <a:latin typeface="Arial"/>
                <a:cs typeface="Arial"/>
              </a:endParaRPr>
            </a:p>
          </p:txBody>
        </p:sp>
        <p:sp>
          <p:nvSpPr>
            <p:cNvPr id="13" name="Text Box 9">
              <a:extLst>
                <a:ext uri="{FF2B5EF4-FFF2-40B4-BE49-F238E27FC236}">
                  <a16:creationId xmlns:a16="http://schemas.microsoft.com/office/drawing/2014/main" id="{40F5B534-0435-CE82-AEAF-781BD923E2D0}"/>
                </a:ext>
              </a:extLst>
            </p:cNvPr>
            <p:cNvSpPr txBox="1">
              <a:spLocks noChangeArrowheads="1"/>
            </p:cNvSpPr>
            <p:nvPr/>
          </p:nvSpPr>
          <p:spPr bwMode="auto">
            <a:xfrm>
              <a:off x="943" y="1006"/>
              <a:ext cx="273" cy="250"/>
            </a:xfrm>
            <a:prstGeom prst="rect">
              <a:avLst/>
            </a:prstGeom>
            <a:noFill/>
            <a:ln w="9525">
              <a:noFill/>
              <a:miter lim="800000"/>
              <a:headEnd/>
              <a:tailEnd/>
            </a:ln>
          </p:spPr>
          <p:txBody>
            <a:bodyPr lIns="0" tIns="0" rIns="0" bIns="0">
              <a:spAutoFit/>
            </a:bodyPr>
            <a:lstStyle/>
            <a:p>
              <a:pPr algn="ctr">
                <a:spcBef>
                  <a:spcPct val="50000"/>
                </a:spcBef>
              </a:pPr>
              <a:r>
                <a:rPr lang="en-US" sz="2600" b="1" i="1" dirty="0">
                  <a:latin typeface="Arial"/>
                  <a:cs typeface="Arial"/>
                </a:rPr>
                <a:t>D</a:t>
              </a:r>
            </a:p>
          </p:txBody>
        </p:sp>
      </p:grpSp>
      <p:grpSp>
        <p:nvGrpSpPr>
          <p:cNvPr id="14" name="Group 10">
            <a:extLst>
              <a:ext uri="{FF2B5EF4-FFF2-40B4-BE49-F238E27FC236}">
                <a16:creationId xmlns:a16="http://schemas.microsoft.com/office/drawing/2014/main" id="{98AAC0F7-62E7-E37B-5221-6A5F88DB7E1D}"/>
              </a:ext>
            </a:extLst>
          </p:cNvPr>
          <p:cNvGrpSpPr>
            <a:grpSpLocks/>
          </p:cNvGrpSpPr>
          <p:nvPr/>
        </p:nvGrpSpPr>
        <p:grpSpPr bwMode="auto">
          <a:xfrm>
            <a:off x="6410325" y="1666876"/>
            <a:ext cx="3675063" cy="3784599"/>
            <a:chOff x="836" y="1150"/>
            <a:chExt cx="2315" cy="2384"/>
          </a:xfrm>
        </p:grpSpPr>
        <p:sp>
          <p:nvSpPr>
            <p:cNvPr id="15" name="Line 11">
              <a:extLst>
                <a:ext uri="{FF2B5EF4-FFF2-40B4-BE49-F238E27FC236}">
                  <a16:creationId xmlns:a16="http://schemas.microsoft.com/office/drawing/2014/main" id="{CEFA793D-1684-0389-E0A4-E808D343AEDA}"/>
                </a:ext>
              </a:extLst>
            </p:cNvPr>
            <p:cNvSpPr>
              <a:spLocks noChangeShapeType="1"/>
            </p:cNvSpPr>
            <p:nvPr/>
          </p:nvSpPr>
          <p:spPr bwMode="auto">
            <a:xfrm flipH="1">
              <a:off x="836" y="1326"/>
              <a:ext cx="2064" cy="2208"/>
            </a:xfrm>
            <a:prstGeom prst="line">
              <a:avLst/>
            </a:prstGeom>
            <a:noFill/>
            <a:ln w="50800">
              <a:solidFill>
                <a:srgbClr val="003399"/>
              </a:solidFill>
              <a:round/>
              <a:headEnd/>
              <a:tailEnd/>
            </a:ln>
          </p:spPr>
          <p:txBody>
            <a:bodyPr/>
            <a:lstStyle/>
            <a:p>
              <a:endParaRPr lang="en-US">
                <a:latin typeface="Arial"/>
                <a:cs typeface="Arial"/>
              </a:endParaRPr>
            </a:p>
          </p:txBody>
        </p:sp>
        <p:sp>
          <p:nvSpPr>
            <p:cNvPr id="16" name="Text Box 12">
              <a:extLst>
                <a:ext uri="{FF2B5EF4-FFF2-40B4-BE49-F238E27FC236}">
                  <a16:creationId xmlns:a16="http://schemas.microsoft.com/office/drawing/2014/main" id="{E4A47CF2-9725-7B0B-854F-C61B4DC41D52}"/>
                </a:ext>
              </a:extLst>
            </p:cNvPr>
            <p:cNvSpPr txBox="1">
              <a:spLocks noChangeArrowheads="1"/>
            </p:cNvSpPr>
            <p:nvPr/>
          </p:nvSpPr>
          <p:spPr bwMode="auto">
            <a:xfrm>
              <a:off x="2878" y="1150"/>
              <a:ext cx="273" cy="250"/>
            </a:xfrm>
            <a:prstGeom prst="rect">
              <a:avLst/>
            </a:prstGeom>
            <a:noFill/>
            <a:ln w="9525">
              <a:noFill/>
              <a:miter lim="800000"/>
              <a:headEnd/>
              <a:tailEnd/>
            </a:ln>
          </p:spPr>
          <p:txBody>
            <a:bodyPr lIns="0" tIns="0" rIns="0" bIns="0">
              <a:spAutoFit/>
            </a:bodyPr>
            <a:lstStyle/>
            <a:p>
              <a:pPr algn="ctr">
                <a:spcBef>
                  <a:spcPct val="50000"/>
                </a:spcBef>
              </a:pPr>
              <a:r>
                <a:rPr lang="en-US" sz="2600" b="1" i="1" dirty="0">
                  <a:latin typeface="Arial"/>
                  <a:cs typeface="Arial"/>
                </a:rPr>
                <a:t>S</a:t>
              </a:r>
            </a:p>
          </p:txBody>
        </p:sp>
      </p:grpSp>
      <p:grpSp>
        <p:nvGrpSpPr>
          <p:cNvPr id="17" name="Group 14">
            <a:extLst>
              <a:ext uri="{FF2B5EF4-FFF2-40B4-BE49-F238E27FC236}">
                <a16:creationId xmlns:a16="http://schemas.microsoft.com/office/drawing/2014/main" id="{A52E78A1-96C5-3EA5-65C0-6D094A23A40F}"/>
              </a:ext>
            </a:extLst>
          </p:cNvPr>
          <p:cNvGrpSpPr>
            <a:grpSpLocks/>
          </p:cNvGrpSpPr>
          <p:nvPr/>
        </p:nvGrpSpPr>
        <p:grpSpPr bwMode="auto">
          <a:xfrm>
            <a:off x="6392863" y="3673478"/>
            <a:ext cx="1685926" cy="1782763"/>
            <a:chOff x="826" y="2414"/>
            <a:chExt cx="1062" cy="1123"/>
          </a:xfrm>
        </p:grpSpPr>
        <p:grpSp>
          <p:nvGrpSpPr>
            <p:cNvPr id="18" name="Group 15">
              <a:extLst>
                <a:ext uri="{FF2B5EF4-FFF2-40B4-BE49-F238E27FC236}">
                  <a16:creationId xmlns:a16="http://schemas.microsoft.com/office/drawing/2014/main" id="{E80B1949-0190-C53C-DCA7-E6BFC8524A34}"/>
                </a:ext>
              </a:extLst>
            </p:cNvPr>
            <p:cNvGrpSpPr>
              <a:grpSpLocks/>
            </p:cNvGrpSpPr>
            <p:nvPr/>
          </p:nvGrpSpPr>
          <p:grpSpPr bwMode="auto">
            <a:xfrm>
              <a:off x="826" y="2461"/>
              <a:ext cx="1012" cy="1076"/>
              <a:chOff x="354" y="2450"/>
              <a:chExt cx="795" cy="646"/>
            </a:xfrm>
          </p:grpSpPr>
          <p:sp>
            <p:nvSpPr>
              <p:cNvPr id="20" name="Line 16">
                <a:extLst>
                  <a:ext uri="{FF2B5EF4-FFF2-40B4-BE49-F238E27FC236}">
                    <a16:creationId xmlns:a16="http://schemas.microsoft.com/office/drawing/2014/main" id="{B0744719-F202-66B3-18EF-F419A2897C60}"/>
                  </a:ext>
                </a:extLst>
              </p:cNvPr>
              <p:cNvSpPr>
                <a:spLocks noChangeShapeType="1"/>
              </p:cNvSpPr>
              <p:nvPr/>
            </p:nvSpPr>
            <p:spPr bwMode="auto">
              <a:xfrm>
                <a:off x="354" y="2450"/>
                <a:ext cx="795" cy="0"/>
              </a:xfrm>
              <a:prstGeom prst="line">
                <a:avLst/>
              </a:prstGeom>
              <a:noFill/>
              <a:ln w="9525">
                <a:solidFill>
                  <a:srgbClr val="4D4D4D"/>
                </a:solidFill>
                <a:prstDash val="dash"/>
                <a:round/>
                <a:headEnd/>
                <a:tailEnd/>
              </a:ln>
            </p:spPr>
            <p:txBody>
              <a:bodyPr/>
              <a:lstStyle/>
              <a:p>
                <a:endParaRPr lang="en-US">
                  <a:latin typeface="Arial"/>
                  <a:cs typeface="Arial"/>
                </a:endParaRPr>
              </a:p>
            </p:txBody>
          </p:sp>
          <p:sp>
            <p:nvSpPr>
              <p:cNvPr id="21" name="Line 17">
                <a:extLst>
                  <a:ext uri="{FF2B5EF4-FFF2-40B4-BE49-F238E27FC236}">
                    <a16:creationId xmlns:a16="http://schemas.microsoft.com/office/drawing/2014/main" id="{4DF6E562-58E0-E522-CB4C-5C999DA43533}"/>
                  </a:ext>
                </a:extLst>
              </p:cNvPr>
              <p:cNvSpPr>
                <a:spLocks noChangeShapeType="1"/>
              </p:cNvSpPr>
              <p:nvPr/>
            </p:nvSpPr>
            <p:spPr bwMode="auto">
              <a:xfrm>
                <a:off x="1144" y="2451"/>
                <a:ext cx="0" cy="645"/>
              </a:xfrm>
              <a:prstGeom prst="line">
                <a:avLst/>
              </a:prstGeom>
              <a:noFill/>
              <a:ln w="9525">
                <a:solidFill>
                  <a:srgbClr val="4D4D4D"/>
                </a:solidFill>
                <a:prstDash val="dash"/>
                <a:round/>
                <a:headEnd/>
                <a:tailEnd/>
              </a:ln>
            </p:spPr>
            <p:txBody>
              <a:bodyPr/>
              <a:lstStyle/>
              <a:p>
                <a:endParaRPr lang="en-US">
                  <a:latin typeface="Arial"/>
                  <a:cs typeface="Arial"/>
                </a:endParaRPr>
              </a:p>
            </p:txBody>
          </p:sp>
        </p:grpSp>
        <p:sp>
          <p:nvSpPr>
            <p:cNvPr id="19" name="Oval 18">
              <a:extLst>
                <a:ext uri="{FF2B5EF4-FFF2-40B4-BE49-F238E27FC236}">
                  <a16:creationId xmlns:a16="http://schemas.microsoft.com/office/drawing/2014/main" id="{7F824732-7DAC-1D7F-FF28-F0ABDBAB0FAE}"/>
                </a:ext>
              </a:extLst>
            </p:cNvPr>
            <p:cNvSpPr>
              <a:spLocks noChangeArrowheads="1"/>
            </p:cNvSpPr>
            <p:nvPr/>
          </p:nvSpPr>
          <p:spPr bwMode="auto">
            <a:xfrm>
              <a:off x="1775" y="2414"/>
              <a:ext cx="113" cy="98"/>
            </a:xfrm>
            <a:prstGeom prst="ellipse">
              <a:avLst/>
            </a:prstGeom>
            <a:solidFill>
              <a:srgbClr val="AE1221"/>
            </a:solidFill>
            <a:ln w="9525">
              <a:noFill/>
              <a:prstDash val="dash"/>
              <a:round/>
              <a:headEnd/>
              <a:tailEnd/>
            </a:ln>
          </p:spPr>
          <p:txBody>
            <a:bodyPr wrap="none" anchor="ctr"/>
            <a:lstStyle/>
            <a:p>
              <a:endParaRPr lang="en-US">
                <a:latin typeface="Arial"/>
                <a:cs typeface="Arial"/>
              </a:endParaRPr>
            </a:p>
          </p:txBody>
        </p:sp>
      </p:grpSp>
      <p:sp>
        <p:nvSpPr>
          <p:cNvPr id="22" name="TextBox 21">
            <a:extLst>
              <a:ext uri="{FF2B5EF4-FFF2-40B4-BE49-F238E27FC236}">
                <a16:creationId xmlns:a16="http://schemas.microsoft.com/office/drawing/2014/main" id="{DEF9451C-4E56-9FDC-F53E-529E5162CB0C}"/>
              </a:ext>
            </a:extLst>
          </p:cNvPr>
          <p:cNvSpPr txBox="1"/>
          <p:nvPr/>
        </p:nvSpPr>
        <p:spPr>
          <a:xfrm>
            <a:off x="6726325" y="948388"/>
            <a:ext cx="2641300" cy="461665"/>
          </a:xfrm>
          <a:prstGeom prst="rect">
            <a:avLst/>
          </a:prstGeom>
          <a:noFill/>
          <a:ln>
            <a:solidFill>
              <a:srgbClr val="AE1221"/>
            </a:solidFill>
          </a:ln>
        </p:spPr>
        <p:txBody>
          <a:bodyPr wrap="none" rtlCol="0">
            <a:spAutoFit/>
          </a:bodyPr>
          <a:lstStyle/>
          <a:p>
            <a:r>
              <a:rPr lang="en-US" sz="2400" dirty="0">
                <a:solidFill>
                  <a:srgbClr val="4E519E"/>
                </a:solidFill>
              </a:rPr>
              <a:t>Market for Muffins</a:t>
            </a:r>
          </a:p>
        </p:txBody>
      </p:sp>
      <p:grpSp>
        <p:nvGrpSpPr>
          <p:cNvPr id="23" name="Group 22">
            <a:extLst>
              <a:ext uri="{FF2B5EF4-FFF2-40B4-BE49-F238E27FC236}">
                <a16:creationId xmlns:a16="http://schemas.microsoft.com/office/drawing/2014/main" id="{92BA3403-EB6F-C389-F23D-1F854C01AC2B}"/>
              </a:ext>
            </a:extLst>
          </p:cNvPr>
          <p:cNvGrpSpPr/>
          <p:nvPr/>
        </p:nvGrpSpPr>
        <p:grpSpPr>
          <a:xfrm>
            <a:off x="6368791" y="3169451"/>
            <a:ext cx="2165610" cy="2280437"/>
            <a:chOff x="1187191" y="3169450"/>
            <a:chExt cx="2165610" cy="2280437"/>
          </a:xfrm>
        </p:grpSpPr>
        <p:sp>
          <p:nvSpPr>
            <p:cNvPr id="24" name="Line 16">
              <a:extLst>
                <a:ext uri="{FF2B5EF4-FFF2-40B4-BE49-F238E27FC236}">
                  <a16:creationId xmlns:a16="http://schemas.microsoft.com/office/drawing/2014/main" id="{B090010A-9253-D649-52F6-0F115525DE4C}"/>
                </a:ext>
              </a:extLst>
            </p:cNvPr>
            <p:cNvSpPr>
              <a:spLocks noChangeShapeType="1"/>
            </p:cNvSpPr>
            <p:nvPr/>
          </p:nvSpPr>
          <p:spPr bwMode="auto">
            <a:xfrm>
              <a:off x="1187191" y="3174213"/>
              <a:ext cx="2165610" cy="45719"/>
            </a:xfrm>
            <a:custGeom>
              <a:avLst/>
              <a:gdLst>
                <a:gd name="connsiteX0" fmla="*/ 0 w 10000"/>
                <a:gd name="connsiteY0" fmla="*/ 0 h 10000"/>
                <a:gd name="connsiteX1" fmla="*/ 10000 w 10000"/>
                <a:gd name="connsiteY1" fmla="*/ 10000 h 10000"/>
                <a:gd name="connsiteX0" fmla="*/ 0 w 13226"/>
                <a:gd name="connsiteY0" fmla="*/ 0 h 0"/>
                <a:gd name="connsiteX1" fmla="*/ 13226 w 13226"/>
                <a:gd name="connsiteY1" fmla="*/ -21431 h 0"/>
              </a:gdLst>
              <a:ahLst/>
              <a:cxnLst>
                <a:cxn ang="0">
                  <a:pos x="connsiteX0" y="connsiteY0"/>
                </a:cxn>
                <a:cxn ang="0">
                  <a:pos x="connsiteX1" y="connsiteY1"/>
                </a:cxn>
              </a:cxnLst>
              <a:rect l="l" t="t" r="r" b="b"/>
              <a:pathLst>
                <a:path w="13226">
                  <a:moveTo>
                    <a:pt x="0" y="0"/>
                  </a:moveTo>
                  <a:cubicBezTo>
                    <a:pt x="3333" y="3333"/>
                    <a:pt x="9893" y="-24764"/>
                    <a:pt x="13226" y="-21431"/>
                  </a:cubicBezTo>
                </a:path>
              </a:pathLst>
            </a:custGeom>
            <a:noFill/>
            <a:ln w="9525">
              <a:solidFill>
                <a:srgbClr val="AE1221"/>
              </a:solidFill>
              <a:prstDash val="dash"/>
              <a:round/>
              <a:headEnd/>
              <a:tailEnd/>
            </a:ln>
          </p:spPr>
          <p:txBody>
            <a:bodyPr/>
            <a:lstStyle/>
            <a:p>
              <a:endParaRPr lang="en-US">
                <a:latin typeface="Arial"/>
                <a:cs typeface="Arial"/>
              </a:endParaRPr>
            </a:p>
          </p:txBody>
        </p:sp>
        <p:sp>
          <p:nvSpPr>
            <p:cNvPr id="25" name="Line 17">
              <a:extLst>
                <a:ext uri="{FF2B5EF4-FFF2-40B4-BE49-F238E27FC236}">
                  <a16:creationId xmlns:a16="http://schemas.microsoft.com/office/drawing/2014/main" id="{F994E977-67A7-B7D7-7DE4-ED93A3BFDA2C}"/>
                </a:ext>
              </a:extLst>
            </p:cNvPr>
            <p:cNvSpPr>
              <a:spLocks noChangeShapeType="1"/>
            </p:cNvSpPr>
            <p:nvPr/>
          </p:nvSpPr>
          <p:spPr bwMode="auto">
            <a:xfrm>
              <a:off x="3323455" y="3171038"/>
              <a:ext cx="1948" cy="2278849"/>
            </a:xfrm>
            <a:prstGeom prst="line">
              <a:avLst/>
            </a:prstGeom>
            <a:noFill/>
            <a:ln w="9525">
              <a:solidFill>
                <a:srgbClr val="AE1221"/>
              </a:solidFill>
              <a:prstDash val="dash"/>
              <a:round/>
              <a:headEnd/>
              <a:tailEnd/>
            </a:ln>
          </p:spPr>
          <p:txBody>
            <a:bodyPr/>
            <a:lstStyle/>
            <a:p>
              <a:endParaRPr lang="en-US">
                <a:latin typeface="Arial"/>
                <a:cs typeface="Arial"/>
              </a:endParaRPr>
            </a:p>
          </p:txBody>
        </p:sp>
        <p:sp>
          <p:nvSpPr>
            <p:cNvPr id="26" name="Line 17">
              <a:extLst>
                <a:ext uri="{FF2B5EF4-FFF2-40B4-BE49-F238E27FC236}">
                  <a16:creationId xmlns:a16="http://schemas.microsoft.com/office/drawing/2014/main" id="{FF90A60A-D4FD-862F-6B8C-9513D8047EC7}"/>
                </a:ext>
              </a:extLst>
            </p:cNvPr>
            <p:cNvSpPr>
              <a:spLocks noChangeShapeType="1"/>
            </p:cNvSpPr>
            <p:nvPr/>
          </p:nvSpPr>
          <p:spPr bwMode="auto">
            <a:xfrm>
              <a:off x="2438400" y="3169450"/>
              <a:ext cx="1948" cy="2269326"/>
            </a:xfrm>
            <a:prstGeom prst="line">
              <a:avLst/>
            </a:prstGeom>
            <a:noFill/>
            <a:ln w="9525">
              <a:solidFill>
                <a:srgbClr val="AE1221"/>
              </a:solidFill>
              <a:prstDash val="dash"/>
              <a:round/>
              <a:headEnd/>
              <a:tailEnd/>
            </a:ln>
          </p:spPr>
          <p:txBody>
            <a:bodyPr/>
            <a:lstStyle/>
            <a:p>
              <a:endParaRPr lang="en-US">
                <a:latin typeface="Arial"/>
                <a:cs typeface="Arial"/>
              </a:endParaRPr>
            </a:p>
          </p:txBody>
        </p:sp>
      </p:grpSp>
      <p:grpSp>
        <p:nvGrpSpPr>
          <p:cNvPr id="27" name="Group 26">
            <a:extLst>
              <a:ext uri="{FF2B5EF4-FFF2-40B4-BE49-F238E27FC236}">
                <a16:creationId xmlns:a16="http://schemas.microsoft.com/office/drawing/2014/main" id="{CD8B79EB-A424-3547-BE2D-AA5C4C257870}"/>
              </a:ext>
            </a:extLst>
          </p:cNvPr>
          <p:cNvGrpSpPr/>
          <p:nvPr/>
        </p:nvGrpSpPr>
        <p:grpSpPr>
          <a:xfrm>
            <a:off x="6422412" y="4876799"/>
            <a:ext cx="2190136" cy="594491"/>
            <a:chOff x="1240812" y="4876798"/>
            <a:chExt cx="2190136" cy="594491"/>
          </a:xfrm>
        </p:grpSpPr>
        <p:sp>
          <p:nvSpPr>
            <p:cNvPr id="28" name="Line 16">
              <a:extLst>
                <a:ext uri="{FF2B5EF4-FFF2-40B4-BE49-F238E27FC236}">
                  <a16:creationId xmlns:a16="http://schemas.microsoft.com/office/drawing/2014/main" id="{8574E4F4-1FFA-5D34-B4A4-115F9EE141AB}"/>
                </a:ext>
              </a:extLst>
            </p:cNvPr>
            <p:cNvSpPr>
              <a:spLocks noChangeShapeType="1"/>
            </p:cNvSpPr>
            <p:nvPr/>
          </p:nvSpPr>
          <p:spPr bwMode="auto">
            <a:xfrm>
              <a:off x="1240812" y="4876800"/>
              <a:ext cx="2165610" cy="0"/>
            </a:xfrm>
            <a:prstGeom prst="line">
              <a:avLst/>
            </a:prstGeom>
            <a:noFill/>
            <a:ln w="9525">
              <a:solidFill>
                <a:srgbClr val="0000FF"/>
              </a:solidFill>
              <a:prstDash val="dash"/>
              <a:round/>
              <a:headEnd/>
              <a:tailEnd/>
            </a:ln>
          </p:spPr>
          <p:txBody>
            <a:bodyPr/>
            <a:lstStyle/>
            <a:p>
              <a:endParaRPr lang="en-US">
                <a:latin typeface="Arial"/>
                <a:cs typeface="Arial"/>
              </a:endParaRPr>
            </a:p>
          </p:txBody>
        </p:sp>
        <p:sp>
          <p:nvSpPr>
            <p:cNvPr id="29" name="Line 17">
              <a:extLst>
                <a:ext uri="{FF2B5EF4-FFF2-40B4-BE49-F238E27FC236}">
                  <a16:creationId xmlns:a16="http://schemas.microsoft.com/office/drawing/2014/main" id="{C2E7FEDD-470C-BF36-6ABB-EFF70B4C6117}"/>
                </a:ext>
              </a:extLst>
            </p:cNvPr>
            <p:cNvSpPr>
              <a:spLocks noChangeShapeType="1"/>
            </p:cNvSpPr>
            <p:nvPr/>
          </p:nvSpPr>
          <p:spPr bwMode="auto">
            <a:xfrm>
              <a:off x="3429000" y="4876798"/>
              <a:ext cx="1948" cy="590551"/>
            </a:xfrm>
            <a:prstGeom prst="line">
              <a:avLst/>
            </a:prstGeom>
            <a:noFill/>
            <a:ln w="9525">
              <a:solidFill>
                <a:srgbClr val="0000FF"/>
              </a:solidFill>
              <a:prstDash val="dash"/>
              <a:round/>
              <a:headEnd/>
              <a:tailEnd/>
            </a:ln>
          </p:spPr>
          <p:txBody>
            <a:bodyPr/>
            <a:lstStyle/>
            <a:p>
              <a:endParaRPr lang="en-US">
                <a:latin typeface="Arial"/>
                <a:cs typeface="Arial"/>
              </a:endParaRPr>
            </a:p>
          </p:txBody>
        </p:sp>
        <p:sp>
          <p:nvSpPr>
            <p:cNvPr id="30" name="Line 17">
              <a:extLst>
                <a:ext uri="{FF2B5EF4-FFF2-40B4-BE49-F238E27FC236}">
                  <a16:creationId xmlns:a16="http://schemas.microsoft.com/office/drawing/2014/main" id="{DE0FE8A5-6459-F603-AC74-92F807E488A1}"/>
                </a:ext>
              </a:extLst>
            </p:cNvPr>
            <p:cNvSpPr>
              <a:spLocks noChangeShapeType="1"/>
            </p:cNvSpPr>
            <p:nvPr/>
          </p:nvSpPr>
          <p:spPr bwMode="auto">
            <a:xfrm>
              <a:off x="1741129" y="4880739"/>
              <a:ext cx="1948" cy="590550"/>
            </a:xfrm>
            <a:prstGeom prst="line">
              <a:avLst/>
            </a:prstGeom>
            <a:noFill/>
            <a:ln w="9525">
              <a:solidFill>
                <a:srgbClr val="0000FF"/>
              </a:solidFill>
              <a:prstDash val="dash"/>
              <a:round/>
              <a:headEnd/>
              <a:tailEnd/>
            </a:ln>
          </p:spPr>
          <p:txBody>
            <a:bodyPr/>
            <a:lstStyle/>
            <a:p>
              <a:endParaRPr lang="en-US">
                <a:latin typeface="Arial"/>
                <a:cs typeface="Arial"/>
              </a:endParaRPr>
            </a:p>
          </p:txBody>
        </p:sp>
      </p:grpSp>
    </p:spTree>
    <p:extLst>
      <p:ext uri="{BB962C8B-B14F-4D97-AF65-F5344CB8AC3E}">
        <p14:creationId xmlns:p14="http://schemas.microsoft.com/office/powerpoint/2010/main" val="9758969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wipe(left)">
                                      <p:cBhvr>
                                        <p:cTn id="11" dur="500"/>
                                        <p:tgtEl>
                                          <p:spTgt spid="6">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wipe(left)">
                                      <p:cBhvr>
                                        <p:cTn id="15" dur="500"/>
                                        <p:tgtEl>
                                          <p:spTgt spid="6">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
                                            <p:txEl>
                                              <p:pRg st="4" end="4"/>
                                            </p:txEl>
                                          </p:spTgt>
                                        </p:tgtEl>
                                        <p:attrNameLst>
                                          <p:attrName>style.visibility</p:attrName>
                                        </p:attrNameLst>
                                      </p:cBhvr>
                                      <p:to>
                                        <p:strVal val="visible"/>
                                      </p:to>
                                    </p:set>
                                    <p:animEffect transition="in" filter="wipe(left)">
                                      <p:cBhvr>
                                        <p:cTn id="20" dur="500"/>
                                        <p:tgtEl>
                                          <p:spTgt spid="6">
                                            <p:txEl>
                                              <p:pRg st="4" end="4"/>
                                            </p:txEl>
                                          </p:spTgt>
                                        </p:tgtEl>
                                      </p:cBhvr>
                                    </p:animEffect>
                                  </p:childTnLst>
                                </p:cTn>
                              </p:par>
                            </p:childTnLst>
                          </p:cTn>
                        </p:par>
                        <p:par>
                          <p:cTn id="21" fill="hold">
                            <p:stCondLst>
                              <p:cond delay="500"/>
                            </p:stCondLst>
                            <p:childTnLst>
                              <p:par>
                                <p:cTn id="22" presetID="1" presetClass="exit" presetSubtype="0" fill="hold" nodeType="afterEffect">
                                  <p:stCondLst>
                                    <p:cond delay="0"/>
                                  </p:stCondLst>
                                  <p:childTnLst>
                                    <p:set>
                                      <p:cBhvr>
                                        <p:cTn id="23" dur="1" fill="hold">
                                          <p:stCondLst>
                                            <p:cond delay="0"/>
                                          </p:stCondLst>
                                        </p:cTn>
                                        <p:tgtEl>
                                          <p:spTgt spid="27"/>
                                        </p:tgtEl>
                                        <p:attrNameLst>
                                          <p:attrName>style.visibility</p:attrName>
                                        </p:attrNameLst>
                                      </p:cBhvr>
                                      <p:to>
                                        <p:strVal val="hidden"/>
                                      </p:to>
                                    </p:set>
                                  </p:childTnLst>
                                </p:cTn>
                              </p:par>
                            </p:childTnLst>
                          </p:cTn>
                        </p:par>
                        <p:par>
                          <p:cTn id="24" fill="hold">
                            <p:stCondLst>
                              <p:cond delay="500"/>
                            </p:stCondLst>
                            <p:childTnLst>
                              <p:par>
                                <p:cTn id="25" presetID="22" presetClass="entr" presetSubtype="8"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left)">
                                      <p:cBhvr>
                                        <p:cTn id="27" dur="500"/>
                                        <p:tgtEl>
                                          <p:spTgt spid="23"/>
                                        </p:tgtEl>
                                      </p:cBhvr>
                                    </p:animEffect>
                                  </p:childTnLst>
                                </p:cTn>
                              </p:par>
                            </p:childTnLst>
                          </p:cTn>
                        </p:par>
                        <p:par>
                          <p:cTn id="28" fill="hold">
                            <p:stCondLst>
                              <p:cond delay="1000"/>
                            </p:stCondLst>
                            <p:childTnLst>
                              <p:par>
                                <p:cTn id="29" presetID="22" presetClass="entr" presetSubtype="8" fill="hold" grpId="0" nodeType="after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Effect transition="in" filter="wipe(left)">
                                      <p:cBhvr>
                                        <p:cTn id="31" dur="500"/>
                                        <p:tgtEl>
                                          <p:spTgt spid="6">
                                            <p:txEl>
                                              <p:pRg st="5" end="5"/>
                                            </p:txEl>
                                          </p:spTgt>
                                        </p:tgtEl>
                                      </p:cBhvr>
                                    </p:animEffect>
                                  </p:childTnLst>
                                </p:cTn>
                              </p:par>
                            </p:childTnLst>
                          </p:cTn>
                        </p:par>
                        <p:par>
                          <p:cTn id="32" fill="hold">
                            <p:stCondLst>
                              <p:cond delay="1500"/>
                            </p:stCondLst>
                            <p:childTnLst>
                              <p:par>
                                <p:cTn id="33" presetID="22" presetClass="entr" presetSubtype="8" fill="hold" grpId="0" nodeType="after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Effect transition="in" filter="wipe(left)">
                                      <p:cBhvr>
                                        <p:cTn id="35" dur="500"/>
                                        <p:tgtEl>
                                          <p:spTgt spid="6">
                                            <p:txEl>
                                              <p:pRg st="6" end="6"/>
                                            </p:txEl>
                                          </p:spTgt>
                                        </p:tgtEl>
                                      </p:cBhvr>
                                    </p:animEffect>
                                  </p:childTnLst>
                                </p:cTn>
                              </p:par>
                            </p:childTnLst>
                          </p:cTn>
                        </p:par>
                        <p:par>
                          <p:cTn id="36" fill="hold">
                            <p:stCondLst>
                              <p:cond delay="2000"/>
                            </p:stCondLst>
                            <p:childTnLst>
                              <p:par>
                                <p:cTn id="37" presetID="22" presetClass="entr" presetSubtype="8" fill="hold" grpId="0" nodeType="after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animEffect transition="in" filter="wipe(left)">
                                      <p:cBhvr>
                                        <p:cTn id="39" dur="500"/>
                                        <p:tgtEl>
                                          <p:spTgt spid="6">
                                            <p:txEl>
                                              <p:pRg st="7" end="7"/>
                                            </p:txEl>
                                          </p:spTgt>
                                        </p:tgtEl>
                                      </p:cBhvr>
                                    </p:animEffect>
                                  </p:childTnLst>
                                </p:cTn>
                              </p:par>
                            </p:childTnLst>
                          </p:cTn>
                        </p:par>
                        <p:par>
                          <p:cTn id="40" fill="hold">
                            <p:stCondLst>
                              <p:cond delay="2500"/>
                            </p:stCondLst>
                            <p:childTnLst>
                              <p:par>
                                <p:cTn id="41" presetID="22" presetClass="entr" presetSubtype="8" fill="hold" grpId="0" nodeType="after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animEffect transition="in" filter="wipe(left)">
                                      <p:cBhvr>
                                        <p:cTn id="43" dur="500"/>
                                        <p:tgtEl>
                                          <p:spTgt spid="6">
                                            <p:txEl>
                                              <p:pRg st="8" end="8"/>
                                            </p:txEl>
                                          </p:spTgt>
                                        </p:tgtEl>
                                      </p:cBhvr>
                                    </p:animEffect>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6">
                                            <p:txEl>
                                              <p:pRg st="9" end="9"/>
                                            </p:txEl>
                                          </p:spTgt>
                                        </p:tgtEl>
                                        <p:attrNameLst>
                                          <p:attrName>style.visibility</p:attrName>
                                        </p:attrNameLst>
                                      </p:cBhvr>
                                      <p:to>
                                        <p:strVal val="visible"/>
                                      </p:to>
                                    </p:set>
                                    <p:animEffect transition="in" filter="wipe(left)">
                                      <p:cBhvr>
                                        <p:cTn id="47"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wrap="square" anchor="ctr"/>
          <a:lstStyle/>
          <a:p>
            <a:r>
              <a:rPr lang="en-US" altLang="en-US" dirty="0"/>
              <a:t>Evaluating Price Controls – 1 </a:t>
            </a:r>
          </a:p>
        </p:txBody>
      </p:sp>
      <p:sp>
        <p:nvSpPr>
          <p:cNvPr id="31747" name="Content Placeholder 2"/>
          <p:cNvSpPr>
            <a:spLocks noGrp="1"/>
          </p:cNvSpPr>
          <p:nvPr>
            <p:ph idx="1"/>
          </p:nvPr>
        </p:nvSpPr>
        <p:spPr>
          <a:prstGeom prst="rect">
            <a:avLst/>
          </a:prstGeom>
        </p:spPr>
        <p:txBody>
          <a:bodyPr/>
          <a:lstStyle/>
          <a:p>
            <a:r>
              <a:rPr lang="en-US" altLang="en-US" dirty="0"/>
              <a:t>Markets are usually a good way to organize economic activity</a:t>
            </a:r>
          </a:p>
          <a:p>
            <a:pPr lvl="1"/>
            <a:r>
              <a:rPr lang="en-US" altLang="en-US" dirty="0"/>
              <a:t>Economists often oppose price ceilings and price floors</a:t>
            </a:r>
          </a:p>
          <a:p>
            <a:pPr lvl="1"/>
            <a:r>
              <a:rPr lang="en-US" altLang="en-US" dirty="0"/>
              <a:t>Prices are not the outcome of some haphazard process</a:t>
            </a:r>
          </a:p>
          <a:p>
            <a:pPr lvl="1"/>
            <a:r>
              <a:rPr lang="en-US" altLang="en-US" dirty="0"/>
              <a:t>Prices have the crucial job of balancing supply and demand</a:t>
            </a:r>
          </a:p>
          <a:p>
            <a:pPr lvl="2"/>
            <a:r>
              <a:rPr lang="en-US" altLang="en-US" dirty="0"/>
              <a:t>Coordinating economic activity</a:t>
            </a:r>
          </a:p>
          <a:p>
            <a:endParaRPr lang="en-US" altLang="en-US" dirty="0"/>
          </a:p>
          <a:p>
            <a:pPr lvl="1"/>
            <a:endParaRPr lang="en-US" altLang="en-US" dirty="0"/>
          </a:p>
        </p:txBody>
      </p:sp>
      <p:sp>
        <p:nvSpPr>
          <p:cNvPr id="31749" name="Slide Number Placeholder 1"/>
          <p:cNvSpPr>
            <a:spLocks noGrp="1"/>
          </p:cNvSpPr>
          <p:nvPr>
            <p:ph type="sldNum" sz="quarter" idx="10"/>
          </p:nvPr>
        </p:nvSpPr>
        <p:spPr>
          <a:prstGeom prst="rect">
            <a:avLst/>
          </a:prstGeom>
          <a:noFill/>
          <a:extLst>
            <a:ext uri="{909E8E84-426E-40DD-AFC4-6F175D3DCCD1}">
              <a14:hiddenFill xmlns:a14="http://schemas.microsoft.com/office/drawing/2010/main">
                <a:solidFill>
                  <a:srgbClr val="FFFFFF"/>
                </a:solidFill>
              </a14:hiddenFill>
            </a:ext>
          </a:extLst>
        </p:spPr>
        <p:txBody>
          <a:bodyPr/>
          <a:lstStyle>
            <a:lvl1pPr algn="l" eaLnBrk="0" hangingPunct="0">
              <a:defRPr sz="3400">
                <a:solidFill>
                  <a:srgbClr val="005EA4"/>
                </a:solidFill>
                <a:latin typeface="Arial" charset="0"/>
              </a:defRPr>
            </a:lvl1pPr>
            <a:lvl2pPr marL="742950" indent="-285750" algn="l" eaLnBrk="0" hangingPunct="0">
              <a:buFont typeface="Arial" charset="0"/>
              <a:buChar char="–"/>
              <a:defRPr sz="3200">
                <a:solidFill>
                  <a:schemeClr val="tx1"/>
                </a:solidFill>
                <a:latin typeface="Arial" charset="0"/>
              </a:defRPr>
            </a:lvl2pPr>
            <a:lvl3pPr marL="1143000" indent="-228600" algn="l" eaLnBrk="0" hangingPunct="0">
              <a:buSzPct val="90000"/>
              <a:defRPr sz="2800">
                <a:solidFill>
                  <a:schemeClr val="tx1"/>
                </a:solidFill>
                <a:latin typeface="Arial" charset="0"/>
              </a:defRPr>
            </a:lvl3pPr>
            <a:lvl4pPr marL="1600200" indent="-228600" algn="l" eaLnBrk="0" hangingPunct="0">
              <a:buChar char="–"/>
              <a:defRPr sz="2400">
                <a:solidFill>
                  <a:schemeClr val="tx1"/>
                </a:solidFill>
                <a:latin typeface="Arial" charset="0"/>
              </a:defRPr>
            </a:lvl4pPr>
            <a:lvl5pPr marL="2057400" indent="-228600" algn="l"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fld id="{A2FADB26-2715-4AE8-866B-58E97F809E8C}" type="slidenum">
              <a:rPr lang="en-US" altLang="en-US" sz="1200">
                <a:solidFill>
                  <a:srgbClr val="002060"/>
                </a:solidFill>
              </a:rPr>
              <a:pPr algn="ctr" eaLnBrk="1" hangingPunct="1"/>
              <a:t>26</a:t>
            </a:fld>
            <a:endParaRPr lang="en-US" altLang="en-US" sz="1200">
              <a:solidFill>
                <a:srgbClr val="002060"/>
              </a:solidFill>
            </a:endParaRPr>
          </a:p>
        </p:txBody>
      </p:sp>
      <p:sp>
        <p:nvSpPr>
          <p:cNvPr id="2" name="Footer Placeholder 1">
            <a:extLst>
              <a:ext uri="{FF2B5EF4-FFF2-40B4-BE49-F238E27FC236}">
                <a16:creationId xmlns:a16="http://schemas.microsoft.com/office/drawing/2014/main" id="{ACE6C678-7F9C-16EC-A9E6-383B8D2D78A0}"/>
              </a:ext>
            </a:extLst>
          </p:cNvPr>
          <p:cNvSpPr>
            <a:spLocks noGrp="1"/>
          </p:cNvSpPr>
          <p:nvPr>
            <p:ph type="ftr" sz="quarter" idx="11"/>
          </p:nvPr>
        </p:nvSpPr>
        <p:spPr/>
        <p:txBody>
          <a:body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52496583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wrap="square" anchor="ctr"/>
          <a:lstStyle/>
          <a:p>
            <a:r>
              <a:rPr lang="en-US" altLang="en-US" dirty="0"/>
              <a:t>Evaluating Price Controls – 2 </a:t>
            </a:r>
          </a:p>
        </p:txBody>
      </p:sp>
      <p:sp>
        <p:nvSpPr>
          <p:cNvPr id="32771" name="Content Placeholder 2"/>
          <p:cNvSpPr>
            <a:spLocks noGrp="1"/>
          </p:cNvSpPr>
          <p:nvPr>
            <p:ph idx="1"/>
          </p:nvPr>
        </p:nvSpPr>
        <p:spPr>
          <a:prstGeom prst="rect">
            <a:avLst/>
          </a:prstGeom>
        </p:spPr>
        <p:txBody>
          <a:bodyPr/>
          <a:lstStyle/>
          <a:p>
            <a:r>
              <a:rPr lang="en-US" altLang="en-US" dirty="0"/>
              <a:t>Governments can sometimes improve market outcomes</a:t>
            </a:r>
          </a:p>
          <a:p>
            <a:pPr lvl="1"/>
            <a:r>
              <a:rPr lang="en-US" altLang="en-US" dirty="0"/>
              <a:t>Want to use price controls</a:t>
            </a:r>
          </a:p>
          <a:p>
            <a:pPr lvl="2"/>
            <a:r>
              <a:rPr lang="en-US" altLang="en-US" dirty="0"/>
              <a:t>Because of unfair market outcome</a:t>
            </a:r>
          </a:p>
          <a:p>
            <a:pPr lvl="2"/>
            <a:r>
              <a:rPr lang="en-US" altLang="en-US" dirty="0"/>
              <a:t>Aimed at helping the poor</a:t>
            </a:r>
          </a:p>
          <a:p>
            <a:pPr lvl="1"/>
            <a:r>
              <a:rPr lang="en-US" altLang="en-US" dirty="0"/>
              <a:t>Often hurt those they are trying to help</a:t>
            </a:r>
          </a:p>
          <a:p>
            <a:pPr lvl="1"/>
            <a:r>
              <a:rPr lang="en-US" altLang="en-US" dirty="0"/>
              <a:t>Other ways of helping those in need</a:t>
            </a:r>
          </a:p>
          <a:p>
            <a:pPr lvl="2"/>
            <a:r>
              <a:rPr lang="en-US" altLang="en-US" dirty="0"/>
              <a:t>Rent subsidies</a:t>
            </a:r>
          </a:p>
          <a:p>
            <a:pPr lvl="2"/>
            <a:r>
              <a:rPr lang="en-US" altLang="en-US" dirty="0"/>
              <a:t>Wage subsidies (earned income tax credit)</a:t>
            </a:r>
          </a:p>
        </p:txBody>
      </p:sp>
      <p:sp>
        <p:nvSpPr>
          <p:cNvPr id="32773" name="Slide Number Placeholder 1"/>
          <p:cNvSpPr>
            <a:spLocks noGrp="1"/>
          </p:cNvSpPr>
          <p:nvPr>
            <p:ph type="sldNum" sz="quarter" idx="10"/>
          </p:nvPr>
        </p:nvSpPr>
        <p:spPr>
          <a:prstGeom prst="rect">
            <a:avLst/>
          </a:prstGeom>
          <a:noFill/>
          <a:extLst>
            <a:ext uri="{909E8E84-426E-40DD-AFC4-6F175D3DCCD1}">
              <a14:hiddenFill xmlns:a14="http://schemas.microsoft.com/office/drawing/2010/main">
                <a:solidFill>
                  <a:srgbClr val="FFFFFF"/>
                </a:solidFill>
              </a14:hiddenFill>
            </a:ext>
          </a:extLst>
        </p:spPr>
        <p:txBody>
          <a:bodyPr/>
          <a:lstStyle>
            <a:lvl1pPr algn="l" eaLnBrk="0" hangingPunct="0">
              <a:defRPr sz="3400">
                <a:solidFill>
                  <a:srgbClr val="005EA4"/>
                </a:solidFill>
                <a:latin typeface="Arial" charset="0"/>
              </a:defRPr>
            </a:lvl1pPr>
            <a:lvl2pPr marL="742950" indent="-285750" algn="l" eaLnBrk="0" hangingPunct="0">
              <a:buFont typeface="Arial" charset="0"/>
              <a:buChar char="–"/>
              <a:defRPr sz="3200">
                <a:solidFill>
                  <a:schemeClr val="tx1"/>
                </a:solidFill>
                <a:latin typeface="Arial" charset="0"/>
              </a:defRPr>
            </a:lvl2pPr>
            <a:lvl3pPr marL="1143000" indent="-228600" algn="l" eaLnBrk="0" hangingPunct="0">
              <a:buSzPct val="90000"/>
              <a:defRPr sz="2800">
                <a:solidFill>
                  <a:schemeClr val="tx1"/>
                </a:solidFill>
                <a:latin typeface="Arial" charset="0"/>
              </a:defRPr>
            </a:lvl3pPr>
            <a:lvl4pPr marL="1600200" indent="-228600" algn="l" eaLnBrk="0" hangingPunct="0">
              <a:buChar char="–"/>
              <a:defRPr sz="2400">
                <a:solidFill>
                  <a:schemeClr val="tx1"/>
                </a:solidFill>
                <a:latin typeface="Arial" charset="0"/>
              </a:defRPr>
            </a:lvl4pPr>
            <a:lvl5pPr marL="2057400" indent="-228600" algn="l"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fld id="{BD30BE74-48FE-4CAF-B66C-31DEEA1205CC}" type="slidenum">
              <a:rPr lang="en-US" altLang="en-US" sz="1200">
                <a:solidFill>
                  <a:srgbClr val="002060"/>
                </a:solidFill>
              </a:rPr>
              <a:pPr algn="ctr" eaLnBrk="1" hangingPunct="1"/>
              <a:t>27</a:t>
            </a:fld>
            <a:endParaRPr lang="en-US" altLang="en-US" sz="1200">
              <a:solidFill>
                <a:srgbClr val="002060"/>
              </a:solidFill>
            </a:endParaRPr>
          </a:p>
        </p:txBody>
      </p:sp>
      <p:sp>
        <p:nvSpPr>
          <p:cNvPr id="2" name="Footer Placeholder 1">
            <a:extLst>
              <a:ext uri="{FF2B5EF4-FFF2-40B4-BE49-F238E27FC236}">
                <a16:creationId xmlns:a16="http://schemas.microsoft.com/office/drawing/2014/main" id="{148DF5D5-65DF-FB0A-F057-1C308EF53281}"/>
              </a:ext>
            </a:extLst>
          </p:cNvPr>
          <p:cNvSpPr>
            <a:spLocks noGrp="1"/>
          </p:cNvSpPr>
          <p:nvPr>
            <p:ph type="ftr" sz="quarter" idx="11"/>
          </p:nvPr>
        </p:nvSpPr>
        <p:spPr/>
        <p:txBody>
          <a:body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4066787600"/>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26"/>
          <p:cNvGrpSpPr>
            <a:grpSpLocks/>
          </p:cNvGrpSpPr>
          <p:nvPr/>
        </p:nvGrpSpPr>
        <p:grpSpPr bwMode="auto">
          <a:xfrm>
            <a:off x="5046662" y="887412"/>
            <a:ext cx="5545138" cy="5665788"/>
            <a:chOff x="2185" y="316"/>
            <a:chExt cx="3493" cy="3569"/>
          </a:xfrm>
        </p:grpSpPr>
        <p:graphicFrame>
          <p:nvGraphicFramePr>
            <p:cNvPr id="7" name="Object 7"/>
            <p:cNvGraphicFramePr>
              <a:graphicFrameLocks noChangeAspect="1"/>
            </p:cNvGraphicFramePr>
            <p:nvPr/>
          </p:nvGraphicFramePr>
          <p:xfrm>
            <a:off x="2185" y="429"/>
            <a:ext cx="3493" cy="3456"/>
          </p:xfrm>
          <a:graphic>
            <a:graphicData uri="http://schemas.openxmlformats.org/presentationml/2006/ole">
              <mc:AlternateContent xmlns:mc="http://schemas.openxmlformats.org/markup-compatibility/2006">
                <mc:Choice xmlns:v="urn:schemas-microsoft-com:vml" Requires="v">
                  <p:oleObj name="Worksheet" r:id="rId3" imgW="3943410" imgH="3495854" progId="Excel.Sheet.8">
                    <p:embed/>
                  </p:oleObj>
                </mc:Choice>
                <mc:Fallback>
                  <p:oleObj name="Worksheet" r:id="rId3" imgW="3943410" imgH="3495854" progId="Excel.Sheet.8">
                    <p:embed/>
                    <p:pic>
                      <p:nvPicPr>
                        <p:cNvPr id="7"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5" y="429"/>
                          <a:ext cx="3493" cy="3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8" name="Group 25"/>
            <p:cNvGrpSpPr>
              <a:grpSpLocks/>
            </p:cNvGrpSpPr>
            <p:nvPr/>
          </p:nvGrpSpPr>
          <p:grpSpPr bwMode="auto">
            <a:xfrm>
              <a:off x="2285" y="316"/>
              <a:ext cx="3341" cy="3459"/>
              <a:chOff x="2285" y="316"/>
              <a:chExt cx="3341" cy="3459"/>
            </a:xfrm>
          </p:grpSpPr>
          <p:sp useBgFill="1">
            <p:nvSpPr>
              <p:cNvPr id="9" name="Text Box 8" descr="Wide upward diagonal"/>
              <p:cNvSpPr txBox="1">
                <a:spLocks noChangeArrowheads="1"/>
              </p:cNvSpPr>
              <p:nvPr/>
            </p:nvSpPr>
            <p:spPr bwMode="auto">
              <a:xfrm>
                <a:off x="5289" y="3472"/>
                <a:ext cx="337" cy="279"/>
              </a:xfrm>
              <a:prstGeom prst="rect">
                <a:avLst/>
              </a:prstGeom>
              <a:ln w="9525">
                <a:noFill/>
                <a:miter lim="800000"/>
                <a:headEnd/>
                <a:tailEnd/>
              </a:ln>
            </p:spPr>
            <p:txBody>
              <a:bodyPr tIns="0">
                <a:spAutoFit/>
              </a:bodyPr>
              <a:lstStyle/>
              <a:p>
                <a:pPr algn="ctr">
                  <a:spcBef>
                    <a:spcPct val="50000"/>
                  </a:spcBef>
                </a:pPr>
                <a:r>
                  <a:rPr lang="en-US" sz="2600" b="1" i="1" dirty="0">
                    <a:latin typeface="Arial"/>
                    <a:cs typeface="Arial"/>
                  </a:rPr>
                  <a:t>Q</a:t>
                </a:r>
              </a:p>
            </p:txBody>
          </p:sp>
          <p:sp useBgFill="1">
            <p:nvSpPr>
              <p:cNvPr id="10" name="Text Box 9" descr="Wide upward diagonal"/>
              <p:cNvSpPr txBox="1">
                <a:spLocks noChangeArrowheads="1"/>
              </p:cNvSpPr>
              <p:nvPr/>
            </p:nvSpPr>
            <p:spPr bwMode="auto">
              <a:xfrm>
                <a:off x="2285" y="466"/>
                <a:ext cx="328" cy="279"/>
              </a:xfrm>
              <a:prstGeom prst="rect">
                <a:avLst/>
              </a:prstGeom>
              <a:ln w="9525">
                <a:noFill/>
                <a:miter lim="800000"/>
                <a:headEnd/>
                <a:tailEnd/>
              </a:ln>
            </p:spPr>
            <p:txBody>
              <a:bodyPr wrap="none" tIns="0"/>
              <a:lstStyle/>
              <a:p>
                <a:pPr algn="r">
                  <a:spcBef>
                    <a:spcPct val="50000"/>
                  </a:spcBef>
                </a:pPr>
                <a:r>
                  <a:rPr lang="en-US" sz="2600" b="1" i="1">
                    <a:latin typeface="Arial"/>
                    <a:cs typeface="Arial"/>
                  </a:rPr>
                  <a:t>P</a:t>
                </a:r>
              </a:p>
            </p:txBody>
          </p:sp>
          <p:sp>
            <p:nvSpPr>
              <p:cNvPr id="11" name="Text Box 10"/>
              <p:cNvSpPr txBox="1">
                <a:spLocks noChangeArrowheads="1"/>
              </p:cNvSpPr>
              <p:nvPr/>
            </p:nvSpPr>
            <p:spPr bwMode="auto">
              <a:xfrm>
                <a:off x="5250" y="657"/>
                <a:ext cx="225" cy="250"/>
              </a:xfrm>
              <a:prstGeom prst="rect">
                <a:avLst/>
              </a:prstGeom>
              <a:noFill/>
              <a:ln w="9525">
                <a:noFill/>
                <a:miter lim="800000"/>
                <a:headEnd/>
                <a:tailEnd/>
              </a:ln>
            </p:spPr>
            <p:txBody>
              <a:bodyPr lIns="0" tIns="0" rIns="0" bIns="0">
                <a:spAutoFit/>
              </a:bodyPr>
              <a:lstStyle/>
              <a:p>
                <a:pPr algn="ctr">
                  <a:spcBef>
                    <a:spcPct val="50000"/>
                  </a:spcBef>
                </a:pPr>
                <a:r>
                  <a:rPr lang="en-US" sz="2600" b="1" i="1">
                    <a:latin typeface="Arial"/>
                    <a:cs typeface="Arial"/>
                  </a:rPr>
                  <a:t>S</a:t>
                </a:r>
              </a:p>
            </p:txBody>
          </p:sp>
          <p:sp useBgFill="1">
            <p:nvSpPr>
              <p:cNvPr id="12" name="Rectangle 11" descr="Wide upward diagonal"/>
              <p:cNvSpPr>
                <a:spLocks noChangeArrowheads="1"/>
              </p:cNvSpPr>
              <p:nvPr/>
            </p:nvSpPr>
            <p:spPr bwMode="auto">
              <a:xfrm>
                <a:off x="2302" y="3271"/>
                <a:ext cx="307" cy="247"/>
              </a:xfrm>
              <a:prstGeom prst="rect">
                <a:avLst/>
              </a:prstGeom>
              <a:ln w="9525">
                <a:noFill/>
                <a:miter lim="800000"/>
                <a:headEnd/>
                <a:tailEnd/>
              </a:ln>
            </p:spPr>
            <p:txBody>
              <a:bodyPr wrap="none" anchor="ctr"/>
              <a:lstStyle/>
              <a:p>
                <a:endParaRPr lang="en-US">
                  <a:latin typeface="Arial"/>
                  <a:cs typeface="Arial"/>
                </a:endParaRPr>
              </a:p>
            </p:txBody>
          </p:sp>
          <p:sp useBgFill="1">
            <p:nvSpPr>
              <p:cNvPr id="13" name="Rectangle 12" descr="Wide upward diagonal"/>
              <p:cNvSpPr>
                <a:spLocks noChangeArrowheads="1"/>
              </p:cNvSpPr>
              <p:nvPr/>
            </p:nvSpPr>
            <p:spPr bwMode="auto">
              <a:xfrm>
                <a:off x="2518" y="3431"/>
                <a:ext cx="277" cy="344"/>
              </a:xfrm>
              <a:prstGeom prst="rect">
                <a:avLst/>
              </a:prstGeom>
              <a:ln w="9525">
                <a:noFill/>
                <a:miter lim="800000"/>
                <a:headEnd/>
                <a:tailEnd/>
              </a:ln>
            </p:spPr>
            <p:txBody>
              <a:bodyPr wrap="none" anchor="ctr"/>
              <a:lstStyle/>
              <a:p>
                <a:endParaRPr lang="en-US">
                  <a:latin typeface="Arial"/>
                  <a:cs typeface="Arial"/>
                </a:endParaRPr>
              </a:p>
            </p:txBody>
          </p:sp>
          <p:grpSp>
            <p:nvGrpSpPr>
              <p:cNvPr id="14" name="Group 13"/>
              <p:cNvGrpSpPr>
                <a:grpSpLocks/>
              </p:cNvGrpSpPr>
              <p:nvPr/>
            </p:nvGrpSpPr>
            <p:grpSpPr bwMode="auto">
              <a:xfrm>
                <a:off x="2738" y="3367"/>
                <a:ext cx="222" cy="123"/>
                <a:chOff x="2757" y="3291"/>
                <a:chExt cx="222" cy="123"/>
              </a:xfrm>
            </p:grpSpPr>
            <p:sp>
              <p:nvSpPr>
                <p:cNvPr id="22" name="Line 14"/>
                <p:cNvSpPr>
                  <a:spLocks noChangeShapeType="1"/>
                </p:cNvSpPr>
                <p:nvPr/>
              </p:nvSpPr>
              <p:spPr bwMode="auto">
                <a:xfrm flipH="1">
                  <a:off x="2763" y="3309"/>
                  <a:ext cx="171" cy="105"/>
                </a:xfrm>
                <a:prstGeom prst="line">
                  <a:avLst/>
                </a:prstGeom>
                <a:noFill/>
                <a:ln w="38100">
                  <a:solidFill>
                    <a:schemeClr val="bg1"/>
                  </a:solidFill>
                  <a:round/>
                  <a:headEnd/>
                  <a:tailEnd/>
                </a:ln>
              </p:spPr>
              <p:txBody>
                <a:bodyPr/>
                <a:lstStyle/>
                <a:p>
                  <a:endParaRPr lang="en-US">
                    <a:latin typeface="Arial"/>
                    <a:cs typeface="Arial"/>
                  </a:endParaRPr>
                </a:p>
              </p:txBody>
            </p:sp>
            <p:sp>
              <p:nvSpPr>
                <p:cNvPr id="23" name="Line 15"/>
                <p:cNvSpPr>
                  <a:spLocks noChangeShapeType="1"/>
                </p:cNvSpPr>
                <p:nvPr/>
              </p:nvSpPr>
              <p:spPr bwMode="auto">
                <a:xfrm flipH="1">
                  <a:off x="2808" y="3300"/>
                  <a:ext cx="171" cy="105"/>
                </a:xfrm>
                <a:prstGeom prst="line">
                  <a:avLst/>
                </a:prstGeom>
                <a:noFill/>
                <a:ln w="19050">
                  <a:solidFill>
                    <a:schemeClr val="tx1"/>
                  </a:solidFill>
                  <a:round/>
                  <a:headEnd/>
                  <a:tailEnd/>
                </a:ln>
              </p:spPr>
              <p:txBody>
                <a:bodyPr/>
                <a:lstStyle/>
                <a:p>
                  <a:endParaRPr lang="en-US">
                    <a:latin typeface="Arial"/>
                    <a:cs typeface="Arial"/>
                  </a:endParaRPr>
                </a:p>
              </p:txBody>
            </p:sp>
            <p:sp>
              <p:nvSpPr>
                <p:cNvPr id="24" name="Line 16"/>
                <p:cNvSpPr>
                  <a:spLocks noChangeShapeType="1"/>
                </p:cNvSpPr>
                <p:nvPr/>
              </p:nvSpPr>
              <p:spPr bwMode="auto">
                <a:xfrm flipH="1">
                  <a:off x="2757" y="3291"/>
                  <a:ext cx="171" cy="105"/>
                </a:xfrm>
                <a:prstGeom prst="line">
                  <a:avLst/>
                </a:prstGeom>
                <a:noFill/>
                <a:ln w="19050">
                  <a:solidFill>
                    <a:schemeClr val="tx1"/>
                  </a:solidFill>
                  <a:round/>
                  <a:headEnd/>
                  <a:tailEnd/>
                </a:ln>
              </p:spPr>
              <p:txBody>
                <a:bodyPr/>
                <a:lstStyle/>
                <a:p>
                  <a:endParaRPr lang="en-US">
                    <a:latin typeface="Arial"/>
                    <a:cs typeface="Arial"/>
                  </a:endParaRPr>
                </a:p>
              </p:txBody>
            </p:sp>
          </p:grpSp>
          <p:grpSp>
            <p:nvGrpSpPr>
              <p:cNvPr id="15" name="Group 14"/>
              <p:cNvGrpSpPr>
                <a:grpSpLocks/>
              </p:cNvGrpSpPr>
              <p:nvPr/>
            </p:nvGrpSpPr>
            <p:grpSpPr bwMode="auto">
              <a:xfrm>
                <a:off x="2579" y="3211"/>
                <a:ext cx="186" cy="141"/>
                <a:chOff x="2586" y="3138"/>
                <a:chExt cx="186" cy="141"/>
              </a:xfrm>
            </p:grpSpPr>
            <p:sp>
              <p:nvSpPr>
                <p:cNvPr id="19" name="Line 18"/>
                <p:cNvSpPr>
                  <a:spLocks noChangeShapeType="1"/>
                </p:cNvSpPr>
                <p:nvPr/>
              </p:nvSpPr>
              <p:spPr bwMode="auto">
                <a:xfrm flipH="1">
                  <a:off x="2586" y="3162"/>
                  <a:ext cx="171" cy="105"/>
                </a:xfrm>
                <a:prstGeom prst="line">
                  <a:avLst/>
                </a:prstGeom>
                <a:noFill/>
                <a:ln w="38100">
                  <a:solidFill>
                    <a:schemeClr val="bg1"/>
                  </a:solidFill>
                  <a:round/>
                  <a:headEnd/>
                  <a:tailEnd/>
                </a:ln>
              </p:spPr>
              <p:txBody>
                <a:bodyPr/>
                <a:lstStyle/>
                <a:p>
                  <a:endParaRPr lang="en-US">
                    <a:latin typeface="Arial"/>
                    <a:cs typeface="Arial"/>
                  </a:endParaRPr>
                </a:p>
              </p:txBody>
            </p:sp>
            <p:sp>
              <p:nvSpPr>
                <p:cNvPr id="20" name="Line 19"/>
                <p:cNvSpPr>
                  <a:spLocks noChangeShapeType="1"/>
                </p:cNvSpPr>
                <p:nvPr/>
              </p:nvSpPr>
              <p:spPr bwMode="auto">
                <a:xfrm flipH="1">
                  <a:off x="2601" y="3174"/>
                  <a:ext cx="171" cy="105"/>
                </a:xfrm>
                <a:prstGeom prst="line">
                  <a:avLst/>
                </a:prstGeom>
                <a:noFill/>
                <a:ln w="19050">
                  <a:solidFill>
                    <a:schemeClr val="tx1"/>
                  </a:solidFill>
                  <a:round/>
                  <a:headEnd/>
                  <a:tailEnd/>
                </a:ln>
              </p:spPr>
              <p:txBody>
                <a:bodyPr/>
                <a:lstStyle/>
                <a:p>
                  <a:endParaRPr lang="en-US">
                    <a:latin typeface="Arial"/>
                    <a:cs typeface="Arial"/>
                  </a:endParaRPr>
                </a:p>
              </p:txBody>
            </p:sp>
            <p:sp>
              <p:nvSpPr>
                <p:cNvPr id="21" name="Line 20"/>
                <p:cNvSpPr>
                  <a:spLocks noChangeShapeType="1"/>
                </p:cNvSpPr>
                <p:nvPr/>
              </p:nvSpPr>
              <p:spPr bwMode="auto">
                <a:xfrm flipH="1">
                  <a:off x="2592" y="3138"/>
                  <a:ext cx="171" cy="105"/>
                </a:xfrm>
                <a:prstGeom prst="line">
                  <a:avLst/>
                </a:prstGeom>
                <a:noFill/>
                <a:ln w="19050">
                  <a:solidFill>
                    <a:schemeClr val="tx1"/>
                  </a:solidFill>
                  <a:round/>
                  <a:headEnd/>
                  <a:tailEnd/>
                </a:ln>
              </p:spPr>
              <p:txBody>
                <a:bodyPr/>
                <a:lstStyle/>
                <a:p>
                  <a:endParaRPr lang="en-US">
                    <a:latin typeface="Arial"/>
                    <a:cs typeface="Arial"/>
                  </a:endParaRPr>
                </a:p>
              </p:txBody>
            </p:sp>
          </p:grpSp>
          <p:sp>
            <p:nvSpPr>
              <p:cNvPr id="16" name="Text Box 21"/>
              <p:cNvSpPr txBox="1">
                <a:spLocks noChangeArrowheads="1"/>
              </p:cNvSpPr>
              <p:nvPr/>
            </p:nvSpPr>
            <p:spPr bwMode="auto">
              <a:xfrm>
                <a:off x="2474" y="3436"/>
                <a:ext cx="189" cy="269"/>
              </a:xfrm>
              <a:prstGeom prst="rect">
                <a:avLst/>
              </a:prstGeom>
              <a:noFill/>
              <a:ln w="9525">
                <a:noFill/>
                <a:miter lim="800000"/>
                <a:headEnd/>
                <a:tailEnd/>
              </a:ln>
            </p:spPr>
            <p:txBody>
              <a:bodyPr>
                <a:spAutoFit/>
              </a:bodyPr>
              <a:lstStyle/>
              <a:p>
                <a:pPr algn="ctr">
                  <a:spcBef>
                    <a:spcPct val="50000"/>
                  </a:spcBef>
                </a:pPr>
                <a:r>
                  <a:rPr lang="en-US" sz="2200" dirty="0">
                    <a:latin typeface="Arial"/>
                    <a:cs typeface="Arial"/>
                  </a:rPr>
                  <a:t>0</a:t>
                </a:r>
              </a:p>
            </p:txBody>
          </p:sp>
          <p:sp>
            <p:nvSpPr>
              <p:cNvPr id="17" name="Text Box 22"/>
              <p:cNvSpPr txBox="1">
                <a:spLocks noChangeArrowheads="1"/>
              </p:cNvSpPr>
              <p:nvPr/>
            </p:nvSpPr>
            <p:spPr bwMode="auto">
              <a:xfrm>
                <a:off x="2680" y="316"/>
                <a:ext cx="2795" cy="291"/>
              </a:xfrm>
              <a:prstGeom prst="rect">
                <a:avLst/>
              </a:prstGeom>
              <a:solidFill>
                <a:schemeClr val="bg1"/>
              </a:solidFill>
              <a:ln w="9525">
                <a:solidFill>
                  <a:srgbClr val="C00000"/>
                </a:solidFill>
                <a:miter lim="800000"/>
                <a:headEnd/>
                <a:tailEnd/>
              </a:ln>
            </p:spPr>
            <p:txBody>
              <a:bodyPr wrap="square">
                <a:spAutoFit/>
              </a:bodyPr>
              <a:lstStyle/>
              <a:p>
                <a:pPr algn="ctr">
                  <a:spcBef>
                    <a:spcPct val="50000"/>
                  </a:spcBef>
                </a:pPr>
                <a:r>
                  <a:rPr lang="en-US" sz="2400" dirty="0">
                    <a:solidFill>
                      <a:srgbClr val="4E519E"/>
                    </a:solidFill>
                    <a:latin typeface="Arial"/>
                    <a:cs typeface="Arial"/>
                  </a:rPr>
                  <a:t>The market for bicycles</a:t>
                </a:r>
              </a:p>
            </p:txBody>
          </p:sp>
          <p:sp>
            <p:nvSpPr>
              <p:cNvPr id="18" name="Text Box 23"/>
              <p:cNvSpPr txBox="1">
                <a:spLocks noChangeArrowheads="1"/>
              </p:cNvSpPr>
              <p:nvPr/>
            </p:nvSpPr>
            <p:spPr bwMode="auto">
              <a:xfrm>
                <a:off x="5220" y="2165"/>
                <a:ext cx="210" cy="250"/>
              </a:xfrm>
              <a:prstGeom prst="rect">
                <a:avLst/>
              </a:prstGeom>
              <a:solidFill>
                <a:schemeClr val="bg1"/>
              </a:solidFill>
              <a:ln w="9525">
                <a:noFill/>
                <a:miter lim="800000"/>
                <a:headEnd/>
                <a:tailEnd/>
              </a:ln>
            </p:spPr>
            <p:txBody>
              <a:bodyPr lIns="0" tIns="0" rIns="0" bIns="0">
                <a:spAutoFit/>
              </a:bodyPr>
              <a:lstStyle/>
              <a:p>
                <a:pPr algn="ctr">
                  <a:spcBef>
                    <a:spcPct val="50000"/>
                  </a:spcBef>
                </a:pPr>
                <a:r>
                  <a:rPr lang="en-US" sz="2600" b="1" i="1">
                    <a:latin typeface="Arial"/>
                    <a:cs typeface="Arial"/>
                  </a:rPr>
                  <a:t>D</a:t>
                </a:r>
              </a:p>
            </p:txBody>
          </p:sp>
        </p:grpSp>
      </p:grpSp>
      <p:sp>
        <p:nvSpPr>
          <p:cNvPr id="2" name="Title 1"/>
          <p:cNvSpPr>
            <a:spLocks noGrp="1"/>
          </p:cNvSpPr>
          <p:nvPr>
            <p:ph type="title"/>
          </p:nvPr>
        </p:nvSpPr>
        <p:spPr/>
        <p:txBody>
          <a:bodyPr/>
          <a:lstStyle/>
          <a:p>
            <a:r>
              <a:rPr lang="en-US" dirty="0"/>
              <a:t>Active Learning 3: </a:t>
            </a:r>
            <a:r>
              <a:rPr lang="en-US" dirty="0">
                <a:solidFill>
                  <a:schemeClr val="tx1"/>
                </a:solidFill>
              </a:rPr>
              <a:t>Price controls: binding or not?</a:t>
            </a:r>
          </a:p>
        </p:txBody>
      </p:sp>
      <p:sp>
        <p:nvSpPr>
          <p:cNvPr id="3" name="Content Placeholder 2"/>
          <p:cNvSpPr>
            <a:spLocks noGrp="1"/>
          </p:cNvSpPr>
          <p:nvPr>
            <p:ph idx="1"/>
          </p:nvPr>
        </p:nvSpPr>
        <p:spPr>
          <a:xfrm>
            <a:off x="1676402" y="914401"/>
            <a:ext cx="3657599" cy="5534025"/>
          </a:xfrm>
          <a:prstGeom prst="rect">
            <a:avLst/>
          </a:prstGeom>
        </p:spPr>
        <p:txBody>
          <a:bodyPr>
            <a:normAutofit/>
          </a:bodyPr>
          <a:lstStyle/>
          <a:p>
            <a:pPr marL="0" indent="0">
              <a:spcBef>
                <a:spcPct val="45000"/>
              </a:spcBef>
              <a:buClr>
                <a:srgbClr val="003399"/>
              </a:buClr>
              <a:buSzPct val="120000"/>
              <a:buNone/>
            </a:pPr>
            <a:r>
              <a:rPr lang="en-US" dirty="0">
                <a:solidFill>
                  <a:srgbClr val="4E519E"/>
                </a:solidFill>
                <a:cs typeface="Arial"/>
              </a:rPr>
              <a:t>The market for bicycles is in equilibrium as in the graph. Determine the effects of:</a:t>
            </a:r>
          </a:p>
          <a:p>
            <a:pPr marL="228600" indent="-514350">
              <a:spcBef>
                <a:spcPct val="45000"/>
              </a:spcBef>
              <a:buClr>
                <a:srgbClr val="C00000"/>
              </a:buClr>
              <a:buSzPct val="120000"/>
              <a:buFont typeface="+mj-lt"/>
              <a:buAutoNum type="alphaUcPeriod"/>
            </a:pPr>
            <a:r>
              <a:rPr lang="en-US" dirty="0">
                <a:cs typeface="Arial"/>
              </a:rPr>
              <a:t>$90 price ceiling</a:t>
            </a:r>
          </a:p>
          <a:p>
            <a:pPr marL="228600" indent="-514350">
              <a:spcBef>
                <a:spcPct val="45000"/>
              </a:spcBef>
              <a:buClr>
                <a:srgbClr val="C00000"/>
              </a:buClr>
              <a:buSzPct val="120000"/>
              <a:buFont typeface="+mj-lt"/>
              <a:buAutoNum type="alphaUcPeriod"/>
            </a:pPr>
            <a:r>
              <a:rPr lang="en-US" dirty="0">
                <a:cs typeface="Arial"/>
              </a:rPr>
              <a:t>$90 price floor</a:t>
            </a:r>
          </a:p>
          <a:p>
            <a:pPr marL="228600" indent="-514350">
              <a:spcBef>
                <a:spcPct val="45000"/>
              </a:spcBef>
              <a:buClr>
                <a:srgbClr val="C00000"/>
              </a:buClr>
              <a:buSzPct val="120000"/>
              <a:buFont typeface="+mj-lt"/>
              <a:buAutoNum type="alphaUcPeriod"/>
            </a:pPr>
            <a:r>
              <a:rPr lang="en-US" dirty="0">
                <a:cs typeface="Arial"/>
              </a:rPr>
              <a:t>$120 price floor</a:t>
            </a:r>
          </a:p>
        </p:txBody>
      </p:sp>
      <p:sp>
        <p:nvSpPr>
          <p:cNvPr id="4" name="Slide Number Placeholder 3"/>
          <p:cNvSpPr>
            <a:spLocks noGrp="1"/>
          </p:cNvSpPr>
          <p:nvPr>
            <p:ph type="sldNum" sz="quarter" idx="10"/>
          </p:nvPr>
        </p:nvSpPr>
        <p:spPr>
          <a:prstGeom prst="rect">
            <a:avLst/>
          </a:prstGeom>
        </p:spPr>
        <p:txBody>
          <a:bodyPr/>
          <a:lstStyle/>
          <a:p>
            <a:pPr>
              <a:defRPr/>
            </a:pPr>
            <a:fld id="{073C29DC-2178-4274-9150-45F8EBD31C2D}" type="slidenum">
              <a:rPr lang="en-US" smtClean="0"/>
              <a:pPr>
                <a:defRPr/>
              </a:pPr>
              <a:t>28</a:t>
            </a:fld>
            <a:endParaRPr lang="en-US"/>
          </a:p>
        </p:txBody>
      </p:sp>
      <p:sp>
        <p:nvSpPr>
          <p:cNvPr id="5" name="Footer Placeholder 4">
            <a:extLst>
              <a:ext uri="{FF2B5EF4-FFF2-40B4-BE49-F238E27FC236}">
                <a16:creationId xmlns:a16="http://schemas.microsoft.com/office/drawing/2014/main" id="{80854BD5-8A55-D913-EDF8-3892BFB8E285}"/>
              </a:ext>
            </a:extLst>
          </p:cNvPr>
          <p:cNvSpPr>
            <a:spLocks noGrp="1"/>
          </p:cNvSpPr>
          <p:nvPr>
            <p:ph type="ftr" sz="quarter" idx="11"/>
          </p:nvPr>
        </p:nvSpPr>
        <p:spPr/>
        <p:txBody>
          <a:body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62583245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26"/>
          <p:cNvGrpSpPr>
            <a:grpSpLocks/>
          </p:cNvGrpSpPr>
          <p:nvPr/>
        </p:nvGrpSpPr>
        <p:grpSpPr bwMode="auto">
          <a:xfrm>
            <a:off x="5046662" y="828676"/>
            <a:ext cx="5545138" cy="5648325"/>
            <a:chOff x="2185" y="327"/>
            <a:chExt cx="3493" cy="3558"/>
          </a:xfrm>
        </p:grpSpPr>
        <p:graphicFrame>
          <p:nvGraphicFramePr>
            <p:cNvPr id="7" name="Object 7"/>
            <p:cNvGraphicFramePr>
              <a:graphicFrameLocks noChangeAspect="1"/>
            </p:cNvGraphicFramePr>
            <p:nvPr/>
          </p:nvGraphicFramePr>
          <p:xfrm>
            <a:off x="2185" y="429"/>
            <a:ext cx="3493" cy="3456"/>
          </p:xfrm>
          <a:graphic>
            <a:graphicData uri="http://schemas.openxmlformats.org/presentationml/2006/ole">
              <mc:AlternateContent xmlns:mc="http://schemas.openxmlformats.org/markup-compatibility/2006">
                <mc:Choice xmlns:v="urn:schemas-microsoft-com:vml" Requires="v">
                  <p:oleObj name="Worksheet" r:id="rId3" imgW="3943410" imgH="3495854" progId="Excel.Sheet.8">
                    <p:embed/>
                  </p:oleObj>
                </mc:Choice>
                <mc:Fallback>
                  <p:oleObj name="Worksheet" r:id="rId3" imgW="3943410" imgH="3495854" progId="Excel.Sheet.8">
                    <p:embed/>
                    <p:pic>
                      <p:nvPicPr>
                        <p:cNvPr id="7"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5" y="429"/>
                          <a:ext cx="3493" cy="3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8" name="Group 25"/>
            <p:cNvGrpSpPr>
              <a:grpSpLocks/>
            </p:cNvGrpSpPr>
            <p:nvPr/>
          </p:nvGrpSpPr>
          <p:grpSpPr bwMode="auto">
            <a:xfrm>
              <a:off x="2285" y="327"/>
              <a:ext cx="3341" cy="3448"/>
              <a:chOff x="2285" y="327"/>
              <a:chExt cx="3341" cy="3448"/>
            </a:xfrm>
          </p:grpSpPr>
          <p:sp useBgFill="1">
            <p:nvSpPr>
              <p:cNvPr id="9" name="Text Box 8" descr="Wide upward diagonal"/>
              <p:cNvSpPr txBox="1">
                <a:spLocks noChangeArrowheads="1"/>
              </p:cNvSpPr>
              <p:nvPr/>
            </p:nvSpPr>
            <p:spPr bwMode="auto">
              <a:xfrm>
                <a:off x="5289" y="3472"/>
                <a:ext cx="337" cy="279"/>
              </a:xfrm>
              <a:prstGeom prst="rect">
                <a:avLst/>
              </a:prstGeom>
              <a:ln w="9525">
                <a:noFill/>
                <a:miter lim="800000"/>
                <a:headEnd/>
                <a:tailEnd/>
              </a:ln>
            </p:spPr>
            <p:txBody>
              <a:bodyPr tIns="0">
                <a:spAutoFit/>
              </a:bodyPr>
              <a:lstStyle/>
              <a:p>
                <a:pPr algn="ctr">
                  <a:spcBef>
                    <a:spcPct val="50000"/>
                  </a:spcBef>
                </a:pPr>
                <a:r>
                  <a:rPr lang="en-US" sz="2600" b="1" i="1" dirty="0">
                    <a:latin typeface="Arial"/>
                    <a:cs typeface="Arial"/>
                  </a:rPr>
                  <a:t>Q</a:t>
                </a:r>
              </a:p>
            </p:txBody>
          </p:sp>
          <p:sp useBgFill="1">
            <p:nvSpPr>
              <p:cNvPr id="10" name="Text Box 9" descr="Wide upward diagonal"/>
              <p:cNvSpPr txBox="1">
                <a:spLocks noChangeArrowheads="1"/>
              </p:cNvSpPr>
              <p:nvPr/>
            </p:nvSpPr>
            <p:spPr bwMode="auto">
              <a:xfrm>
                <a:off x="2285" y="466"/>
                <a:ext cx="328" cy="279"/>
              </a:xfrm>
              <a:prstGeom prst="rect">
                <a:avLst/>
              </a:prstGeom>
              <a:ln w="9525">
                <a:noFill/>
                <a:miter lim="800000"/>
                <a:headEnd/>
                <a:tailEnd/>
              </a:ln>
            </p:spPr>
            <p:txBody>
              <a:bodyPr wrap="none" tIns="0"/>
              <a:lstStyle/>
              <a:p>
                <a:pPr algn="r">
                  <a:spcBef>
                    <a:spcPct val="50000"/>
                  </a:spcBef>
                </a:pPr>
                <a:r>
                  <a:rPr lang="en-US" sz="2600" b="1" i="1">
                    <a:latin typeface="Arial"/>
                    <a:cs typeface="Arial"/>
                  </a:rPr>
                  <a:t>P</a:t>
                </a:r>
              </a:p>
            </p:txBody>
          </p:sp>
          <p:sp>
            <p:nvSpPr>
              <p:cNvPr id="11" name="Text Box 10"/>
              <p:cNvSpPr txBox="1">
                <a:spLocks noChangeArrowheads="1"/>
              </p:cNvSpPr>
              <p:nvPr/>
            </p:nvSpPr>
            <p:spPr bwMode="auto">
              <a:xfrm>
                <a:off x="5250" y="657"/>
                <a:ext cx="225" cy="250"/>
              </a:xfrm>
              <a:prstGeom prst="rect">
                <a:avLst/>
              </a:prstGeom>
              <a:noFill/>
              <a:ln w="9525">
                <a:noFill/>
                <a:miter lim="800000"/>
                <a:headEnd/>
                <a:tailEnd/>
              </a:ln>
            </p:spPr>
            <p:txBody>
              <a:bodyPr lIns="0" tIns="0" rIns="0" bIns="0">
                <a:spAutoFit/>
              </a:bodyPr>
              <a:lstStyle/>
              <a:p>
                <a:pPr algn="ctr">
                  <a:spcBef>
                    <a:spcPct val="50000"/>
                  </a:spcBef>
                </a:pPr>
                <a:r>
                  <a:rPr lang="en-US" sz="2600" b="1" i="1">
                    <a:latin typeface="Arial"/>
                    <a:cs typeface="Arial"/>
                  </a:rPr>
                  <a:t>S</a:t>
                </a:r>
              </a:p>
            </p:txBody>
          </p:sp>
          <p:sp useBgFill="1">
            <p:nvSpPr>
              <p:cNvPr id="12" name="Rectangle 11" descr="Wide upward diagonal"/>
              <p:cNvSpPr>
                <a:spLocks noChangeArrowheads="1"/>
              </p:cNvSpPr>
              <p:nvPr/>
            </p:nvSpPr>
            <p:spPr bwMode="auto">
              <a:xfrm>
                <a:off x="2302" y="3271"/>
                <a:ext cx="307" cy="247"/>
              </a:xfrm>
              <a:prstGeom prst="rect">
                <a:avLst/>
              </a:prstGeom>
              <a:ln w="9525">
                <a:noFill/>
                <a:miter lim="800000"/>
                <a:headEnd/>
                <a:tailEnd/>
              </a:ln>
            </p:spPr>
            <p:txBody>
              <a:bodyPr wrap="none" anchor="ctr"/>
              <a:lstStyle/>
              <a:p>
                <a:endParaRPr lang="en-US">
                  <a:latin typeface="Arial"/>
                  <a:cs typeface="Arial"/>
                </a:endParaRPr>
              </a:p>
            </p:txBody>
          </p:sp>
          <p:sp useBgFill="1">
            <p:nvSpPr>
              <p:cNvPr id="13" name="Rectangle 12" descr="Wide upward diagonal"/>
              <p:cNvSpPr>
                <a:spLocks noChangeArrowheads="1"/>
              </p:cNvSpPr>
              <p:nvPr/>
            </p:nvSpPr>
            <p:spPr bwMode="auto">
              <a:xfrm>
                <a:off x="2518" y="3431"/>
                <a:ext cx="277" cy="344"/>
              </a:xfrm>
              <a:prstGeom prst="rect">
                <a:avLst/>
              </a:prstGeom>
              <a:ln w="9525">
                <a:noFill/>
                <a:miter lim="800000"/>
                <a:headEnd/>
                <a:tailEnd/>
              </a:ln>
            </p:spPr>
            <p:txBody>
              <a:bodyPr wrap="none" anchor="ctr"/>
              <a:lstStyle/>
              <a:p>
                <a:endParaRPr lang="en-US">
                  <a:latin typeface="Arial"/>
                  <a:cs typeface="Arial"/>
                </a:endParaRPr>
              </a:p>
            </p:txBody>
          </p:sp>
          <p:grpSp>
            <p:nvGrpSpPr>
              <p:cNvPr id="14" name="Group 13"/>
              <p:cNvGrpSpPr>
                <a:grpSpLocks/>
              </p:cNvGrpSpPr>
              <p:nvPr/>
            </p:nvGrpSpPr>
            <p:grpSpPr bwMode="auto">
              <a:xfrm>
                <a:off x="2738" y="3367"/>
                <a:ext cx="222" cy="123"/>
                <a:chOff x="2757" y="3291"/>
                <a:chExt cx="222" cy="123"/>
              </a:xfrm>
            </p:grpSpPr>
            <p:sp>
              <p:nvSpPr>
                <p:cNvPr id="22" name="Line 14"/>
                <p:cNvSpPr>
                  <a:spLocks noChangeShapeType="1"/>
                </p:cNvSpPr>
                <p:nvPr/>
              </p:nvSpPr>
              <p:spPr bwMode="auto">
                <a:xfrm flipH="1">
                  <a:off x="2763" y="3309"/>
                  <a:ext cx="171" cy="105"/>
                </a:xfrm>
                <a:prstGeom prst="line">
                  <a:avLst/>
                </a:prstGeom>
                <a:noFill/>
                <a:ln w="38100">
                  <a:solidFill>
                    <a:schemeClr val="bg1"/>
                  </a:solidFill>
                  <a:round/>
                  <a:headEnd/>
                  <a:tailEnd/>
                </a:ln>
              </p:spPr>
              <p:txBody>
                <a:bodyPr/>
                <a:lstStyle/>
                <a:p>
                  <a:endParaRPr lang="en-US">
                    <a:latin typeface="Arial"/>
                    <a:cs typeface="Arial"/>
                  </a:endParaRPr>
                </a:p>
              </p:txBody>
            </p:sp>
            <p:sp>
              <p:nvSpPr>
                <p:cNvPr id="23" name="Line 15"/>
                <p:cNvSpPr>
                  <a:spLocks noChangeShapeType="1"/>
                </p:cNvSpPr>
                <p:nvPr/>
              </p:nvSpPr>
              <p:spPr bwMode="auto">
                <a:xfrm flipH="1">
                  <a:off x="2808" y="3300"/>
                  <a:ext cx="171" cy="105"/>
                </a:xfrm>
                <a:prstGeom prst="line">
                  <a:avLst/>
                </a:prstGeom>
                <a:noFill/>
                <a:ln w="19050">
                  <a:solidFill>
                    <a:schemeClr val="tx1"/>
                  </a:solidFill>
                  <a:round/>
                  <a:headEnd/>
                  <a:tailEnd/>
                </a:ln>
              </p:spPr>
              <p:txBody>
                <a:bodyPr/>
                <a:lstStyle/>
                <a:p>
                  <a:endParaRPr lang="en-US">
                    <a:latin typeface="Arial"/>
                    <a:cs typeface="Arial"/>
                  </a:endParaRPr>
                </a:p>
              </p:txBody>
            </p:sp>
            <p:sp>
              <p:nvSpPr>
                <p:cNvPr id="24" name="Line 16"/>
                <p:cNvSpPr>
                  <a:spLocks noChangeShapeType="1"/>
                </p:cNvSpPr>
                <p:nvPr/>
              </p:nvSpPr>
              <p:spPr bwMode="auto">
                <a:xfrm flipH="1">
                  <a:off x="2757" y="3291"/>
                  <a:ext cx="171" cy="105"/>
                </a:xfrm>
                <a:prstGeom prst="line">
                  <a:avLst/>
                </a:prstGeom>
                <a:noFill/>
                <a:ln w="19050">
                  <a:solidFill>
                    <a:schemeClr val="tx1"/>
                  </a:solidFill>
                  <a:round/>
                  <a:headEnd/>
                  <a:tailEnd/>
                </a:ln>
              </p:spPr>
              <p:txBody>
                <a:bodyPr/>
                <a:lstStyle/>
                <a:p>
                  <a:endParaRPr lang="en-US">
                    <a:latin typeface="Arial"/>
                    <a:cs typeface="Arial"/>
                  </a:endParaRPr>
                </a:p>
              </p:txBody>
            </p:sp>
          </p:grpSp>
          <p:grpSp>
            <p:nvGrpSpPr>
              <p:cNvPr id="15" name="Group 14"/>
              <p:cNvGrpSpPr>
                <a:grpSpLocks/>
              </p:cNvGrpSpPr>
              <p:nvPr/>
            </p:nvGrpSpPr>
            <p:grpSpPr bwMode="auto">
              <a:xfrm>
                <a:off x="2579" y="3211"/>
                <a:ext cx="186" cy="141"/>
                <a:chOff x="2586" y="3138"/>
                <a:chExt cx="186" cy="141"/>
              </a:xfrm>
            </p:grpSpPr>
            <p:sp>
              <p:nvSpPr>
                <p:cNvPr id="19" name="Line 18"/>
                <p:cNvSpPr>
                  <a:spLocks noChangeShapeType="1"/>
                </p:cNvSpPr>
                <p:nvPr/>
              </p:nvSpPr>
              <p:spPr bwMode="auto">
                <a:xfrm flipH="1">
                  <a:off x="2586" y="3162"/>
                  <a:ext cx="171" cy="105"/>
                </a:xfrm>
                <a:prstGeom prst="line">
                  <a:avLst/>
                </a:prstGeom>
                <a:noFill/>
                <a:ln w="38100">
                  <a:solidFill>
                    <a:schemeClr val="bg1"/>
                  </a:solidFill>
                  <a:round/>
                  <a:headEnd/>
                  <a:tailEnd/>
                </a:ln>
              </p:spPr>
              <p:txBody>
                <a:bodyPr/>
                <a:lstStyle/>
                <a:p>
                  <a:endParaRPr lang="en-US">
                    <a:latin typeface="Arial"/>
                    <a:cs typeface="Arial"/>
                  </a:endParaRPr>
                </a:p>
              </p:txBody>
            </p:sp>
            <p:sp>
              <p:nvSpPr>
                <p:cNvPr id="20" name="Line 19"/>
                <p:cNvSpPr>
                  <a:spLocks noChangeShapeType="1"/>
                </p:cNvSpPr>
                <p:nvPr/>
              </p:nvSpPr>
              <p:spPr bwMode="auto">
                <a:xfrm flipH="1">
                  <a:off x="2601" y="3174"/>
                  <a:ext cx="171" cy="105"/>
                </a:xfrm>
                <a:prstGeom prst="line">
                  <a:avLst/>
                </a:prstGeom>
                <a:noFill/>
                <a:ln w="19050">
                  <a:solidFill>
                    <a:schemeClr val="tx1"/>
                  </a:solidFill>
                  <a:round/>
                  <a:headEnd/>
                  <a:tailEnd/>
                </a:ln>
              </p:spPr>
              <p:txBody>
                <a:bodyPr/>
                <a:lstStyle/>
                <a:p>
                  <a:endParaRPr lang="en-US">
                    <a:latin typeface="Arial"/>
                    <a:cs typeface="Arial"/>
                  </a:endParaRPr>
                </a:p>
              </p:txBody>
            </p:sp>
            <p:sp>
              <p:nvSpPr>
                <p:cNvPr id="21" name="Line 20"/>
                <p:cNvSpPr>
                  <a:spLocks noChangeShapeType="1"/>
                </p:cNvSpPr>
                <p:nvPr/>
              </p:nvSpPr>
              <p:spPr bwMode="auto">
                <a:xfrm flipH="1">
                  <a:off x="2592" y="3138"/>
                  <a:ext cx="171" cy="105"/>
                </a:xfrm>
                <a:prstGeom prst="line">
                  <a:avLst/>
                </a:prstGeom>
                <a:noFill/>
                <a:ln w="19050">
                  <a:solidFill>
                    <a:schemeClr val="tx1"/>
                  </a:solidFill>
                  <a:round/>
                  <a:headEnd/>
                  <a:tailEnd/>
                </a:ln>
              </p:spPr>
              <p:txBody>
                <a:bodyPr/>
                <a:lstStyle/>
                <a:p>
                  <a:endParaRPr lang="en-US">
                    <a:latin typeface="Arial"/>
                    <a:cs typeface="Arial"/>
                  </a:endParaRPr>
                </a:p>
              </p:txBody>
            </p:sp>
          </p:grpSp>
          <p:sp>
            <p:nvSpPr>
              <p:cNvPr id="16" name="Text Box 21"/>
              <p:cNvSpPr txBox="1">
                <a:spLocks noChangeArrowheads="1"/>
              </p:cNvSpPr>
              <p:nvPr/>
            </p:nvSpPr>
            <p:spPr bwMode="auto">
              <a:xfrm>
                <a:off x="2474" y="3436"/>
                <a:ext cx="189" cy="269"/>
              </a:xfrm>
              <a:prstGeom prst="rect">
                <a:avLst/>
              </a:prstGeom>
              <a:noFill/>
              <a:ln w="9525">
                <a:noFill/>
                <a:miter lim="800000"/>
                <a:headEnd/>
                <a:tailEnd/>
              </a:ln>
            </p:spPr>
            <p:txBody>
              <a:bodyPr>
                <a:spAutoFit/>
              </a:bodyPr>
              <a:lstStyle/>
              <a:p>
                <a:pPr algn="ctr">
                  <a:spcBef>
                    <a:spcPct val="50000"/>
                  </a:spcBef>
                </a:pPr>
                <a:r>
                  <a:rPr lang="en-US" sz="2200" dirty="0">
                    <a:latin typeface="Arial"/>
                    <a:cs typeface="Arial"/>
                  </a:rPr>
                  <a:t>0</a:t>
                </a:r>
              </a:p>
            </p:txBody>
          </p:sp>
          <p:sp>
            <p:nvSpPr>
              <p:cNvPr id="17" name="Text Box 22"/>
              <p:cNvSpPr txBox="1">
                <a:spLocks noChangeArrowheads="1"/>
              </p:cNvSpPr>
              <p:nvPr/>
            </p:nvSpPr>
            <p:spPr bwMode="auto">
              <a:xfrm>
                <a:off x="2678" y="327"/>
                <a:ext cx="2797" cy="291"/>
              </a:xfrm>
              <a:prstGeom prst="rect">
                <a:avLst/>
              </a:prstGeom>
              <a:solidFill>
                <a:schemeClr val="bg1"/>
              </a:solidFill>
              <a:ln w="9525">
                <a:solidFill>
                  <a:srgbClr val="C00000"/>
                </a:solidFill>
                <a:miter lim="800000"/>
                <a:headEnd/>
                <a:tailEnd/>
              </a:ln>
            </p:spPr>
            <p:txBody>
              <a:bodyPr wrap="square">
                <a:spAutoFit/>
              </a:bodyPr>
              <a:lstStyle/>
              <a:p>
                <a:pPr algn="ctr">
                  <a:spcBef>
                    <a:spcPct val="50000"/>
                  </a:spcBef>
                </a:pPr>
                <a:r>
                  <a:rPr lang="en-US" sz="2400" dirty="0">
                    <a:solidFill>
                      <a:srgbClr val="4E519E"/>
                    </a:solidFill>
                    <a:latin typeface="Arial"/>
                    <a:cs typeface="Arial"/>
                  </a:rPr>
                  <a:t>The market for </a:t>
                </a:r>
                <a:r>
                  <a:rPr lang="en-US" sz="2400" dirty="0">
                    <a:solidFill>
                      <a:srgbClr val="4E519E"/>
                    </a:solidFill>
                    <a:cs typeface="Arial"/>
                  </a:rPr>
                  <a:t>bicycles</a:t>
                </a:r>
                <a:endParaRPr lang="en-US" sz="2400" dirty="0">
                  <a:solidFill>
                    <a:srgbClr val="4E519E"/>
                  </a:solidFill>
                  <a:latin typeface="Arial"/>
                  <a:cs typeface="Arial"/>
                </a:endParaRPr>
              </a:p>
            </p:txBody>
          </p:sp>
          <p:sp>
            <p:nvSpPr>
              <p:cNvPr id="18" name="Text Box 23"/>
              <p:cNvSpPr txBox="1">
                <a:spLocks noChangeArrowheads="1"/>
              </p:cNvSpPr>
              <p:nvPr/>
            </p:nvSpPr>
            <p:spPr bwMode="auto">
              <a:xfrm>
                <a:off x="5220" y="2165"/>
                <a:ext cx="210" cy="250"/>
              </a:xfrm>
              <a:prstGeom prst="rect">
                <a:avLst/>
              </a:prstGeom>
              <a:solidFill>
                <a:schemeClr val="bg1"/>
              </a:solidFill>
              <a:ln w="9525">
                <a:noFill/>
                <a:miter lim="800000"/>
                <a:headEnd/>
                <a:tailEnd/>
              </a:ln>
            </p:spPr>
            <p:txBody>
              <a:bodyPr lIns="0" tIns="0" rIns="0" bIns="0">
                <a:spAutoFit/>
              </a:bodyPr>
              <a:lstStyle/>
              <a:p>
                <a:pPr algn="ctr">
                  <a:spcBef>
                    <a:spcPct val="50000"/>
                  </a:spcBef>
                </a:pPr>
                <a:r>
                  <a:rPr lang="en-US" sz="2600" b="1" i="1">
                    <a:latin typeface="Arial"/>
                    <a:cs typeface="Arial"/>
                  </a:rPr>
                  <a:t>D</a:t>
                </a:r>
              </a:p>
            </p:txBody>
          </p:sp>
        </p:grpSp>
      </p:grpSp>
      <p:sp>
        <p:nvSpPr>
          <p:cNvPr id="2" name="Title 1"/>
          <p:cNvSpPr>
            <a:spLocks noGrp="1"/>
          </p:cNvSpPr>
          <p:nvPr>
            <p:ph type="title"/>
          </p:nvPr>
        </p:nvSpPr>
        <p:spPr/>
        <p:txBody>
          <a:bodyPr/>
          <a:lstStyle/>
          <a:p>
            <a:r>
              <a:rPr lang="en-US" dirty="0">
                <a:solidFill>
                  <a:srgbClr val="AE1221"/>
                </a:solidFill>
              </a:rPr>
              <a:t>Active Learning 3</a:t>
            </a:r>
            <a:r>
              <a:rPr lang="en-US" b="1" dirty="0">
                <a:solidFill>
                  <a:srgbClr val="AE1221"/>
                </a:solidFill>
              </a:rPr>
              <a:t>A</a:t>
            </a:r>
            <a:r>
              <a:rPr lang="en-US" dirty="0">
                <a:solidFill>
                  <a:srgbClr val="AE1221"/>
                </a:solidFill>
              </a:rPr>
              <a:t>: </a:t>
            </a:r>
            <a:r>
              <a:rPr lang="en-US" dirty="0">
                <a:solidFill>
                  <a:srgbClr val="4E519E"/>
                </a:solidFill>
              </a:rPr>
              <a:t>$90 price ceiling</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29</a:t>
            </a:fld>
            <a:endParaRPr lang="en-US"/>
          </a:p>
        </p:txBody>
      </p:sp>
      <p:sp>
        <p:nvSpPr>
          <p:cNvPr id="3" name="Content Placeholder 2"/>
          <p:cNvSpPr>
            <a:spLocks noGrp="1"/>
          </p:cNvSpPr>
          <p:nvPr>
            <p:ph idx="12"/>
          </p:nvPr>
        </p:nvSpPr>
        <p:spPr>
          <a:xfrm>
            <a:off x="1676400" y="1049338"/>
            <a:ext cx="3300412" cy="5122862"/>
          </a:xfrm>
        </p:spPr>
        <p:txBody>
          <a:bodyPr>
            <a:normAutofit/>
          </a:bodyPr>
          <a:lstStyle/>
          <a:p>
            <a:pPr marL="0" indent="0">
              <a:spcBef>
                <a:spcPct val="45000"/>
              </a:spcBef>
              <a:buClr>
                <a:srgbClr val="003399"/>
              </a:buClr>
              <a:buSzPct val="120000"/>
              <a:buNone/>
            </a:pPr>
            <a:r>
              <a:rPr lang="en-US" sz="2800" dirty="0">
                <a:solidFill>
                  <a:srgbClr val="4E519E"/>
                </a:solidFill>
                <a:cs typeface="Arial"/>
              </a:rPr>
              <a:t>The price falls to $90. </a:t>
            </a:r>
            <a:r>
              <a:rPr lang="en-US" sz="2800" dirty="0">
                <a:solidFill>
                  <a:srgbClr val="002060"/>
                </a:solidFill>
                <a:cs typeface="Arial"/>
              </a:rPr>
              <a:t>(</a:t>
            </a:r>
            <a:r>
              <a:rPr lang="en-US" sz="2800" dirty="0">
                <a:solidFill>
                  <a:srgbClr val="C00000"/>
                </a:solidFill>
                <a:cs typeface="Arial"/>
              </a:rPr>
              <a:t>binding price ceiling </a:t>
            </a:r>
            <a:r>
              <a:rPr lang="en-US" sz="2800" dirty="0">
                <a:solidFill>
                  <a:srgbClr val="4E519E"/>
                </a:solidFill>
                <a:cs typeface="Arial"/>
              </a:rPr>
              <a:t>below the equilibrium)</a:t>
            </a:r>
          </a:p>
          <a:p>
            <a:pPr marL="0" indent="0">
              <a:spcBef>
                <a:spcPct val="45000"/>
              </a:spcBef>
              <a:buClr>
                <a:srgbClr val="003399"/>
              </a:buClr>
              <a:buSzPct val="120000"/>
              <a:buNone/>
            </a:pPr>
            <a:r>
              <a:rPr lang="en-US" sz="2800" dirty="0">
                <a:cs typeface="Arial"/>
              </a:rPr>
              <a:t>Consumers demand 120 bicycles; sellers supply 90, leaving </a:t>
            </a:r>
            <a:r>
              <a:rPr lang="en-US" sz="2800" u="sng" dirty="0">
                <a:solidFill>
                  <a:srgbClr val="4E519E"/>
                </a:solidFill>
                <a:cs typeface="Arial"/>
              </a:rPr>
              <a:t>a shortage</a:t>
            </a:r>
            <a:r>
              <a:rPr lang="en-US" sz="2800" dirty="0">
                <a:cs typeface="Arial"/>
              </a:rPr>
              <a:t> of 120-90 = 30 bicycles. </a:t>
            </a:r>
          </a:p>
        </p:txBody>
      </p:sp>
      <p:grpSp>
        <p:nvGrpSpPr>
          <p:cNvPr id="25" name="Group 28"/>
          <p:cNvGrpSpPr>
            <a:grpSpLocks/>
          </p:cNvGrpSpPr>
          <p:nvPr/>
        </p:nvGrpSpPr>
        <p:grpSpPr bwMode="auto">
          <a:xfrm>
            <a:off x="7709641" y="3627442"/>
            <a:ext cx="2411629" cy="884868"/>
            <a:chOff x="3453" y="2417"/>
            <a:chExt cx="944" cy="515"/>
          </a:xfrm>
        </p:grpSpPr>
        <p:sp>
          <p:nvSpPr>
            <p:cNvPr id="26" name="AutoShape 29"/>
            <p:cNvSpPr>
              <a:spLocks/>
            </p:cNvSpPr>
            <p:nvPr/>
          </p:nvSpPr>
          <p:spPr bwMode="auto">
            <a:xfrm rot="-5400000">
              <a:off x="3831" y="2192"/>
              <a:ext cx="188" cy="637"/>
            </a:xfrm>
            <a:prstGeom prst="leftBrace">
              <a:avLst>
                <a:gd name="adj1" fmla="val 59421"/>
                <a:gd name="adj2" fmla="val 50000"/>
              </a:avLst>
            </a:prstGeom>
            <a:noFill/>
            <a:ln w="19050">
              <a:solidFill>
                <a:srgbClr val="4E519E"/>
              </a:solidFill>
              <a:round/>
              <a:headEnd/>
              <a:tailEnd/>
            </a:ln>
          </p:spPr>
          <p:txBody>
            <a:bodyPr vert="eaVert" wrap="none" anchor="ctr"/>
            <a:lstStyle/>
            <a:p>
              <a:endParaRPr lang="en-US">
                <a:latin typeface="Arial"/>
                <a:cs typeface="Arial"/>
              </a:endParaRPr>
            </a:p>
          </p:txBody>
        </p:sp>
        <p:sp>
          <p:nvSpPr>
            <p:cNvPr id="27" name="Text Box 30"/>
            <p:cNvSpPr txBox="1">
              <a:spLocks noChangeArrowheads="1"/>
            </p:cNvSpPr>
            <p:nvPr/>
          </p:nvSpPr>
          <p:spPr bwMode="auto">
            <a:xfrm>
              <a:off x="3453" y="2717"/>
              <a:ext cx="944" cy="215"/>
            </a:xfrm>
            <a:prstGeom prst="rect">
              <a:avLst/>
            </a:prstGeom>
            <a:solidFill>
              <a:schemeClr val="bg1"/>
            </a:solidFill>
            <a:ln w="9525">
              <a:solidFill>
                <a:srgbClr val="C00000"/>
              </a:solidFill>
              <a:miter lim="800000"/>
              <a:headEnd/>
              <a:tailEnd/>
            </a:ln>
          </p:spPr>
          <p:txBody>
            <a:bodyPr wrap="square" lIns="0" tIns="0" rIns="0" bIns="0">
              <a:spAutoFit/>
            </a:bodyPr>
            <a:lstStyle/>
            <a:p>
              <a:pPr algn="ctr">
                <a:spcBef>
                  <a:spcPct val="50000"/>
                </a:spcBef>
              </a:pPr>
              <a:r>
                <a:rPr lang="en-US" sz="2400" b="1" dirty="0">
                  <a:solidFill>
                    <a:srgbClr val="4E519E"/>
                  </a:solidFill>
                  <a:latin typeface="Arial"/>
                  <a:cs typeface="Arial"/>
                </a:rPr>
                <a:t>shortage </a:t>
              </a:r>
              <a:r>
                <a:rPr lang="en-US" sz="2400" dirty="0">
                  <a:solidFill>
                    <a:srgbClr val="4E519E"/>
                  </a:solidFill>
                  <a:latin typeface="Arial"/>
                  <a:cs typeface="Arial"/>
                </a:rPr>
                <a:t>= 30</a:t>
              </a:r>
            </a:p>
          </p:txBody>
        </p:sp>
      </p:grpSp>
      <p:grpSp>
        <p:nvGrpSpPr>
          <p:cNvPr id="28" name="Group 31"/>
          <p:cNvGrpSpPr>
            <a:grpSpLocks/>
          </p:cNvGrpSpPr>
          <p:nvPr/>
        </p:nvGrpSpPr>
        <p:grpSpPr bwMode="auto">
          <a:xfrm>
            <a:off x="5829300" y="3048001"/>
            <a:ext cx="4457700" cy="568325"/>
            <a:chOff x="2643" y="1700"/>
            <a:chExt cx="2808" cy="358"/>
          </a:xfrm>
        </p:grpSpPr>
        <p:grpSp>
          <p:nvGrpSpPr>
            <p:cNvPr id="29" name="Group 32"/>
            <p:cNvGrpSpPr>
              <a:grpSpLocks/>
            </p:cNvGrpSpPr>
            <p:nvPr/>
          </p:nvGrpSpPr>
          <p:grpSpPr bwMode="auto">
            <a:xfrm>
              <a:off x="2643" y="1700"/>
              <a:ext cx="2808" cy="317"/>
              <a:chOff x="2643" y="1700"/>
              <a:chExt cx="2808" cy="317"/>
            </a:xfrm>
          </p:grpSpPr>
          <p:sp>
            <p:nvSpPr>
              <p:cNvPr id="32" name="Line 33"/>
              <p:cNvSpPr>
                <a:spLocks noChangeShapeType="1"/>
              </p:cNvSpPr>
              <p:nvPr/>
            </p:nvSpPr>
            <p:spPr bwMode="auto">
              <a:xfrm>
                <a:off x="2643" y="2017"/>
                <a:ext cx="2808" cy="0"/>
              </a:xfrm>
              <a:prstGeom prst="line">
                <a:avLst/>
              </a:prstGeom>
              <a:noFill/>
              <a:ln w="38100">
                <a:solidFill>
                  <a:srgbClr val="FF0000"/>
                </a:solidFill>
                <a:round/>
                <a:headEnd/>
                <a:tailEnd/>
              </a:ln>
            </p:spPr>
            <p:txBody>
              <a:bodyPr/>
              <a:lstStyle/>
              <a:p>
                <a:endParaRPr lang="en-US">
                  <a:latin typeface="Arial"/>
                  <a:cs typeface="Arial"/>
                </a:endParaRPr>
              </a:p>
            </p:txBody>
          </p:sp>
          <p:sp>
            <p:nvSpPr>
              <p:cNvPr id="33" name="Text Box 34"/>
              <p:cNvSpPr txBox="1">
                <a:spLocks noChangeArrowheads="1"/>
              </p:cNvSpPr>
              <p:nvPr/>
            </p:nvSpPr>
            <p:spPr bwMode="auto">
              <a:xfrm>
                <a:off x="2677" y="1700"/>
                <a:ext cx="1438" cy="291"/>
              </a:xfrm>
              <a:prstGeom prst="rect">
                <a:avLst/>
              </a:prstGeom>
              <a:solidFill>
                <a:schemeClr val="bg1"/>
              </a:solidFill>
              <a:ln w="9525">
                <a:noFill/>
                <a:miter lim="800000"/>
                <a:headEnd/>
                <a:tailEnd/>
              </a:ln>
            </p:spPr>
            <p:txBody>
              <a:bodyPr wrap="square">
                <a:spAutoFit/>
              </a:bodyPr>
              <a:lstStyle/>
              <a:p>
                <a:pPr>
                  <a:spcBef>
                    <a:spcPct val="50000"/>
                  </a:spcBef>
                </a:pPr>
                <a:r>
                  <a:rPr lang="en-US" sz="2400" i="1" dirty="0">
                    <a:solidFill>
                      <a:srgbClr val="C00000"/>
                    </a:solidFill>
                    <a:latin typeface="Arial"/>
                    <a:cs typeface="Arial"/>
                  </a:rPr>
                  <a:t>Price ceiling</a:t>
                </a:r>
              </a:p>
            </p:txBody>
          </p:sp>
        </p:grpSp>
        <p:sp>
          <p:nvSpPr>
            <p:cNvPr id="30" name="Oval 35"/>
            <p:cNvSpPr>
              <a:spLocks noChangeArrowheads="1"/>
            </p:cNvSpPr>
            <p:nvPr/>
          </p:nvSpPr>
          <p:spPr bwMode="auto">
            <a:xfrm>
              <a:off x="5069" y="1971"/>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31" name="Oval 36"/>
            <p:cNvSpPr>
              <a:spLocks noChangeArrowheads="1"/>
            </p:cNvSpPr>
            <p:nvPr/>
          </p:nvSpPr>
          <p:spPr bwMode="auto">
            <a:xfrm>
              <a:off x="4027" y="1971"/>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sp>
        <p:nvSpPr>
          <p:cNvPr id="5" name="Footer Placeholder 4">
            <a:extLst>
              <a:ext uri="{FF2B5EF4-FFF2-40B4-BE49-F238E27FC236}">
                <a16:creationId xmlns:a16="http://schemas.microsoft.com/office/drawing/2014/main" id="{8E1EBD5A-9CD7-6C6A-0CDC-5B4B20DDBC53}"/>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15435974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strips(downRight)">
                                      <p:cBhvr>
                                        <p:cTn id="7" dur="500"/>
                                        <p:tgtEl>
                                          <p:spTgt spid="2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wrap="square" anchor="ctr"/>
          <a:lstStyle/>
          <a:p>
            <a:pPr eaLnBrk="1" hangingPunct="1"/>
            <a:r>
              <a:rPr lang="en-US" altLang="en-US" dirty="0"/>
              <a:t>Government Policies</a:t>
            </a:r>
          </a:p>
        </p:txBody>
      </p:sp>
      <p:sp>
        <p:nvSpPr>
          <p:cNvPr id="10243" name="Content Placeholder 2"/>
          <p:cNvSpPr>
            <a:spLocks noGrp="1"/>
          </p:cNvSpPr>
          <p:nvPr>
            <p:ph idx="1"/>
          </p:nvPr>
        </p:nvSpPr>
        <p:spPr/>
        <p:txBody>
          <a:bodyPr/>
          <a:lstStyle/>
          <a:p>
            <a:r>
              <a:rPr lang="en-US" dirty="0"/>
              <a:t>Economists as policy analysts and advisers</a:t>
            </a:r>
          </a:p>
          <a:p>
            <a:pPr lvl="1"/>
            <a:r>
              <a:rPr lang="en-US" dirty="0"/>
              <a:t>Try to use theories to change the world</a:t>
            </a:r>
          </a:p>
          <a:p>
            <a:r>
              <a:rPr lang="en-US" dirty="0"/>
              <a:t>Policies </a:t>
            </a:r>
          </a:p>
          <a:p>
            <a:pPr lvl="1"/>
            <a:r>
              <a:rPr lang="en-US" dirty="0"/>
              <a:t>Often have effects that their architects did not intend or anticipate</a:t>
            </a:r>
          </a:p>
          <a:p>
            <a:pPr lvl="1"/>
            <a:r>
              <a:rPr lang="en-US" dirty="0"/>
              <a:t>Alter the private market outcome</a:t>
            </a:r>
          </a:p>
          <a:p>
            <a:pPr lvl="1"/>
            <a:r>
              <a:rPr lang="en-US" altLang="en-US" dirty="0"/>
              <a:t>Price controls</a:t>
            </a:r>
          </a:p>
          <a:p>
            <a:pPr lvl="1"/>
            <a:r>
              <a:rPr lang="en-US" altLang="en-US" dirty="0"/>
              <a:t>Taxes </a:t>
            </a:r>
          </a:p>
        </p:txBody>
      </p:sp>
      <p:sp>
        <p:nvSpPr>
          <p:cNvPr id="10245" name="Slide Number Placeholder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Lst>
        </p:spPr>
        <p:txBody>
          <a:bodyPr/>
          <a:lstStyle>
            <a:lvl1pPr algn="l" eaLnBrk="0" hangingPunct="0">
              <a:defRPr sz="3400">
                <a:solidFill>
                  <a:srgbClr val="005EA4"/>
                </a:solidFill>
                <a:latin typeface="Arial" charset="0"/>
              </a:defRPr>
            </a:lvl1pPr>
            <a:lvl2pPr marL="742950" indent="-285750" algn="l" eaLnBrk="0" hangingPunct="0">
              <a:buFont typeface="Arial" charset="0"/>
              <a:buChar char="–"/>
              <a:defRPr sz="3200">
                <a:solidFill>
                  <a:schemeClr val="tx1"/>
                </a:solidFill>
                <a:latin typeface="Arial" charset="0"/>
              </a:defRPr>
            </a:lvl2pPr>
            <a:lvl3pPr marL="1143000" indent="-228600" algn="l" eaLnBrk="0" hangingPunct="0">
              <a:buSzPct val="90000"/>
              <a:defRPr sz="2800">
                <a:solidFill>
                  <a:schemeClr val="tx1"/>
                </a:solidFill>
                <a:latin typeface="Arial" charset="0"/>
              </a:defRPr>
            </a:lvl3pPr>
            <a:lvl4pPr marL="1600200" indent="-228600" algn="l" eaLnBrk="0" hangingPunct="0">
              <a:buChar char="–"/>
              <a:defRPr sz="2400">
                <a:solidFill>
                  <a:schemeClr val="tx1"/>
                </a:solidFill>
                <a:latin typeface="Arial" charset="0"/>
              </a:defRPr>
            </a:lvl4pPr>
            <a:lvl5pPr marL="2057400" indent="-228600" algn="l"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fld id="{AE7CD5F2-C5FB-4AD9-8E42-4D84311E995E}" type="slidenum">
              <a:rPr lang="en-US" altLang="en-US" sz="1200">
                <a:solidFill>
                  <a:srgbClr val="002060"/>
                </a:solidFill>
              </a:rPr>
              <a:pPr algn="ctr" eaLnBrk="1" hangingPunct="1"/>
              <a:t>3</a:t>
            </a:fld>
            <a:endParaRPr lang="en-US" altLang="en-US" sz="1200">
              <a:solidFill>
                <a:srgbClr val="002060"/>
              </a:solidFill>
            </a:endParaRPr>
          </a:p>
        </p:txBody>
      </p:sp>
      <p:sp>
        <p:nvSpPr>
          <p:cNvPr id="2" name="Footer Placeholder 1">
            <a:extLst>
              <a:ext uri="{FF2B5EF4-FFF2-40B4-BE49-F238E27FC236}">
                <a16:creationId xmlns:a16="http://schemas.microsoft.com/office/drawing/2014/main" id="{557C66E2-102F-476E-DCA0-F634BC9E51F8}"/>
              </a:ext>
            </a:extLst>
          </p:cNvPr>
          <p:cNvSpPr>
            <a:spLocks noGrp="1"/>
          </p:cNvSpPr>
          <p:nvPr>
            <p:ph type="ftr" sz="quarter" idx="11"/>
          </p:nvPr>
        </p:nvSpPr>
        <p:spPr/>
        <p:txBody>
          <a:body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5890330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26"/>
          <p:cNvGrpSpPr>
            <a:grpSpLocks/>
          </p:cNvGrpSpPr>
          <p:nvPr/>
        </p:nvGrpSpPr>
        <p:grpSpPr bwMode="auto">
          <a:xfrm>
            <a:off x="5046662" y="904876"/>
            <a:ext cx="5545138" cy="5648325"/>
            <a:chOff x="2185" y="327"/>
            <a:chExt cx="3493" cy="3558"/>
          </a:xfrm>
        </p:grpSpPr>
        <p:graphicFrame>
          <p:nvGraphicFramePr>
            <p:cNvPr id="7" name="Object 7"/>
            <p:cNvGraphicFramePr>
              <a:graphicFrameLocks noChangeAspect="1"/>
            </p:cNvGraphicFramePr>
            <p:nvPr/>
          </p:nvGraphicFramePr>
          <p:xfrm>
            <a:off x="2185" y="429"/>
            <a:ext cx="3493" cy="3456"/>
          </p:xfrm>
          <a:graphic>
            <a:graphicData uri="http://schemas.openxmlformats.org/presentationml/2006/ole">
              <mc:AlternateContent xmlns:mc="http://schemas.openxmlformats.org/markup-compatibility/2006">
                <mc:Choice xmlns:v="urn:schemas-microsoft-com:vml" Requires="v">
                  <p:oleObj name="Worksheet" r:id="rId3" imgW="3943410" imgH="3495854" progId="Excel.Sheet.8">
                    <p:embed/>
                  </p:oleObj>
                </mc:Choice>
                <mc:Fallback>
                  <p:oleObj name="Worksheet" r:id="rId3" imgW="3943410" imgH="3495854" progId="Excel.Sheet.8">
                    <p:embed/>
                    <p:pic>
                      <p:nvPicPr>
                        <p:cNvPr id="7"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5" y="429"/>
                          <a:ext cx="3493" cy="3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8" name="Group 25"/>
            <p:cNvGrpSpPr>
              <a:grpSpLocks/>
            </p:cNvGrpSpPr>
            <p:nvPr/>
          </p:nvGrpSpPr>
          <p:grpSpPr bwMode="auto">
            <a:xfrm>
              <a:off x="2285" y="327"/>
              <a:ext cx="3341" cy="3448"/>
              <a:chOff x="2285" y="327"/>
              <a:chExt cx="3341" cy="3448"/>
            </a:xfrm>
          </p:grpSpPr>
          <p:sp useBgFill="1">
            <p:nvSpPr>
              <p:cNvPr id="9" name="Text Box 8" descr="Wide upward diagonal"/>
              <p:cNvSpPr txBox="1">
                <a:spLocks noChangeArrowheads="1"/>
              </p:cNvSpPr>
              <p:nvPr/>
            </p:nvSpPr>
            <p:spPr bwMode="auto">
              <a:xfrm>
                <a:off x="5289" y="3472"/>
                <a:ext cx="337" cy="279"/>
              </a:xfrm>
              <a:prstGeom prst="rect">
                <a:avLst/>
              </a:prstGeom>
              <a:ln w="9525">
                <a:noFill/>
                <a:miter lim="800000"/>
                <a:headEnd/>
                <a:tailEnd/>
              </a:ln>
            </p:spPr>
            <p:txBody>
              <a:bodyPr tIns="0">
                <a:spAutoFit/>
              </a:bodyPr>
              <a:lstStyle/>
              <a:p>
                <a:pPr algn="ctr">
                  <a:spcBef>
                    <a:spcPct val="50000"/>
                  </a:spcBef>
                </a:pPr>
                <a:r>
                  <a:rPr lang="en-US" sz="2600" b="1" i="1" dirty="0">
                    <a:latin typeface="Arial"/>
                    <a:cs typeface="Arial"/>
                  </a:rPr>
                  <a:t>Q</a:t>
                </a:r>
              </a:p>
            </p:txBody>
          </p:sp>
          <p:sp useBgFill="1">
            <p:nvSpPr>
              <p:cNvPr id="10" name="Text Box 9" descr="Wide upward diagonal"/>
              <p:cNvSpPr txBox="1">
                <a:spLocks noChangeArrowheads="1"/>
              </p:cNvSpPr>
              <p:nvPr/>
            </p:nvSpPr>
            <p:spPr bwMode="auto">
              <a:xfrm>
                <a:off x="2285" y="466"/>
                <a:ext cx="328" cy="279"/>
              </a:xfrm>
              <a:prstGeom prst="rect">
                <a:avLst/>
              </a:prstGeom>
              <a:ln w="9525">
                <a:noFill/>
                <a:miter lim="800000"/>
                <a:headEnd/>
                <a:tailEnd/>
              </a:ln>
            </p:spPr>
            <p:txBody>
              <a:bodyPr wrap="none" tIns="0"/>
              <a:lstStyle/>
              <a:p>
                <a:pPr algn="r">
                  <a:spcBef>
                    <a:spcPct val="50000"/>
                  </a:spcBef>
                </a:pPr>
                <a:r>
                  <a:rPr lang="en-US" sz="2600" b="1" i="1">
                    <a:latin typeface="Arial"/>
                    <a:cs typeface="Arial"/>
                  </a:rPr>
                  <a:t>P</a:t>
                </a:r>
              </a:p>
            </p:txBody>
          </p:sp>
          <p:sp>
            <p:nvSpPr>
              <p:cNvPr id="11" name="Text Box 10"/>
              <p:cNvSpPr txBox="1">
                <a:spLocks noChangeArrowheads="1"/>
              </p:cNvSpPr>
              <p:nvPr/>
            </p:nvSpPr>
            <p:spPr bwMode="auto">
              <a:xfrm>
                <a:off x="5250" y="657"/>
                <a:ext cx="225" cy="250"/>
              </a:xfrm>
              <a:prstGeom prst="rect">
                <a:avLst/>
              </a:prstGeom>
              <a:noFill/>
              <a:ln w="9525">
                <a:noFill/>
                <a:miter lim="800000"/>
                <a:headEnd/>
                <a:tailEnd/>
              </a:ln>
            </p:spPr>
            <p:txBody>
              <a:bodyPr lIns="0" tIns="0" rIns="0" bIns="0">
                <a:spAutoFit/>
              </a:bodyPr>
              <a:lstStyle/>
              <a:p>
                <a:pPr algn="ctr">
                  <a:spcBef>
                    <a:spcPct val="50000"/>
                  </a:spcBef>
                </a:pPr>
                <a:r>
                  <a:rPr lang="en-US" sz="2600" b="1" i="1">
                    <a:latin typeface="Arial"/>
                    <a:cs typeface="Arial"/>
                  </a:rPr>
                  <a:t>S</a:t>
                </a:r>
              </a:p>
            </p:txBody>
          </p:sp>
          <p:sp useBgFill="1">
            <p:nvSpPr>
              <p:cNvPr id="12" name="Rectangle 11" descr="Wide upward diagonal"/>
              <p:cNvSpPr>
                <a:spLocks noChangeArrowheads="1"/>
              </p:cNvSpPr>
              <p:nvPr/>
            </p:nvSpPr>
            <p:spPr bwMode="auto">
              <a:xfrm>
                <a:off x="2302" y="3271"/>
                <a:ext cx="307" cy="247"/>
              </a:xfrm>
              <a:prstGeom prst="rect">
                <a:avLst/>
              </a:prstGeom>
              <a:ln w="9525">
                <a:noFill/>
                <a:miter lim="800000"/>
                <a:headEnd/>
                <a:tailEnd/>
              </a:ln>
            </p:spPr>
            <p:txBody>
              <a:bodyPr wrap="none" anchor="ctr"/>
              <a:lstStyle/>
              <a:p>
                <a:endParaRPr lang="en-US">
                  <a:latin typeface="Arial"/>
                  <a:cs typeface="Arial"/>
                </a:endParaRPr>
              </a:p>
            </p:txBody>
          </p:sp>
          <p:sp useBgFill="1">
            <p:nvSpPr>
              <p:cNvPr id="13" name="Rectangle 12" descr="Wide upward diagonal"/>
              <p:cNvSpPr>
                <a:spLocks noChangeArrowheads="1"/>
              </p:cNvSpPr>
              <p:nvPr/>
            </p:nvSpPr>
            <p:spPr bwMode="auto">
              <a:xfrm>
                <a:off x="2518" y="3431"/>
                <a:ext cx="277" cy="344"/>
              </a:xfrm>
              <a:prstGeom prst="rect">
                <a:avLst/>
              </a:prstGeom>
              <a:ln w="9525">
                <a:noFill/>
                <a:miter lim="800000"/>
                <a:headEnd/>
                <a:tailEnd/>
              </a:ln>
            </p:spPr>
            <p:txBody>
              <a:bodyPr wrap="none" anchor="ctr"/>
              <a:lstStyle/>
              <a:p>
                <a:endParaRPr lang="en-US">
                  <a:latin typeface="Arial"/>
                  <a:cs typeface="Arial"/>
                </a:endParaRPr>
              </a:p>
            </p:txBody>
          </p:sp>
          <p:grpSp>
            <p:nvGrpSpPr>
              <p:cNvPr id="14" name="Group 13"/>
              <p:cNvGrpSpPr>
                <a:grpSpLocks/>
              </p:cNvGrpSpPr>
              <p:nvPr/>
            </p:nvGrpSpPr>
            <p:grpSpPr bwMode="auto">
              <a:xfrm>
                <a:off x="2738" y="3367"/>
                <a:ext cx="222" cy="123"/>
                <a:chOff x="2757" y="3291"/>
                <a:chExt cx="222" cy="123"/>
              </a:xfrm>
            </p:grpSpPr>
            <p:sp>
              <p:nvSpPr>
                <p:cNvPr id="22" name="Line 14"/>
                <p:cNvSpPr>
                  <a:spLocks noChangeShapeType="1"/>
                </p:cNvSpPr>
                <p:nvPr/>
              </p:nvSpPr>
              <p:spPr bwMode="auto">
                <a:xfrm flipH="1">
                  <a:off x="2763" y="3309"/>
                  <a:ext cx="171" cy="105"/>
                </a:xfrm>
                <a:prstGeom prst="line">
                  <a:avLst/>
                </a:prstGeom>
                <a:noFill/>
                <a:ln w="38100">
                  <a:solidFill>
                    <a:schemeClr val="bg1"/>
                  </a:solidFill>
                  <a:round/>
                  <a:headEnd/>
                  <a:tailEnd/>
                </a:ln>
              </p:spPr>
              <p:txBody>
                <a:bodyPr/>
                <a:lstStyle/>
                <a:p>
                  <a:endParaRPr lang="en-US">
                    <a:latin typeface="Arial"/>
                    <a:cs typeface="Arial"/>
                  </a:endParaRPr>
                </a:p>
              </p:txBody>
            </p:sp>
            <p:sp>
              <p:nvSpPr>
                <p:cNvPr id="23" name="Line 15"/>
                <p:cNvSpPr>
                  <a:spLocks noChangeShapeType="1"/>
                </p:cNvSpPr>
                <p:nvPr/>
              </p:nvSpPr>
              <p:spPr bwMode="auto">
                <a:xfrm flipH="1">
                  <a:off x="2808" y="3300"/>
                  <a:ext cx="171" cy="105"/>
                </a:xfrm>
                <a:prstGeom prst="line">
                  <a:avLst/>
                </a:prstGeom>
                <a:noFill/>
                <a:ln w="19050">
                  <a:solidFill>
                    <a:schemeClr val="tx1"/>
                  </a:solidFill>
                  <a:round/>
                  <a:headEnd/>
                  <a:tailEnd/>
                </a:ln>
              </p:spPr>
              <p:txBody>
                <a:bodyPr/>
                <a:lstStyle/>
                <a:p>
                  <a:endParaRPr lang="en-US">
                    <a:latin typeface="Arial"/>
                    <a:cs typeface="Arial"/>
                  </a:endParaRPr>
                </a:p>
              </p:txBody>
            </p:sp>
            <p:sp>
              <p:nvSpPr>
                <p:cNvPr id="24" name="Line 16"/>
                <p:cNvSpPr>
                  <a:spLocks noChangeShapeType="1"/>
                </p:cNvSpPr>
                <p:nvPr/>
              </p:nvSpPr>
              <p:spPr bwMode="auto">
                <a:xfrm flipH="1">
                  <a:off x="2757" y="3291"/>
                  <a:ext cx="171" cy="105"/>
                </a:xfrm>
                <a:prstGeom prst="line">
                  <a:avLst/>
                </a:prstGeom>
                <a:noFill/>
                <a:ln w="19050">
                  <a:solidFill>
                    <a:schemeClr val="tx1"/>
                  </a:solidFill>
                  <a:round/>
                  <a:headEnd/>
                  <a:tailEnd/>
                </a:ln>
              </p:spPr>
              <p:txBody>
                <a:bodyPr/>
                <a:lstStyle/>
                <a:p>
                  <a:endParaRPr lang="en-US">
                    <a:latin typeface="Arial"/>
                    <a:cs typeface="Arial"/>
                  </a:endParaRPr>
                </a:p>
              </p:txBody>
            </p:sp>
          </p:grpSp>
          <p:grpSp>
            <p:nvGrpSpPr>
              <p:cNvPr id="15" name="Group 14"/>
              <p:cNvGrpSpPr>
                <a:grpSpLocks/>
              </p:cNvGrpSpPr>
              <p:nvPr/>
            </p:nvGrpSpPr>
            <p:grpSpPr bwMode="auto">
              <a:xfrm>
                <a:off x="2579" y="3211"/>
                <a:ext cx="186" cy="141"/>
                <a:chOff x="2586" y="3138"/>
                <a:chExt cx="186" cy="141"/>
              </a:xfrm>
            </p:grpSpPr>
            <p:sp>
              <p:nvSpPr>
                <p:cNvPr id="19" name="Line 18"/>
                <p:cNvSpPr>
                  <a:spLocks noChangeShapeType="1"/>
                </p:cNvSpPr>
                <p:nvPr/>
              </p:nvSpPr>
              <p:spPr bwMode="auto">
                <a:xfrm flipH="1">
                  <a:off x="2586" y="3162"/>
                  <a:ext cx="171" cy="105"/>
                </a:xfrm>
                <a:prstGeom prst="line">
                  <a:avLst/>
                </a:prstGeom>
                <a:noFill/>
                <a:ln w="38100">
                  <a:solidFill>
                    <a:schemeClr val="bg1"/>
                  </a:solidFill>
                  <a:round/>
                  <a:headEnd/>
                  <a:tailEnd/>
                </a:ln>
              </p:spPr>
              <p:txBody>
                <a:bodyPr/>
                <a:lstStyle/>
                <a:p>
                  <a:endParaRPr lang="en-US">
                    <a:latin typeface="Arial"/>
                    <a:cs typeface="Arial"/>
                  </a:endParaRPr>
                </a:p>
              </p:txBody>
            </p:sp>
            <p:sp>
              <p:nvSpPr>
                <p:cNvPr id="20" name="Line 19"/>
                <p:cNvSpPr>
                  <a:spLocks noChangeShapeType="1"/>
                </p:cNvSpPr>
                <p:nvPr/>
              </p:nvSpPr>
              <p:spPr bwMode="auto">
                <a:xfrm flipH="1">
                  <a:off x="2601" y="3174"/>
                  <a:ext cx="171" cy="105"/>
                </a:xfrm>
                <a:prstGeom prst="line">
                  <a:avLst/>
                </a:prstGeom>
                <a:noFill/>
                <a:ln w="19050">
                  <a:solidFill>
                    <a:schemeClr val="tx1"/>
                  </a:solidFill>
                  <a:round/>
                  <a:headEnd/>
                  <a:tailEnd/>
                </a:ln>
              </p:spPr>
              <p:txBody>
                <a:bodyPr/>
                <a:lstStyle/>
                <a:p>
                  <a:endParaRPr lang="en-US">
                    <a:latin typeface="Arial"/>
                    <a:cs typeface="Arial"/>
                  </a:endParaRPr>
                </a:p>
              </p:txBody>
            </p:sp>
            <p:sp>
              <p:nvSpPr>
                <p:cNvPr id="21" name="Line 20"/>
                <p:cNvSpPr>
                  <a:spLocks noChangeShapeType="1"/>
                </p:cNvSpPr>
                <p:nvPr/>
              </p:nvSpPr>
              <p:spPr bwMode="auto">
                <a:xfrm flipH="1">
                  <a:off x="2592" y="3138"/>
                  <a:ext cx="171" cy="105"/>
                </a:xfrm>
                <a:prstGeom prst="line">
                  <a:avLst/>
                </a:prstGeom>
                <a:noFill/>
                <a:ln w="19050">
                  <a:solidFill>
                    <a:schemeClr val="tx1"/>
                  </a:solidFill>
                  <a:round/>
                  <a:headEnd/>
                  <a:tailEnd/>
                </a:ln>
              </p:spPr>
              <p:txBody>
                <a:bodyPr/>
                <a:lstStyle/>
                <a:p>
                  <a:endParaRPr lang="en-US">
                    <a:latin typeface="Arial"/>
                    <a:cs typeface="Arial"/>
                  </a:endParaRPr>
                </a:p>
              </p:txBody>
            </p:sp>
          </p:grpSp>
          <p:sp>
            <p:nvSpPr>
              <p:cNvPr id="16" name="Text Box 21"/>
              <p:cNvSpPr txBox="1">
                <a:spLocks noChangeArrowheads="1"/>
              </p:cNvSpPr>
              <p:nvPr/>
            </p:nvSpPr>
            <p:spPr bwMode="auto">
              <a:xfrm>
                <a:off x="2474" y="3436"/>
                <a:ext cx="189" cy="269"/>
              </a:xfrm>
              <a:prstGeom prst="rect">
                <a:avLst/>
              </a:prstGeom>
              <a:noFill/>
              <a:ln w="9525">
                <a:noFill/>
                <a:miter lim="800000"/>
                <a:headEnd/>
                <a:tailEnd/>
              </a:ln>
            </p:spPr>
            <p:txBody>
              <a:bodyPr>
                <a:spAutoFit/>
              </a:bodyPr>
              <a:lstStyle/>
              <a:p>
                <a:pPr algn="ctr">
                  <a:spcBef>
                    <a:spcPct val="50000"/>
                  </a:spcBef>
                </a:pPr>
                <a:r>
                  <a:rPr lang="en-US" sz="2200" dirty="0">
                    <a:latin typeface="Arial"/>
                    <a:cs typeface="Arial"/>
                  </a:rPr>
                  <a:t>0</a:t>
                </a:r>
              </a:p>
            </p:txBody>
          </p:sp>
          <p:sp>
            <p:nvSpPr>
              <p:cNvPr id="17" name="Text Box 22"/>
              <p:cNvSpPr txBox="1">
                <a:spLocks noChangeArrowheads="1"/>
              </p:cNvSpPr>
              <p:nvPr/>
            </p:nvSpPr>
            <p:spPr bwMode="auto">
              <a:xfrm>
                <a:off x="2680" y="327"/>
                <a:ext cx="2795" cy="291"/>
              </a:xfrm>
              <a:prstGeom prst="rect">
                <a:avLst/>
              </a:prstGeom>
              <a:solidFill>
                <a:schemeClr val="bg1"/>
              </a:solidFill>
              <a:ln w="9525">
                <a:solidFill>
                  <a:srgbClr val="C00000"/>
                </a:solidFill>
                <a:miter lim="800000"/>
                <a:headEnd/>
                <a:tailEnd/>
              </a:ln>
            </p:spPr>
            <p:txBody>
              <a:bodyPr wrap="square">
                <a:spAutoFit/>
              </a:bodyPr>
              <a:lstStyle/>
              <a:p>
                <a:pPr algn="ctr">
                  <a:spcBef>
                    <a:spcPct val="50000"/>
                  </a:spcBef>
                </a:pPr>
                <a:r>
                  <a:rPr lang="en-US" sz="2400" dirty="0">
                    <a:solidFill>
                      <a:srgbClr val="4E519E"/>
                    </a:solidFill>
                    <a:latin typeface="Arial"/>
                    <a:cs typeface="Arial"/>
                  </a:rPr>
                  <a:t>The market for </a:t>
                </a:r>
                <a:r>
                  <a:rPr lang="en-US" sz="2400" dirty="0">
                    <a:solidFill>
                      <a:srgbClr val="4E519E"/>
                    </a:solidFill>
                    <a:cs typeface="Arial"/>
                  </a:rPr>
                  <a:t>bicycles</a:t>
                </a:r>
                <a:endParaRPr lang="en-US" sz="2400" dirty="0">
                  <a:solidFill>
                    <a:srgbClr val="4E519E"/>
                  </a:solidFill>
                  <a:latin typeface="Arial"/>
                  <a:cs typeface="Arial"/>
                </a:endParaRPr>
              </a:p>
            </p:txBody>
          </p:sp>
          <p:sp>
            <p:nvSpPr>
              <p:cNvPr id="18" name="Text Box 23"/>
              <p:cNvSpPr txBox="1">
                <a:spLocks noChangeArrowheads="1"/>
              </p:cNvSpPr>
              <p:nvPr/>
            </p:nvSpPr>
            <p:spPr bwMode="auto">
              <a:xfrm>
                <a:off x="5220" y="2165"/>
                <a:ext cx="210" cy="250"/>
              </a:xfrm>
              <a:prstGeom prst="rect">
                <a:avLst/>
              </a:prstGeom>
              <a:solidFill>
                <a:schemeClr val="bg1"/>
              </a:solidFill>
              <a:ln w="9525">
                <a:noFill/>
                <a:miter lim="800000"/>
                <a:headEnd/>
                <a:tailEnd/>
              </a:ln>
            </p:spPr>
            <p:txBody>
              <a:bodyPr lIns="0" tIns="0" rIns="0" bIns="0">
                <a:spAutoFit/>
              </a:bodyPr>
              <a:lstStyle/>
              <a:p>
                <a:pPr algn="ctr">
                  <a:spcBef>
                    <a:spcPct val="50000"/>
                  </a:spcBef>
                </a:pPr>
                <a:r>
                  <a:rPr lang="en-US" sz="2600" b="1" i="1">
                    <a:latin typeface="Arial"/>
                    <a:cs typeface="Arial"/>
                  </a:rPr>
                  <a:t>D</a:t>
                </a:r>
              </a:p>
            </p:txBody>
          </p:sp>
        </p:grpSp>
      </p:grpSp>
      <p:sp>
        <p:nvSpPr>
          <p:cNvPr id="2" name="Title 1"/>
          <p:cNvSpPr>
            <a:spLocks noGrp="1"/>
          </p:cNvSpPr>
          <p:nvPr>
            <p:ph type="title"/>
          </p:nvPr>
        </p:nvSpPr>
        <p:spPr/>
        <p:txBody>
          <a:bodyPr/>
          <a:lstStyle/>
          <a:p>
            <a:r>
              <a:rPr lang="en-US" dirty="0">
                <a:solidFill>
                  <a:srgbClr val="AE1221"/>
                </a:solidFill>
              </a:rPr>
              <a:t>Active Learning 3</a:t>
            </a:r>
            <a:r>
              <a:rPr lang="en-US" b="1" dirty="0">
                <a:solidFill>
                  <a:srgbClr val="AE1221"/>
                </a:solidFill>
              </a:rPr>
              <a:t>B</a:t>
            </a:r>
            <a:r>
              <a:rPr lang="en-US" dirty="0">
                <a:solidFill>
                  <a:srgbClr val="AE1221"/>
                </a:solidFill>
              </a:rPr>
              <a:t>: </a:t>
            </a:r>
            <a:r>
              <a:rPr lang="en-US" dirty="0">
                <a:solidFill>
                  <a:srgbClr val="4E519E"/>
                </a:solidFill>
              </a:rPr>
              <a:t>$90 price floor</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30</a:t>
            </a:fld>
            <a:endParaRPr lang="en-US"/>
          </a:p>
        </p:txBody>
      </p:sp>
      <p:sp>
        <p:nvSpPr>
          <p:cNvPr id="3" name="Content Placeholder 2"/>
          <p:cNvSpPr>
            <a:spLocks noGrp="1"/>
          </p:cNvSpPr>
          <p:nvPr>
            <p:ph idx="12"/>
          </p:nvPr>
        </p:nvSpPr>
        <p:spPr>
          <a:xfrm>
            <a:off x="1676401" y="957262"/>
            <a:ext cx="3352801" cy="5214938"/>
          </a:xfrm>
        </p:spPr>
        <p:txBody>
          <a:bodyPr>
            <a:normAutofit/>
          </a:bodyPr>
          <a:lstStyle/>
          <a:p>
            <a:pPr marL="0" indent="0">
              <a:spcBef>
                <a:spcPct val="45000"/>
              </a:spcBef>
              <a:buClr>
                <a:srgbClr val="003399"/>
              </a:buClr>
              <a:buSzPct val="120000"/>
              <a:buNone/>
            </a:pPr>
            <a:r>
              <a:rPr lang="en-US" sz="2800" dirty="0">
                <a:solidFill>
                  <a:srgbClr val="4E519E"/>
                </a:solidFill>
                <a:cs typeface="Arial"/>
              </a:rPr>
              <a:t>Equilibrium price is above the $90 price floor, so </a:t>
            </a:r>
            <a:r>
              <a:rPr lang="en-US" sz="2800" dirty="0">
                <a:solidFill>
                  <a:srgbClr val="C00000"/>
                </a:solidFill>
                <a:cs typeface="Arial"/>
              </a:rPr>
              <a:t>the price floor is not binding</a:t>
            </a:r>
            <a:r>
              <a:rPr lang="en-US" sz="2800" dirty="0">
                <a:solidFill>
                  <a:schemeClr val="accent6">
                    <a:lumMod val="50000"/>
                  </a:schemeClr>
                </a:solidFill>
                <a:cs typeface="Arial"/>
              </a:rPr>
              <a:t>.  </a:t>
            </a:r>
          </a:p>
          <a:p>
            <a:pPr marL="0" indent="0">
              <a:spcBef>
                <a:spcPct val="45000"/>
              </a:spcBef>
              <a:buClr>
                <a:srgbClr val="003399"/>
              </a:buClr>
              <a:buSzPct val="120000"/>
              <a:buNone/>
            </a:pPr>
            <a:r>
              <a:rPr lang="en-US" sz="2800" b="1" i="1" dirty="0">
                <a:cs typeface="Arial"/>
              </a:rPr>
              <a:t>P</a:t>
            </a:r>
            <a:r>
              <a:rPr lang="en-US" sz="2800" dirty="0">
                <a:cs typeface="Arial"/>
              </a:rPr>
              <a:t> = $100, </a:t>
            </a:r>
            <a:br>
              <a:rPr lang="en-US" sz="2800" dirty="0">
                <a:cs typeface="Arial"/>
              </a:rPr>
            </a:br>
            <a:r>
              <a:rPr lang="en-US" sz="2800" b="1" i="1" dirty="0">
                <a:cs typeface="Arial"/>
              </a:rPr>
              <a:t>Q</a:t>
            </a:r>
            <a:r>
              <a:rPr lang="en-US" sz="2800" dirty="0">
                <a:cs typeface="Arial"/>
              </a:rPr>
              <a:t> = 100 bicycles. </a:t>
            </a:r>
          </a:p>
        </p:txBody>
      </p:sp>
      <p:grpSp>
        <p:nvGrpSpPr>
          <p:cNvPr id="25" name="Group 24"/>
          <p:cNvGrpSpPr/>
          <p:nvPr/>
        </p:nvGrpSpPr>
        <p:grpSpPr>
          <a:xfrm>
            <a:off x="5829300" y="3105150"/>
            <a:ext cx="4457700" cy="490538"/>
            <a:chOff x="4305300" y="2895600"/>
            <a:chExt cx="4457700" cy="490538"/>
          </a:xfrm>
        </p:grpSpPr>
        <p:sp>
          <p:nvSpPr>
            <p:cNvPr id="34" name="Line 52"/>
            <p:cNvSpPr>
              <a:spLocks noChangeShapeType="1"/>
            </p:cNvSpPr>
            <p:nvPr/>
          </p:nvSpPr>
          <p:spPr bwMode="auto">
            <a:xfrm>
              <a:off x="4305300" y="3386138"/>
              <a:ext cx="4457700" cy="0"/>
            </a:xfrm>
            <a:prstGeom prst="line">
              <a:avLst/>
            </a:prstGeom>
            <a:noFill/>
            <a:ln w="38100">
              <a:solidFill>
                <a:srgbClr val="FF0000"/>
              </a:solidFill>
              <a:round/>
              <a:headEnd/>
              <a:tailEnd/>
            </a:ln>
          </p:spPr>
          <p:txBody>
            <a:bodyPr/>
            <a:lstStyle/>
            <a:p>
              <a:endParaRPr lang="en-US">
                <a:latin typeface="Arial"/>
                <a:cs typeface="Arial"/>
              </a:endParaRPr>
            </a:p>
          </p:txBody>
        </p:sp>
        <p:sp>
          <p:nvSpPr>
            <p:cNvPr id="35" name="Text Box 53"/>
            <p:cNvSpPr txBox="1">
              <a:spLocks noChangeArrowheads="1"/>
            </p:cNvSpPr>
            <p:nvPr/>
          </p:nvSpPr>
          <p:spPr bwMode="auto">
            <a:xfrm>
              <a:off x="4516437" y="2895600"/>
              <a:ext cx="1747838" cy="457200"/>
            </a:xfrm>
            <a:prstGeom prst="rect">
              <a:avLst/>
            </a:prstGeom>
            <a:solidFill>
              <a:schemeClr val="bg1"/>
            </a:solidFill>
            <a:ln w="9525">
              <a:solidFill>
                <a:srgbClr val="C00000"/>
              </a:solidFill>
              <a:miter lim="800000"/>
              <a:headEnd/>
              <a:tailEnd/>
            </a:ln>
          </p:spPr>
          <p:txBody>
            <a:bodyPr>
              <a:spAutoFit/>
            </a:bodyPr>
            <a:lstStyle/>
            <a:p>
              <a:pPr>
                <a:spcBef>
                  <a:spcPct val="50000"/>
                </a:spcBef>
              </a:pPr>
              <a:r>
                <a:rPr lang="en-US" sz="2400" i="1" dirty="0">
                  <a:solidFill>
                    <a:srgbClr val="FF0000"/>
                  </a:solidFill>
                  <a:latin typeface="Arial"/>
                  <a:cs typeface="Arial"/>
                </a:rPr>
                <a:t>Price floor</a:t>
              </a:r>
            </a:p>
          </p:txBody>
        </p:sp>
      </p:grpSp>
      <p:sp>
        <p:nvSpPr>
          <p:cNvPr id="5" name="Footer Placeholder 4">
            <a:extLst>
              <a:ext uri="{FF2B5EF4-FFF2-40B4-BE49-F238E27FC236}">
                <a16:creationId xmlns:a16="http://schemas.microsoft.com/office/drawing/2014/main" id="{7EEC13AA-8220-B95F-462C-C2E35904E502}"/>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5524346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26"/>
          <p:cNvGrpSpPr>
            <a:grpSpLocks/>
          </p:cNvGrpSpPr>
          <p:nvPr/>
        </p:nvGrpSpPr>
        <p:grpSpPr bwMode="auto">
          <a:xfrm>
            <a:off x="5046662" y="904876"/>
            <a:ext cx="5545138" cy="5648325"/>
            <a:chOff x="2185" y="327"/>
            <a:chExt cx="3493" cy="3558"/>
          </a:xfrm>
        </p:grpSpPr>
        <p:graphicFrame>
          <p:nvGraphicFramePr>
            <p:cNvPr id="7" name="Object 7"/>
            <p:cNvGraphicFramePr>
              <a:graphicFrameLocks noChangeAspect="1"/>
            </p:cNvGraphicFramePr>
            <p:nvPr/>
          </p:nvGraphicFramePr>
          <p:xfrm>
            <a:off x="2185" y="429"/>
            <a:ext cx="3493" cy="3456"/>
          </p:xfrm>
          <a:graphic>
            <a:graphicData uri="http://schemas.openxmlformats.org/presentationml/2006/ole">
              <mc:AlternateContent xmlns:mc="http://schemas.openxmlformats.org/markup-compatibility/2006">
                <mc:Choice xmlns:v="urn:schemas-microsoft-com:vml" Requires="v">
                  <p:oleObj name="Worksheet" r:id="rId3" imgW="3943410" imgH="3495854" progId="Excel.Sheet.8">
                    <p:embed/>
                  </p:oleObj>
                </mc:Choice>
                <mc:Fallback>
                  <p:oleObj name="Worksheet" r:id="rId3" imgW="3943410" imgH="3495854" progId="Excel.Sheet.8">
                    <p:embed/>
                    <p:pic>
                      <p:nvPicPr>
                        <p:cNvPr id="7"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5" y="429"/>
                          <a:ext cx="3493" cy="3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8" name="Group 25"/>
            <p:cNvGrpSpPr>
              <a:grpSpLocks/>
            </p:cNvGrpSpPr>
            <p:nvPr/>
          </p:nvGrpSpPr>
          <p:grpSpPr bwMode="auto">
            <a:xfrm>
              <a:off x="2285" y="327"/>
              <a:ext cx="3341" cy="3448"/>
              <a:chOff x="2285" y="327"/>
              <a:chExt cx="3341" cy="3448"/>
            </a:xfrm>
          </p:grpSpPr>
          <p:sp useBgFill="1">
            <p:nvSpPr>
              <p:cNvPr id="9" name="Text Box 8" descr="Wide upward diagonal"/>
              <p:cNvSpPr txBox="1">
                <a:spLocks noChangeArrowheads="1"/>
              </p:cNvSpPr>
              <p:nvPr/>
            </p:nvSpPr>
            <p:spPr bwMode="auto">
              <a:xfrm>
                <a:off x="5289" y="3472"/>
                <a:ext cx="337" cy="279"/>
              </a:xfrm>
              <a:prstGeom prst="rect">
                <a:avLst/>
              </a:prstGeom>
              <a:ln w="9525">
                <a:noFill/>
                <a:miter lim="800000"/>
                <a:headEnd/>
                <a:tailEnd/>
              </a:ln>
            </p:spPr>
            <p:txBody>
              <a:bodyPr tIns="0">
                <a:spAutoFit/>
              </a:bodyPr>
              <a:lstStyle/>
              <a:p>
                <a:pPr algn="ctr">
                  <a:spcBef>
                    <a:spcPct val="50000"/>
                  </a:spcBef>
                </a:pPr>
                <a:r>
                  <a:rPr lang="en-US" sz="2600" b="1" i="1" dirty="0">
                    <a:latin typeface="Arial"/>
                    <a:cs typeface="Arial"/>
                  </a:rPr>
                  <a:t>Q</a:t>
                </a:r>
              </a:p>
            </p:txBody>
          </p:sp>
          <p:sp useBgFill="1">
            <p:nvSpPr>
              <p:cNvPr id="10" name="Text Box 9" descr="Wide upward diagonal"/>
              <p:cNvSpPr txBox="1">
                <a:spLocks noChangeArrowheads="1"/>
              </p:cNvSpPr>
              <p:nvPr/>
            </p:nvSpPr>
            <p:spPr bwMode="auto">
              <a:xfrm>
                <a:off x="2285" y="466"/>
                <a:ext cx="328" cy="279"/>
              </a:xfrm>
              <a:prstGeom prst="rect">
                <a:avLst/>
              </a:prstGeom>
              <a:ln w="9525">
                <a:noFill/>
                <a:miter lim="800000"/>
                <a:headEnd/>
                <a:tailEnd/>
              </a:ln>
            </p:spPr>
            <p:txBody>
              <a:bodyPr wrap="none" tIns="0"/>
              <a:lstStyle/>
              <a:p>
                <a:pPr algn="r">
                  <a:spcBef>
                    <a:spcPct val="50000"/>
                  </a:spcBef>
                </a:pPr>
                <a:r>
                  <a:rPr lang="en-US" sz="2600" b="1" i="1">
                    <a:latin typeface="Arial"/>
                    <a:cs typeface="Arial"/>
                  </a:rPr>
                  <a:t>P</a:t>
                </a:r>
              </a:p>
            </p:txBody>
          </p:sp>
          <p:sp>
            <p:nvSpPr>
              <p:cNvPr id="11" name="Text Box 10"/>
              <p:cNvSpPr txBox="1">
                <a:spLocks noChangeArrowheads="1"/>
              </p:cNvSpPr>
              <p:nvPr/>
            </p:nvSpPr>
            <p:spPr bwMode="auto">
              <a:xfrm>
                <a:off x="5250" y="657"/>
                <a:ext cx="225" cy="250"/>
              </a:xfrm>
              <a:prstGeom prst="rect">
                <a:avLst/>
              </a:prstGeom>
              <a:noFill/>
              <a:ln w="9525">
                <a:noFill/>
                <a:miter lim="800000"/>
                <a:headEnd/>
                <a:tailEnd/>
              </a:ln>
            </p:spPr>
            <p:txBody>
              <a:bodyPr lIns="0" tIns="0" rIns="0" bIns="0">
                <a:spAutoFit/>
              </a:bodyPr>
              <a:lstStyle/>
              <a:p>
                <a:pPr algn="ctr">
                  <a:spcBef>
                    <a:spcPct val="50000"/>
                  </a:spcBef>
                </a:pPr>
                <a:r>
                  <a:rPr lang="en-US" sz="2600" b="1" i="1">
                    <a:latin typeface="Arial"/>
                    <a:cs typeface="Arial"/>
                  </a:rPr>
                  <a:t>S</a:t>
                </a:r>
              </a:p>
            </p:txBody>
          </p:sp>
          <p:sp useBgFill="1">
            <p:nvSpPr>
              <p:cNvPr id="12" name="Rectangle 11" descr="Wide upward diagonal"/>
              <p:cNvSpPr>
                <a:spLocks noChangeArrowheads="1"/>
              </p:cNvSpPr>
              <p:nvPr/>
            </p:nvSpPr>
            <p:spPr bwMode="auto">
              <a:xfrm>
                <a:off x="2302" y="3271"/>
                <a:ext cx="307" cy="247"/>
              </a:xfrm>
              <a:prstGeom prst="rect">
                <a:avLst/>
              </a:prstGeom>
              <a:ln w="9525">
                <a:noFill/>
                <a:miter lim="800000"/>
                <a:headEnd/>
                <a:tailEnd/>
              </a:ln>
            </p:spPr>
            <p:txBody>
              <a:bodyPr wrap="none" anchor="ctr"/>
              <a:lstStyle/>
              <a:p>
                <a:endParaRPr lang="en-US">
                  <a:latin typeface="Arial"/>
                  <a:cs typeface="Arial"/>
                </a:endParaRPr>
              </a:p>
            </p:txBody>
          </p:sp>
          <p:sp useBgFill="1">
            <p:nvSpPr>
              <p:cNvPr id="13" name="Rectangle 12" descr="Wide upward diagonal"/>
              <p:cNvSpPr>
                <a:spLocks noChangeArrowheads="1"/>
              </p:cNvSpPr>
              <p:nvPr/>
            </p:nvSpPr>
            <p:spPr bwMode="auto">
              <a:xfrm>
                <a:off x="2518" y="3431"/>
                <a:ext cx="277" cy="344"/>
              </a:xfrm>
              <a:prstGeom prst="rect">
                <a:avLst/>
              </a:prstGeom>
              <a:ln w="9525">
                <a:noFill/>
                <a:miter lim="800000"/>
                <a:headEnd/>
                <a:tailEnd/>
              </a:ln>
            </p:spPr>
            <p:txBody>
              <a:bodyPr wrap="none" anchor="ctr"/>
              <a:lstStyle/>
              <a:p>
                <a:endParaRPr lang="en-US">
                  <a:latin typeface="Arial"/>
                  <a:cs typeface="Arial"/>
                </a:endParaRPr>
              </a:p>
            </p:txBody>
          </p:sp>
          <p:grpSp>
            <p:nvGrpSpPr>
              <p:cNvPr id="14" name="Group 13"/>
              <p:cNvGrpSpPr>
                <a:grpSpLocks/>
              </p:cNvGrpSpPr>
              <p:nvPr/>
            </p:nvGrpSpPr>
            <p:grpSpPr bwMode="auto">
              <a:xfrm>
                <a:off x="2738" y="3367"/>
                <a:ext cx="222" cy="123"/>
                <a:chOff x="2757" y="3291"/>
                <a:chExt cx="222" cy="123"/>
              </a:xfrm>
            </p:grpSpPr>
            <p:sp>
              <p:nvSpPr>
                <p:cNvPr id="22" name="Line 14"/>
                <p:cNvSpPr>
                  <a:spLocks noChangeShapeType="1"/>
                </p:cNvSpPr>
                <p:nvPr/>
              </p:nvSpPr>
              <p:spPr bwMode="auto">
                <a:xfrm flipH="1">
                  <a:off x="2763" y="3309"/>
                  <a:ext cx="171" cy="105"/>
                </a:xfrm>
                <a:prstGeom prst="line">
                  <a:avLst/>
                </a:prstGeom>
                <a:noFill/>
                <a:ln w="38100">
                  <a:solidFill>
                    <a:schemeClr val="bg1"/>
                  </a:solidFill>
                  <a:round/>
                  <a:headEnd/>
                  <a:tailEnd/>
                </a:ln>
              </p:spPr>
              <p:txBody>
                <a:bodyPr/>
                <a:lstStyle/>
                <a:p>
                  <a:endParaRPr lang="en-US">
                    <a:latin typeface="Arial"/>
                    <a:cs typeface="Arial"/>
                  </a:endParaRPr>
                </a:p>
              </p:txBody>
            </p:sp>
            <p:sp>
              <p:nvSpPr>
                <p:cNvPr id="23" name="Line 15"/>
                <p:cNvSpPr>
                  <a:spLocks noChangeShapeType="1"/>
                </p:cNvSpPr>
                <p:nvPr/>
              </p:nvSpPr>
              <p:spPr bwMode="auto">
                <a:xfrm flipH="1">
                  <a:off x="2808" y="3300"/>
                  <a:ext cx="171" cy="105"/>
                </a:xfrm>
                <a:prstGeom prst="line">
                  <a:avLst/>
                </a:prstGeom>
                <a:noFill/>
                <a:ln w="19050">
                  <a:solidFill>
                    <a:schemeClr val="tx1"/>
                  </a:solidFill>
                  <a:round/>
                  <a:headEnd/>
                  <a:tailEnd/>
                </a:ln>
              </p:spPr>
              <p:txBody>
                <a:bodyPr/>
                <a:lstStyle/>
                <a:p>
                  <a:endParaRPr lang="en-US">
                    <a:latin typeface="Arial"/>
                    <a:cs typeface="Arial"/>
                  </a:endParaRPr>
                </a:p>
              </p:txBody>
            </p:sp>
            <p:sp>
              <p:nvSpPr>
                <p:cNvPr id="24" name="Line 16"/>
                <p:cNvSpPr>
                  <a:spLocks noChangeShapeType="1"/>
                </p:cNvSpPr>
                <p:nvPr/>
              </p:nvSpPr>
              <p:spPr bwMode="auto">
                <a:xfrm flipH="1">
                  <a:off x="2757" y="3291"/>
                  <a:ext cx="171" cy="105"/>
                </a:xfrm>
                <a:prstGeom prst="line">
                  <a:avLst/>
                </a:prstGeom>
                <a:noFill/>
                <a:ln w="19050">
                  <a:solidFill>
                    <a:schemeClr val="tx1"/>
                  </a:solidFill>
                  <a:round/>
                  <a:headEnd/>
                  <a:tailEnd/>
                </a:ln>
              </p:spPr>
              <p:txBody>
                <a:bodyPr/>
                <a:lstStyle/>
                <a:p>
                  <a:endParaRPr lang="en-US">
                    <a:latin typeface="Arial"/>
                    <a:cs typeface="Arial"/>
                  </a:endParaRPr>
                </a:p>
              </p:txBody>
            </p:sp>
          </p:grpSp>
          <p:grpSp>
            <p:nvGrpSpPr>
              <p:cNvPr id="15" name="Group 14"/>
              <p:cNvGrpSpPr>
                <a:grpSpLocks/>
              </p:cNvGrpSpPr>
              <p:nvPr/>
            </p:nvGrpSpPr>
            <p:grpSpPr bwMode="auto">
              <a:xfrm>
                <a:off x="2579" y="3211"/>
                <a:ext cx="186" cy="141"/>
                <a:chOff x="2586" y="3138"/>
                <a:chExt cx="186" cy="141"/>
              </a:xfrm>
            </p:grpSpPr>
            <p:sp>
              <p:nvSpPr>
                <p:cNvPr id="19" name="Line 18"/>
                <p:cNvSpPr>
                  <a:spLocks noChangeShapeType="1"/>
                </p:cNvSpPr>
                <p:nvPr/>
              </p:nvSpPr>
              <p:spPr bwMode="auto">
                <a:xfrm flipH="1">
                  <a:off x="2586" y="3162"/>
                  <a:ext cx="171" cy="105"/>
                </a:xfrm>
                <a:prstGeom prst="line">
                  <a:avLst/>
                </a:prstGeom>
                <a:noFill/>
                <a:ln w="38100">
                  <a:solidFill>
                    <a:schemeClr val="bg1"/>
                  </a:solidFill>
                  <a:round/>
                  <a:headEnd/>
                  <a:tailEnd/>
                </a:ln>
              </p:spPr>
              <p:txBody>
                <a:bodyPr/>
                <a:lstStyle/>
                <a:p>
                  <a:endParaRPr lang="en-US">
                    <a:latin typeface="Arial"/>
                    <a:cs typeface="Arial"/>
                  </a:endParaRPr>
                </a:p>
              </p:txBody>
            </p:sp>
            <p:sp>
              <p:nvSpPr>
                <p:cNvPr id="20" name="Line 19"/>
                <p:cNvSpPr>
                  <a:spLocks noChangeShapeType="1"/>
                </p:cNvSpPr>
                <p:nvPr/>
              </p:nvSpPr>
              <p:spPr bwMode="auto">
                <a:xfrm flipH="1">
                  <a:off x="2601" y="3174"/>
                  <a:ext cx="171" cy="105"/>
                </a:xfrm>
                <a:prstGeom prst="line">
                  <a:avLst/>
                </a:prstGeom>
                <a:noFill/>
                <a:ln w="19050">
                  <a:solidFill>
                    <a:schemeClr val="tx1"/>
                  </a:solidFill>
                  <a:round/>
                  <a:headEnd/>
                  <a:tailEnd/>
                </a:ln>
              </p:spPr>
              <p:txBody>
                <a:bodyPr/>
                <a:lstStyle/>
                <a:p>
                  <a:endParaRPr lang="en-US">
                    <a:latin typeface="Arial"/>
                    <a:cs typeface="Arial"/>
                  </a:endParaRPr>
                </a:p>
              </p:txBody>
            </p:sp>
            <p:sp>
              <p:nvSpPr>
                <p:cNvPr id="21" name="Line 20"/>
                <p:cNvSpPr>
                  <a:spLocks noChangeShapeType="1"/>
                </p:cNvSpPr>
                <p:nvPr/>
              </p:nvSpPr>
              <p:spPr bwMode="auto">
                <a:xfrm flipH="1">
                  <a:off x="2592" y="3138"/>
                  <a:ext cx="171" cy="105"/>
                </a:xfrm>
                <a:prstGeom prst="line">
                  <a:avLst/>
                </a:prstGeom>
                <a:noFill/>
                <a:ln w="19050">
                  <a:solidFill>
                    <a:schemeClr val="tx1"/>
                  </a:solidFill>
                  <a:round/>
                  <a:headEnd/>
                  <a:tailEnd/>
                </a:ln>
              </p:spPr>
              <p:txBody>
                <a:bodyPr/>
                <a:lstStyle/>
                <a:p>
                  <a:endParaRPr lang="en-US">
                    <a:latin typeface="Arial"/>
                    <a:cs typeface="Arial"/>
                  </a:endParaRPr>
                </a:p>
              </p:txBody>
            </p:sp>
          </p:grpSp>
          <p:sp>
            <p:nvSpPr>
              <p:cNvPr id="16" name="Text Box 21"/>
              <p:cNvSpPr txBox="1">
                <a:spLocks noChangeArrowheads="1"/>
              </p:cNvSpPr>
              <p:nvPr/>
            </p:nvSpPr>
            <p:spPr bwMode="auto">
              <a:xfrm>
                <a:off x="2474" y="3436"/>
                <a:ext cx="189" cy="269"/>
              </a:xfrm>
              <a:prstGeom prst="rect">
                <a:avLst/>
              </a:prstGeom>
              <a:noFill/>
              <a:ln w="9525">
                <a:noFill/>
                <a:miter lim="800000"/>
                <a:headEnd/>
                <a:tailEnd/>
              </a:ln>
            </p:spPr>
            <p:txBody>
              <a:bodyPr>
                <a:spAutoFit/>
              </a:bodyPr>
              <a:lstStyle/>
              <a:p>
                <a:pPr algn="ctr">
                  <a:spcBef>
                    <a:spcPct val="50000"/>
                  </a:spcBef>
                </a:pPr>
                <a:r>
                  <a:rPr lang="en-US" sz="2200" dirty="0">
                    <a:latin typeface="Arial"/>
                    <a:cs typeface="Arial"/>
                  </a:rPr>
                  <a:t>0</a:t>
                </a:r>
              </a:p>
            </p:txBody>
          </p:sp>
          <p:sp>
            <p:nvSpPr>
              <p:cNvPr id="17" name="Text Box 22"/>
              <p:cNvSpPr txBox="1">
                <a:spLocks noChangeArrowheads="1"/>
              </p:cNvSpPr>
              <p:nvPr/>
            </p:nvSpPr>
            <p:spPr bwMode="auto">
              <a:xfrm>
                <a:off x="2664" y="327"/>
                <a:ext cx="2792" cy="291"/>
              </a:xfrm>
              <a:prstGeom prst="rect">
                <a:avLst/>
              </a:prstGeom>
              <a:solidFill>
                <a:schemeClr val="bg1"/>
              </a:solidFill>
              <a:ln w="9525">
                <a:solidFill>
                  <a:srgbClr val="C00000"/>
                </a:solidFill>
                <a:miter lim="800000"/>
                <a:headEnd/>
                <a:tailEnd/>
              </a:ln>
            </p:spPr>
            <p:txBody>
              <a:bodyPr wrap="square">
                <a:spAutoFit/>
              </a:bodyPr>
              <a:lstStyle/>
              <a:p>
                <a:pPr algn="ctr">
                  <a:spcBef>
                    <a:spcPct val="50000"/>
                  </a:spcBef>
                </a:pPr>
                <a:r>
                  <a:rPr lang="en-US" sz="2400" dirty="0">
                    <a:solidFill>
                      <a:srgbClr val="4E519E"/>
                    </a:solidFill>
                    <a:latin typeface="+mj-lt"/>
                    <a:cs typeface="Arial"/>
                  </a:rPr>
                  <a:t>The market for bicycles</a:t>
                </a:r>
              </a:p>
            </p:txBody>
          </p:sp>
          <p:sp>
            <p:nvSpPr>
              <p:cNvPr id="18" name="Text Box 23"/>
              <p:cNvSpPr txBox="1">
                <a:spLocks noChangeArrowheads="1"/>
              </p:cNvSpPr>
              <p:nvPr/>
            </p:nvSpPr>
            <p:spPr bwMode="auto">
              <a:xfrm>
                <a:off x="5220" y="2165"/>
                <a:ext cx="210" cy="250"/>
              </a:xfrm>
              <a:prstGeom prst="rect">
                <a:avLst/>
              </a:prstGeom>
              <a:solidFill>
                <a:schemeClr val="bg1"/>
              </a:solidFill>
              <a:ln w="9525">
                <a:noFill/>
                <a:miter lim="800000"/>
                <a:headEnd/>
                <a:tailEnd/>
              </a:ln>
            </p:spPr>
            <p:txBody>
              <a:bodyPr lIns="0" tIns="0" rIns="0" bIns="0">
                <a:spAutoFit/>
              </a:bodyPr>
              <a:lstStyle/>
              <a:p>
                <a:pPr algn="ctr">
                  <a:spcBef>
                    <a:spcPct val="50000"/>
                  </a:spcBef>
                </a:pPr>
                <a:r>
                  <a:rPr lang="en-US" sz="2600" b="1" i="1">
                    <a:latin typeface="Arial"/>
                    <a:cs typeface="Arial"/>
                  </a:rPr>
                  <a:t>D</a:t>
                </a:r>
              </a:p>
            </p:txBody>
          </p:sp>
        </p:grpSp>
      </p:grpSp>
      <p:sp>
        <p:nvSpPr>
          <p:cNvPr id="2" name="Title 1"/>
          <p:cNvSpPr>
            <a:spLocks noGrp="1"/>
          </p:cNvSpPr>
          <p:nvPr>
            <p:ph type="title"/>
          </p:nvPr>
        </p:nvSpPr>
        <p:spPr/>
        <p:txBody>
          <a:bodyPr/>
          <a:lstStyle/>
          <a:p>
            <a:r>
              <a:rPr lang="en-US" dirty="0">
                <a:solidFill>
                  <a:srgbClr val="AE1221"/>
                </a:solidFill>
              </a:rPr>
              <a:t>Active Learning 3</a:t>
            </a:r>
            <a:r>
              <a:rPr lang="en-US" b="1" dirty="0">
                <a:solidFill>
                  <a:srgbClr val="AE1221"/>
                </a:solidFill>
              </a:rPr>
              <a:t>C</a:t>
            </a:r>
            <a:r>
              <a:rPr lang="en-US" dirty="0">
                <a:solidFill>
                  <a:srgbClr val="AE1221"/>
                </a:solidFill>
              </a:rPr>
              <a:t>: </a:t>
            </a:r>
            <a:r>
              <a:rPr lang="en-US" dirty="0">
                <a:solidFill>
                  <a:srgbClr val="4E519E"/>
                </a:solidFill>
              </a:rPr>
              <a:t>$120 price floor</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31</a:t>
            </a:fld>
            <a:endParaRPr lang="en-US"/>
          </a:p>
        </p:txBody>
      </p:sp>
      <p:sp>
        <p:nvSpPr>
          <p:cNvPr id="3" name="Content Placeholder 2"/>
          <p:cNvSpPr>
            <a:spLocks noGrp="1"/>
          </p:cNvSpPr>
          <p:nvPr>
            <p:ph idx="12"/>
          </p:nvPr>
        </p:nvSpPr>
        <p:spPr>
          <a:xfrm>
            <a:off x="1752600" y="957262"/>
            <a:ext cx="3452812" cy="5214938"/>
          </a:xfrm>
        </p:spPr>
        <p:txBody>
          <a:bodyPr>
            <a:normAutofit/>
          </a:bodyPr>
          <a:lstStyle/>
          <a:p>
            <a:pPr marL="0" indent="0">
              <a:spcBef>
                <a:spcPct val="45000"/>
              </a:spcBef>
              <a:buClr>
                <a:srgbClr val="003399"/>
              </a:buClr>
              <a:buSzPct val="120000"/>
              <a:buNone/>
            </a:pPr>
            <a:r>
              <a:rPr lang="en-US" sz="2800" dirty="0">
                <a:solidFill>
                  <a:srgbClr val="4E519E"/>
                </a:solidFill>
                <a:cs typeface="Arial"/>
              </a:rPr>
              <a:t>The price rises to $120. (</a:t>
            </a:r>
            <a:r>
              <a:rPr lang="en-US" sz="2800" dirty="0">
                <a:solidFill>
                  <a:srgbClr val="C00000"/>
                </a:solidFill>
                <a:cs typeface="Arial"/>
              </a:rPr>
              <a:t>binding price floor </a:t>
            </a:r>
            <a:r>
              <a:rPr lang="en-US" sz="2800" dirty="0">
                <a:solidFill>
                  <a:srgbClr val="4E519E"/>
                </a:solidFill>
                <a:cs typeface="Arial"/>
              </a:rPr>
              <a:t>above the equilibrium)</a:t>
            </a:r>
          </a:p>
          <a:p>
            <a:pPr marL="0" indent="0">
              <a:spcBef>
                <a:spcPct val="45000"/>
              </a:spcBef>
              <a:buClr>
                <a:srgbClr val="003399"/>
              </a:buClr>
              <a:buSzPct val="120000"/>
              <a:buNone/>
            </a:pPr>
            <a:r>
              <a:rPr lang="en-US" sz="2800" dirty="0">
                <a:cs typeface="Arial"/>
              </a:rPr>
              <a:t>Consumers demand </a:t>
            </a:r>
            <a:br>
              <a:rPr lang="en-US" sz="2800" dirty="0">
                <a:cs typeface="Arial"/>
              </a:rPr>
            </a:br>
            <a:r>
              <a:rPr lang="en-US" sz="2800" dirty="0">
                <a:cs typeface="Arial"/>
              </a:rPr>
              <a:t>60 bicycles; sellers supply 120, causing </a:t>
            </a:r>
            <a:r>
              <a:rPr lang="en-US" sz="2800" u="sng" dirty="0">
                <a:solidFill>
                  <a:srgbClr val="4E519E"/>
                </a:solidFill>
                <a:cs typeface="Arial"/>
              </a:rPr>
              <a:t>a surplus </a:t>
            </a:r>
            <a:r>
              <a:rPr lang="en-US" sz="2800" dirty="0">
                <a:cs typeface="Arial"/>
              </a:rPr>
              <a:t>of 120-60 = 60 bicycles. </a:t>
            </a:r>
          </a:p>
        </p:txBody>
      </p:sp>
      <p:grpSp>
        <p:nvGrpSpPr>
          <p:cNvPr id="27" name="Group 55"/>
          <p:cNvGrpSpPr>
            <a:grpSpLocks/>
          </p:cNvGrpSpPr>
          <p:nvPr/>
        </p:nvGrpSpPr>
        <p:grpSpPr bwMode="auto">
          <a:xfrm>
            <a:off x="6426201" y="1524001"/>
            <a:ext cx="3292475" cy="687387"/>
            <a:chOff x="3031" y="722"/>
            <a:chExt cx="2074" cy="433"/>
          </a:xfrm>
        </p:grpSpPr>
        <p:sp>
          <p:nvSpPr>
            <p:cNvPr id="28" name="AutoShape 56"/>
            <p:cNvSpPr>
              <a:spLocks/>
            </p:cNvSpPr>
            <p:nvPr/>
          </p:nvSpPr>
          <p:spPr bwMode="auto">
            <a:xfrm rot="5400000">
              <a:off x="3973" y="24"/>
              <a:ext cx="189" cy="2074"/>
            </a:xfrm>
            <a:prstGeom prst="leftBrace">
              <a:avLst>
                <a:gd name="adj1" fmla="val 192443"/>
                <a:gd name="adj2" fmla="val 50000"/>
              </a:avLst>
            </a:prstGeom>
            <a:noFill/>
            <a:ln w="19050">
              <a:solidFill>
                <a:srgbClr val="0000FF"/>
              </a:solidFill>
              <a:round/>
              <a:headEnd/>
              <a:tailEnd/>
            </a:ln>
          </p:spPr>
          <p:txBody>
            <a:bodyPr rot="10800000" vert="eaVert" wrap="none" anchor="ctr"/>
            <a:lstStyle/>
            <a:p>
              <a:endParaRPr lang="en-US">
                <a:latin typeface="Arial"/>
                <a:cs typeface="Arial"/>
              </a:endParaRPr>
            </a:p>
          </p:txBody>
        </p:sp>
        <p:sp>
          <p:nvSpPr>
            <p:cNvPr id="29" name="Text Box 57"/>
            <p:cNvSpPr txBox="1">
              <a:spLocks noChangeArrowheads="1"/>
            </p:cNvSpPr>
            <p:nvPr/>
          </p:nvSpPr>
          <p:spPr bwMode="auto">
            <a:xfrm>
              <a:off x="3470" y="722"/>
              <a:ext cx="1220" cy="233"/>
            </a:xfrm>
            <a:prstGeom prst="rect">
              <a:avLst/>
            </a:prstGeom>
            <a:solidFill>
              <a:schemeClr val="bg1"/>
            </a:solidFill>
            <a:ln w="9525">
              <a:solidFill>
                <a:srgbClr val="C00000"/>
              </a:solidFill>
              <a:miter lim="800000"/>
              <a:headEnd/>
              <a:tailEnd/>
            </a:ln>
          </p:spPr>
          <p:txBody>
            <a:bodyPr lIns="0" tIns="0" rIns="0" bIns="0">
              <a:spAutoFit/>
            </a:bodyPr>
            <a:lstStyle/>
            <a:p>
              <a:pPr algn="ctr">
                <a:spcBef>
                  <a:spcPct val="50000"/>
                </a:spcBef>
              </a:pPr>
              <a:r>
                <a:rPr lang="en-US" sz="2400" b="1" dirty="0">
                  <a:solidFill>
                    <a:srgbClr val="4E519E"/>
                  </a:solidFill>
                  <a:latin typeface="Arial"/>
                  <a:cs typeface="Arial"/>
                </a:rPr>
                <a:t>surplus</a:t>
              </a:r>
              <a:r>
                <a:rPr lang="en-US" sz="2400" dirty="0">
                  <a:solidFill>
                    <a:srgbClr val="4E519E"/>
                  </a:solidFill>
                  <a:latin typeface="Arial"/>
                  <a:cs typeface="Arial"/>
                </a:rPr>
                <a:t> = 60</a:t>
              </a:r>
            </a:p>
          </p:txBody>
        </p:sp>
      </p:grpSp>
      <p:grpSp>
        <p:nvGrpSpPr>
          <p:cNvPr id="30" name="Group 58"/>
          <p:cNvGrpSpPr>
            <a:grpSpLocks/>
          </p:cNvGrpSpPr>
          <p:nvPr/>
        </p:nvGrpSpPr>
        <p:grpSpPr bwMode="auto">
          <a:xfrm>
            <a:off x="5829300" y="2230438"/>
            <a:ext cx="4457700" cy="493713"/>
            <a:chOff x="2650" y="1138"/>
            <a:chExt cx="2808" cy="311"/>
          </a:xfrm>
        </p:grpSpPr>
        <p:sp>
          <p:nvSpPr>
            <p:cNvPr id="31" name="Line 59"/>
            <p:cNvSpPr>
              <a:spLocks noChangeShapeType="1"/>
            </p:cNvSpPr>
            <p:nvPr/>
          </p:nvSpPr>
          <p:spPr bwMode="auto">
            <a:xfrm>
              <a:off x="2650" y="1184"/>
              <a:ext cx="2808" cy="0"/>
            </a:xfrm>
            <a:prstGeom prst="line">
              <a:avLst/>
            </a:prstGeom>
            <a:noFill/>
            <a:ln w="38100">
              <a:solidFill>
                <a:srgbClr val="FF0000"/>
              </a:solidFill>
              <a:round/>
              <a:headEnd/>
              <a:tailEnd/>
            </a:ln>
          </p:spPr>
          <p:txBody>
            <a:bodyPr/>
            <a:lstStyle/>
            <a:p>
              <a:endParaRPr lang="en-US">
                <a:latin typeface="Arial"/>
                <a:cs typeface="Arial"/>
              </a:endParaRPr>
            </a:p>
          </p:txBody>
        </p:sp>
        <p:sp>
          <p:nvSpPr>
            <p:cNvPr id="32" name="Text Box 60"/>
            <p:cNvSpPr txBox="1">
              <a:spLocks noChangeArrowheads="1"/>
            </p:cNvSpPr>
            <p:nvPr/>
          </p:nvSpPr>
          <p:spPr bwMode="auto">
            <a:xfrm>
              <a:off x="3767" y="1161"/>
              <a:ext cx="1101" cy="288"/>
            </a:xfrm>
            <a:prstGeom prst="rect">
              <a:avLst/>
            </a:prstGeom>
            <a:noFill/>
            <a:ln w="9525">
              <a:noFill/>
              <a:miter lim="800000"/>
              <a:headEnd/>
              <a:tailEnd/>
            </a:ln>
          </p:spPr>
          <p:txBody>
            <a:bodyPr>
              <a:spAutoFit/>
            </a:bodyPr>
            <a:lstStyle/>
            <a:p>
              <a:pPr>
                <a:spcBef>
                  <a:spcPct val="50000"/>
                </a:spcBef>
              </a:pPr>
              <a:r>
                <a:rPr lang="en-US" sz="2400" i="1" dirty="0">
                  <a:solidFill>
                    <a:srgbClr val="C00000"/>
                  </a:solidFill>
                  <a:latin typeface="Arial"/>
                  <a:cs typeface="Arial"/>
                </a:rPr>
                <a:t>Price floor</a:t>
              </a:r>
            </a:p>
          </p:txBody>
        </p:sp>
        <p:sp>
          <p:nvSpPr>
            <p:cNvPr id="33" name="Oval 61"/>
            <p:cNvSpPr>
              <a:spLocks noChangeArrowheads="1"/>
            </p:cNvSpPr>
            <p:nvPr/>
          </p:nvSpPr>
          <p:spPr bwMode="auto">
            <a:xfrm>
              <a:off x="2979" y="1138"/>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36" name="Oval 62"/>
            <p:cNvSpPr>
              <a:spLocks noChangeArrowheads="1"/>
            </p:cNvSpPr>
            <p:nvPr/>
          </p:nvSpPr>
          <p:spPr bwMode="auto">
            <a:xfrm>
              <a:off x="5066" y="1138"/>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sp>
        <p:nvSpPr>
          <p:cNvPr id="5" name="Footer Placeholder 4">
            <a:extLst>
              <a:ext uri="{FF2B5EF4-FFF2-40B4-BE49-F238E27FC236}">
                <a16:creationId xmlns:a16="http://schemas.microsoft.com/office/drawing/2014/main" id="{8B9F4C0E-8D90-49A5-F074-ECDEE6A7888B}"/>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085999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wrap="square" anchor="ctr"/>
          <a:lstStyle/>
          <a:p>
            <a:r>
              <a:rPr lang="en-US" altLang="en-US" dirty="0"/>
              <a:t>The Surprising Study of Tax Incidence </a:t>
            </a:r>
          </a:p>
        </p:txBody>
      </p:sp>
      <p:sp>
        <p:nvSpPr>
          <p:cNvPr id="33795" name="Content Placeholder 2"/>
          <p:cNvSpPr>
            <a:spLocks noGrp="1"/>
          </p:cNvSpPr>
          <p:nvPr>
            <p:ph idx="1"/>
          </p:nvPr>
        </p:nvSpPr>
        <p:spPr>
          <a:prstGeom prst="rect">
            <a:avLst/>
          </a:prstGeom>
        </p:spPr>
        <p:txBody>
          <a:bodyPr/>
          <a:lstStyle/>
          <a:p>
            <a:r>
              <a:rPr lang="en-US" altLang="en-US" dirty="0"/>
              <a:t>Government uses taxes</a:t>
            </a:r>
          </a:p>
          <a:p>
            <a:pPr lvl="1"/>
            <a:r>
              <a:rPr lang="en-US" altLang="en-US" dirty="0"/>
              <a:t>To raise revenue for public projects </a:t>
            </a:r>
          </a:p>
          <a:p>
            <a:pPr lvl="2"/>
            <a:r>
              <a:rPr lang="en-US" altLang="en-US" dirty="0"/>
              <a:t>Roads, schools, and national defense</a:t>
            </a:r>
          </a:p>
          <a:p>
            <a:r>
              <a:rPr lang="en-US" altLang="en-US" dirty="0"/>
              <a:t>Legally, the government can </a:t>
            </a:r>
          </a:p>
          <a:p>
            <a:pPr lvl="1"/>
            <a:r>
              <a:rPr lang="en-US" altLang="en-US" dirty="0"/>
              <a:t>Make the seller or the buyer to pay the tax</a:t>
            </a:r>
          </a:p>
          <a:p>
            <a:r>
              <a:rPr lang="en-US" altLang="en-US" dirty="0"/>
              <a:t>Tax incidence</a:t>
            </a:r>
          </a:p>
          <a:p>
            <a:pPr lvl="1"/>
            <a:r>
              <a:rPr lang="en-US" altLang="en-US" dirty="0"/>
              <a:t>The manner in which the burden of a tax is shared among participants in a market</a:t>
            </a:r>
          </a:p>
        </p:txBody>
      </p:sp>
      <p:sp>
        <p:nvSpPr>
          <p:cNvPr id="33797" name="Slide Number Placeholder 1"/>
          <p:cNvSpPr>
            <a:spLocks noGrp="1"/>
          </p:cNvSpPr>
          <p:nvPr>
            <p:ph type="sldNum" sz="quarter" idx="10"/>
          </p:nvPr>
        </p:nvSpPr>
        <p:spPr>
          <a:prstGeom prst="rect">
            <a:avLst/>
          </a:prstGeom>
          <a:noFill/>
          <a:extLst>
            <a:ext uri="{909E8E84-426E-40DD-AFC4-6F175D3DCCD1}">
              <a14:hiddenFill xmlns:a14="http://schemas.microsoft.com/office/drawing/2010/main">
                <a:solidFill>
                  <a:srgbClr val="FFFFFF"/>
                </a:solidFill>
              </a14:hiddenFill>
            </a:ext>
          </a:extLst>
        </p:spPr>
        <p:txBody>
          <a:bodyPr/>
          <a:lstStyle>
            <a:lvl1pPr algn="l" eaLnBrk="0" hangingPunct="0">
              <a:defRPr sz="3400">
                <a:solidFill>
                  <a:srgbClr val="005EA4"/>
                </a:solidFill>
                <a:latin typeface="Arial" charset="0"/>
              </a:defRPr>
            </a:lvl1pPr>
            <a:lvl2pPr marL="742950" indent="-285750" algn="l" eaLnBrk="0" hangingPunct="0">
              <a:buFont typeface="Arial" charset="0"/>
              <a:buChar char="–"/>
              <a:defRPr sz="3200">
                <a:solidFill>
                  <a:schemeClr val="tx1"/>
                </a:solidFill>
                <a:latin typeface="Arial" charset="0"/>
              </a:defRPr>
            </a:lvl2pPr>
            <a:lvl3pPr marL="1143000" indent="-228600" algn="l" eaLnBrk="0" hangingPunct="0">
              <a:buSzPct val="90000"/>
              <a:defRPr sz="2800">
                <a:solidFill>
                  <a:schemeClr val="tx1"/>
                </a:solidFill>
                <a:latin typeface="Arial" charset="0"/>
              </a:defRPr>
            </a:lvl3pPr>
            <a:lvl4pPr marL="1600200" indent="-228600" algn="l" eaLnBrk="0" hangingPunct="0">
              <a:buChar char="–"/>
              <a:defRPr sz="2400">
                <a:solidFill>
                  <a:schemeClr val="tx1"/>
                </a:solidFill>
                <a:latin typeface="Arial" charset="0"/>
              </a:defRPr>
            </a:lvl4pPr>
            <a:lvl5pPr marL="2057400" indent="-228600" algn="l"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fld id="{FA0B1E0F-7469-4953-BA71-09BE23F641A2}" type="slidenum">
              <a:rPr lang="en-US" altLang="en-US" sz="1200">
                <a:solidFill>
                  <a:srgbClr val="002060"/>
                </a:solidFill>
              </a:rPr>
              <a:pPr algn="ctr" eaLnBrk="1" hangingPunct="1"/>
              <a:t>32</a:t>
            </a:fld>
            <a:endParaRPr lang="en-US" altLang="en-US" sz="1200">
              <a:solidFill>
                <a:srgbClr val="002060"/>
              </a:solidFill>
            </a:endParaRPr>
          </a:p>
        </p:txBody>
      </p:sp>
      <p:sp>
        <p:nvSpPr>
          <p:cNvPr id="2" name="Footer Placeholder 1">
            <a:extLst>
              <a:ext uri="{FF2B5EF4-FFF2-40B4-BE49-F238E27FC236}">
                <a16:creationId xmlns:a16="http://schemas.microsoft.com/office/drawing/2014/main" id="{91FE8D4B-8697-7A22-8BDC-FA943A4CE7AA}"/>
              </a:ext>
            </a:extLst>
          </p:cNvPr>
          <p:cNvSpPr>
            <a:spLocks noGrp="1"/>
          </p:cNvSpPr>
          <p:nvPr>
            <p:ph type="ftr" sz="quarter" idx="11"/>
          </p:nvPr>
        </p:nvSpPr>
        <p:spPr/>
        <p:txBody>
          <a:body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1375909404"/>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AE1221"/>
                </a:solidFill>
              </a:rPr>
              <a:t>EXAMPLE 3:  </a:t>
            </a:r>
            <a:r>
              <a:rPr lang="en-US" dirty="0">
                <a:solidFill>
                  <a:schemeClr val="tx1"/>
                </a:solidFill>
              </a:rPr>
              <a:t>The market for pizza</a:t>
            </a:r>
          </a:p>
        </p:txBody>
      </p:sp>
      <p:sp>
        <p:nvSpPr>
          <p:cNvPr id="4" name="Slide Number Placeholder 3"/>
          <p:cNvSpPr>
            <a:spLocks noGrp="1"/>
          </p:cNvSpPr>
          <p:nvPr>
            <p:ph type="sldNum" sz="quarter" idx="10"/>
          </p:nvPr>
        </p:nvSpPr>
        <p:spPr/>
        <p:txBody>
          <a:bodyPr/>
          <a:lstStyle/>
          <a:p>
            <a:pPr>
              <a:defRPr/>
            </a:pPr>
            <a:fld id="{2F37425F-5E17-4209-B948-B5CE2119E408}" type="slidenum">
              <a:rPr lang="en-US" smtClean="0"/>
              <a:pPr>
                <a:defRPr/>
              </a:pPr>
              <a:t>33</a:t>
            </a:fld>
            <a:endParaRPr lang="en-US" dirty="0"/>
          </a:p>
        </p:txBody>
      </p:sp>
      <p:sp>
        <p:nvSpPr>
          <p:cNvPr id="3" name="Text Placeholder 2"/>
          <p:cNvSpPr>
            <a:spLocks noGrp="1"/>
          </p:cNvSpPr>
          <p:nvPr>
            <p:ph idx="12"/>
          </p:nvPr>
        </p:nvSpPr>
        <p:spPr>
          <a:xfrm>
            <a:off x="6819901" y="2590800"/>
            <a:ext cx="2476500" cy="914400"/>
          </a:xfrm>
          <a:noFill/>
        </p:spPr>
        <p:txBody>
          <a:bodyPr>
            <a:normAutofit lnSpcReduction="10000"/>
          </a:bodyPr>
          <a:lstStyle/>
          <a:p>
            <a:pPr marL="0" indent="0">
              <a:buNone/>
            </a:pPr>
            <a:r>
              <a:rPr lang="en-US" sz="2800" dirty="0"/>
              <a:t>Equilibrium without tax</a:t>
            </a:r>
          </a:p>
        </p:txBody>
      </p:sp>
      <p:grpSp>
        <p:nvGrpSpPr>
          <p:cNvPr id="6" name="Group 2"/>
          <p:cNvGrpSpPr>
            <a:grpSpLocks/>
          </p:cNvGrpSpPr>
          <p:nvPr/>
        </p:nvGrpSpPr>
        <p:grpSpPr bwMode="auto">
          <a:xfrm>
            <a:off x="4127501" y="1876123"/>
            <a:ext cx="3176587" cy="2274887"/>
            <a:chOff x="3027" y="1106"/>
            <a:chExt cx="2001" cy="1433"/>
          </a:xfrm>
        </p:grpSpPr>
        <p:sp>
          <p:nvSpPr>
            <p:cNvPr id="7" name="Line 3"/>
            <p:cNvSpPr>
              <a:spLocks noChangeShapeType="1"/>
            </p:cNvSpPr>
            <p:nvPr/>
          </p:nvSpPr>
          <p:spPr bwMode="auto">
            <a:xfrm flipV="1">
              <a:off x="3027" y="1316"/>
              <a:ext cx="1696" cy="1223"/>
            </a:xfrm>
            <a:prstGeom prst="line">
              <a:avLst/>
            </a:prstGeom>
            <a:noFill/>
            <a:ln w="38100">
              <a:solidFill>
                <a:srgbClr val="003399"/>
              </a:solidFill>
              <a:round/>
              <a:headEnd/>
              <a:tailEnd/>
            </a:ln>
          </p:spPr>
          <p:txBody>
            <a:bodyPr/>
            <a:lstStyle/>
            <a:p>
              <a:endParaRPr lang="en-US">
                <a:latin typeface="Arial"/>
                <a:cs typeface="Arial"/>
              </a:endParaRPr>
            </a:p>
          </p:txBody>
        </p:sp>
        <p:sp>
          <p:nvSpPr>
            <p:cNvPr id="8" name="Text Box 4"/>
            <p:cNvSpPr txBox="1">
              <a:spLocks noChangeArrowheads="1"/>
            </p:cNvSpPr>
            <p:nvPr/>
          </p:nvSpPr>
          <p:spPr bwMode="auto">
            <a:xfrm>
              <a:off x="4642" y="1106"/>
              <a:ext cx="386"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S</a:t>
              </a:r>
              <a:r>
                <a:rPr lang="en-US" sz="2400" b="1" baseline="-25000">
                  <a:latin typeface="Arial"/>
                  <a:cs typeface="Arial"/>
                </a:rPr>
                <a:t>1</a:t>
              </a:r>
            </a:p>
          </p:txBody>
        </p:sp>
      </p:grpSp>
      <p:grpSp>
        <p:nvGrpSpPr>
          <p:cNvPr id="9" name="Group 7"/>
          <p:cNvGrpSpPr>
            <a:grpSpLocks/>
          </p:cNvGrpSpPr>
          <p:nvPr/>
        </p:nvGrpSpPr>
        <p:grpSpPr bwMode="auto">
          <a:xfrm>
            <a:off x="3416301" y="1355422"/>
            <a:ext cx="4422775" cy="3871912"/>
            <a:chOff x="2579" y="785"/>
            <a:chExt cx="2786" cy="2439"/>
          </a:xfrm>
        </p:grpSpPr>
        <p:grpSp>
          <p:nvGrpSpPr>
            <p:cNvPr id="10" name="Group 8"/>
            <p:cNvGrpSpPr>
              <a:grpSpLocks/>
            </p:cNvGrpSpPr>
            <p:nvPr/>
          </p:nvGrpSpPr>
          <p:grpSpPr bwMode="auto">
            <a:xfrm>
              <a:off x="2697" y="1037"/>
              <a:ext cx="2409" cy="2049"/>
              <a:chOff x="1098" y="1361"/>
              <a:chExt cx="2116" cy="2027"/>
            </a:xfrm>
          </p:grpSpPr>
          <p:sp>
            <p:nvSpPr>
              <p:cNvPr id="13" name="Line 9"/>
              <p:cNvSpPr>
                <a:spLocks noChangeShapeType="1"/>
              </p:cNvSpPr>
              <p:nvPr/>
            </p:nvSpPr>
            <p:spPr bwMode="auto">
              <a:xfrm>
                <a:off x="1102" y="1361"/>
                <a:ext cx="0" cy="2025"/>
              </a:xfrm>
              <a:prstGeom prst="line">
                <a:avLst/>
              </a:prstGeom>
              <a:noFill/>
              <a:ln w="12700">
                <a:solidFill>
                  <a:schemeClr val="tx1"/>
                </a:solidFill>
                <a:round/>
                <a:headEnd/>
                <a:tailEnd/>
              </a:ln>
            </p:spPr>
            <p:txBody>
              <a:bodyPr/>
              <a:lstStyle/>
              <a:p>
                <a:endParaRPr lang="en-US">
                  <a:latin typeface="Arial"/>
                  <a:cs typeface="Arial"/>
                </a:endParaRPr>
              </a:p>
            </p:txBody>
          </p:sp>
          <p:sp>
            <p:nvSpPr>
              <p:cNvPr id="14" name="Line 10"/>
              <p:cNvSpPr>
                <a:spLocks noChangeShapeType="1"/>
              </p:cNvSpPr>
              <p:nvPr/>
            </p:nvSpPr>
            <p:spPr bwMode="auto">
              <a:xfrm>
                <a:off x="1098" y="3388"/>
                <a:ext cx="2116" cy="0"/>
              </a:xfrm>
              <a:prstGeom prst="line">
                <a:avLst/>
              </a:prstGeom>
              <a:noFill/>
              <a:ln w="12700">
                <a:solidFill>
                  <a:schemeClr val="tx1"/>
                </a:solidFill>
                <a:round/>
                <a:headEnd/>
                <a:tailEnd/>
              </a:ln>
            </p:spPr>
            <p:txBody>
              <a:bodyPr/>
              <a:lstStyle/>
              <a:p>
                <a:endParaRPr lang="en-US">
                  <a:latin typeface="Arial"/>
                  <a:cs typeface="Arial"/>
                </a:endParaRPr>
              </a:p>
            </p:txBody>
          </p:sp>
        </p:grpSp>
        <p:sp>
          <p:nvSpPr>
            <p:cNvPr id="11" name="Text Box 11"/>
            <p:cNvSpPr txBox="1">
              <a:spLocks noChangeArrowheads="1"/>
            </p:cNvSpPr>
            <p:nvPr/>
          </p:nvSpPr>
          <p:spPr bwMode="auto">
            <a:xfrm>
              <a:off x="2579" y="785"/>
              <a:ext cx="267"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P</a:t>
              </a:r>
            </a:p>
          </p:txBody>
        </p:sp>
        <p:sp>
          <p:nvSpPr>
            <p:cNvPr id="12" name="Text Box 12"/>
            <p:cNvSpPr txBox="1">
              <a:spLocks noChangeArrowheads="1"/>
            </p:cNvSpPr>
            <p:nvPr/>
          </p:nvSpPr>
          <p:spPr bwMode="auto">
            <a:xfrm>
              <a:off x="5075" y="2936"/>
              <a:ext cx="290"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Q</a:t>
              </a:r>
            </a:p>
          </p:txBody>
        </p:sp>
      </p:grpSp>
      <p:grpSp>
        <p:nvGrpSpPr>
          <p:cNvPr id="15" name="Group 13"/>
          <p:cNvGrpSpPr>
            <a:grpSpLocks/>
          </p:cNvGrpSpPr>
          <p:nvPr/>
        </p:nvGrpSpPr>
        <p:grpSpPr bwMode="auto">
          <a:xfrm>
            <a:off x="4741862" y="1714198"/>
            <a:ext cx="2730500" cy="2649537"/>
            <a:chOff x="3414" y="1004"/>
            <a:chExt cx="1720" cy="1669"/>
          </a:xfrm>
        </p:grpSpPr>
        <p:sp>
          <p:nvSpPr>
            <p:cNvPr id="16" name="Line 14"/>
            <p:cNvSpPr>
              <a:spLocks noChangeShapeType="1"/>
            </p:cNvSpPr>
            <p:nvPr/>
          </p:nvSpPr>
          <p:spPr bwMode="auto">
            <a:xfrm>
              <a:off x="3414" y="1004"/>
              <a:ext cx="1417" cy="1470"/>
            </a:xfrm>
            <a:prstGeom prst="line">
              <a:avLst/>
            </a:prstGeom>
            <a:noFill/>
            <a:ln w="38100">
              <a:solidFill>
                <a:srgbClr val="003399"/>
              </a:solidFill>
              <a:round/>
              <a:headEnd/>
              <a:tailEnd/>
            </a:ln>
          </p:spPr>
          <p:txBody>
            <a:bodyPr/>
            <a:lstStyle/>
            <a:p>
              <a:endParaRPr lang="en-US">
                <a:latin typeface="Arial"/>
                <a:cs typeface="Arial"/>
              </a:endParaRPr>
            </a:p>
          </p:txBody>
        </p:sp>
        <p:sp>
          <p:nvSpPr>
            <p:cNvPr id="17" name="Text Box 15"/>
            <p:cNvSpPr txBox="1">
              <a:spLocks noChangeArrowheads="1"/>
            </p:cNvSpPr>
            <p:nvPr/>
          </p:nvSpPr>
          <p:spPr bwMode="auto">
            <a:xfrm>
              <a:off x="4748" y="2385"/>
              <a:ext cx="386"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D</a:t>
              </a:r>
              <a:r>
                <a:rPr lang="en-US" sz="2400" b="1" baseline="-25000">
                  <a:latin typeface="Arial"/>
                  <a:cs typeface="Arial"/>
                </a:rPr>
                <a:t>1</a:t>
              </a:r>
            </a:p>
          </p:txBody>
        </p:sp>
      </p:grpSp>
      <p:grpSp>
        <p:nvGrpSpPr>
          <p:cNvPr id="18" name="Group 16"/>
          <p:cNvGrpSpPr>
            <a:grpSpLocks/>
          </p:cNvGrpSpPr>
          <p:nvPr/>
        </p:nvGrpSpPr>
        <p:grpSpPr bwMode="auto">
          <a:xfrm>
            <a:off x="2438401" y="2703209"/>
            <a:ext cx="3773487" cy="2725738"/>
            <a:chOff x="1963" y="1627"/>
            <a:chExt cx="2377" cy="1717"/>
          </a:xfrm>
        </p:grpSpPr>
        <p:grpSp>
          <p:nvGrpSpPr>
            <p:cNvPr id="19" name="Group 17"/>
            <p:cNvGrpSpPr>
              <a:grpSpLocks/>
            </p:cNvGrpSpPr>
            <p:nvPr/>
          </p:nvGrpSpPr>
          <p:grpSpPr bwMode="auto">
            <a:xfrm>
              <a:off x="2703" y="1746"/>
              <a:ext cx="1425" cy="1333"/>
              <a:chOff x="357" y="2450"/>
              <a:chExt cx="795" cy="646"/>
            </a:xfrm>
          </p:grpSpPr>
          <p:sp>
            <p:nvSpPr>
              <p:cNvPr id="23" name="Line 18"/>
              <p:cNvSpPr>
                <a:spLocks noChangeShapeType="1"/>
              </p:cNvSpPr>
              <p:nvPr/>
            </p:nvSpPr>
            <p:spPr bwMode="auto">
              <a:xfrm>
                <a:off x="357" y="2450"/>
                <a:ext cx="795"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24" name="Line 19"/>
              <p:cNvSpPr>
                <a:spLocks noChangeShapeType="1"/>
              </p:cNvSpPr>
              <p:nvPr/>
            </p:nvSpPr>
            <p:spPr bwMode="auto">
              <a:xfrm>
                <a:off x="1152" y="2451"/>
                <a:ext cx="0" cy="645"/>
              </a:xfrm>
              <a:prstGeom prst="line">
                <a:avLst/>
              </a:prstGeom>
              <a:noFill/>
              <a:ln w="9525">
                <a:solidFill>
                  <a:schemeClr val="tx1"/>
                </a:solidFill>
                <a:prstDash val="lgDash"/>
                <a:round/>
                <a:headEnd/>
                <a:tailEnd/>
              </a:ln>
            </p:spPr>
            <p:txBody>
              <a:bodyPr/>
              <a:lstStyle/>
              <a:p>
                <a:endParaRPr lang="en-US">
                  <a:latin typeface="Arial"/>
                  <a:cs typeface="Arial"/>
                </a:endParaRPr>
              </a:p>
            </p:txBody>
          </p:sp>
        </p:grpSp>
        <p:sp>
          <p:nvSpPr>
            <p:cNvPr id="20" name="Oval 20"/>
            <p:cNvSpPr>
              <a:spLocks noChangeArrowheads="1"/>
            </p:cNvSpPr>
            <p:nvPr/>
          </p:nvSpPr>
          <p:spPr bwMode="auto">
            <a:xfrm>
              <a:off x="4081" y="1699"/>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21" name="Text Box 21"/>
            <p:cNvSpPr txBox="1">
              <a:spLocks noChangeArrowheads="1"/>
            </p:cNvSpPr>
            <p:nvPr/>
          </p:nvSpPr>
          <p:spPr bwMode="auto">
            <a:xfrm>
              <a:off x="1963" y="1627"/>
              <a:ext cx="721" cy="233"/>
            </a:xfrm>
            <a:prstGeom prst="rect">
              <a:avLst/>
            </a:prstGeom>
            <a:noFill/>
            <a:ln w="9525">
              <a:noFill/>
              <a:miter lim="800000"/>
              <a:headEnd/>
              <a:tailEnd/>
            </a:ln>
          </p:spPr>
          <p:txBody>
            <a:bodyPr lIns="0" tIns="0" bIns="0">
              <a:spAutoFit/>
            </a:bodyPr>
            <a:lstStyle/>
            <a:p>
              <a:pPr algn="r">
                <a:spcBef>
                  <a:spcPct val="50000"/>
                </a:spcBef>
              </a:pPr>
              <a:r>
                <a:rPr lang="en-US" sz="2400">
                  <a:latin typeface="Arial"/>
                  <a:cs typeface="Arial"/>
                </a:rPr>
                <a:t>$10.00</a:t>
              </a:r>
            </a:p>
          </p:txBody>
        </p:sp>
        <p:sp>
          <p:nvSpPr>
            <p:cNvPr id="22" name="Text Box 22"/>
            <p:cNvSpPr txBox="1">
              <a:spLocks noChangeArrowheads="1"/>
            </p:cNvSpPr>
            <p:nvPr/>
          </p:nvSpPr>
          <p:spPr bwMode="auto">
            <a:xfrm>
              <a:off x="3969" y="3111"/>
              <a:ext cx="371" cy="233"/>
            </a:xfrm>
            <a:prstGeom prst="rect">
              <a:avLst/>
            </a:prstGeom>
            <a:noFill/>
            <a:ln w="9525">
              <a:noFill/>
              <a:miter lim="800000"/>
              <a:headEnd/>
              <a:tailEnd/>
            </a:ln>
          </p:spPr>
          <p:txBody>
            <a:bodyPr lIns="0" tIns="0" rIns="0" bIns="0">
              <a:spAutoFit/>
            </a:bodyPr>
            <a:lstStyle/>
            <a:p>
              <a:pPr algn="ctr">
                <a:spcBef>
                  <a:spcPct val="50000"/>
                </a:spcBef>
              </a:pPr>
              <a:r>
                <a:rPr lang="en-US" sz="2400">
                  <a:latin typeface="Arial"/>
                  <a:cs typeface="Arial"/>
                </a:rPr>
                <a:t>500</a:t>
              </a:r>
            </a:p>
          </p:txBody>
        </p:sp>
      </p:grpSp>
      <p:sp>
        <p:nvSpPr>
          <p:cNvPr id="5" name="Footer Placeholder 4">
            <a:extLst>
              <a:ext uri="{FF2B5EF4-FFF2-40B4-BE49-F238E27FC236}">
                <a16:creationId xmlns:a16="http://schemas.microsoft.com/office/drawing/2014/main" id="{EC8B40AA-6924-2648-D57A-1DDB379EF158}"/>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5217679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strips(downRight)">
                                      <p:cBhvr>
                                        <p:cTn id="7" dur="500"/>
                                        <p:tgtEl>
                                          <p:spTgt spid="1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AE1221"/>
                </a:solidFill>
              </a:rPr>
              <a:t>EXAMPLE 3A: </a:t>
            </a:r>
            <a:r>
              <a:rPr lang="en-US" dirty="0">
                <a:solidFill>
                  <a:schemeClr val="tx1"/>
                </a:solidFill>
              </a:rPr>
              <a:t>A $1.50 tax imposed </a:t>
            </a:r>
            <a:r>
              <a:rPr lang="en-US" u="sng" dirty="0">
                <a:solidFill>
                  <a:schemeClr val="tx1"/>
                </a:solidFill>
              </a:rPr>
              <a:t>on buyers</a:t>
            </a:r>
          </a:p>
        </p:txBody>
      </p:sp>
      <p:sp>
        <p:nvSpPr>
          <p:cNvPr id="4" name="Slide Number Placeholder 3"/>
          <p:cNvSpPr>
            <a:spLocks noGrp="1"/>
          </p:cNvSpPr>
          <p:nvPr>
            <p:ph type="sldNum" sz="quarter" idx="10"/>
          </p:nvPr>
        </p:nvSpPr>
        <p:spPr/>
        <p:txBody>
          <a:bodyPr/>
          <a:lstStyle/>
          <a:p>
            <a:pPr>
              <a:defRPr/>
            </a:pPr>
            <a:fld id="{2F37425F-5E17-4209-B948-B5CE2119E408}" type="slidenum">
              <a:rPr lang="en-US" smtClean="0"/>
              <a:pPr>
                <a:defRPr/>
              </a:pPr>
              <a:t>34</a:t>
            </a:fld>
            <a:endParaRPr lang="en-US" dirty="0"/>
          </a:p>
        </p:txBody>
      </p:sp>
      <p:sp>
        <p:nvSpPr>
          <p:cNvPr id="3" name="Text Placeholder 2"/>
          <p:cNvSpPr>
            <a:spLocks noGrp="1"/>
          </p:cNvSpPr>
          <p:nvPr>
            <p:ph idx="12"/>
          </p:nvPr>
        </p:nvSpPr>
        <p:spPr>
          <a:xfrm>
            <a:off x="6400801" y="762000"/>
            <a:ext cx="4186239" cy="5715000"/>
          </a:xfrm>
        </p:spPr>
        <p:txBody>
          <a:bodyPr>
            <a:noAutofit/>
          </a:bodyPr>
          <a:lstStyle/>
          <a:p>
            <a:pPr marL="0" indent="0" eaLnBrk="1" hangingPunct="1">
              <a:lnSpc>
                <a:spcPct val="115000"/>
              </a:lnSpc>
              <a:spcBef>
                <a:spcPct val="30000"/>
              </a:spcBef>
              <a:buNone/>
            </a:pPr>
            <a:r>
              <a:rPr lang="en-US" sz="2400" dirty="0">
                <a:solidFill>
                  <a:srgbClr val="C00000"/>
                </a:solidFill>
                <a:cs typeface="Arial"/>
              </a:rPr>
              <a:t>Hence, a tax on buyers shifts the </a:t>
            </a:r>
            <a:r>
              <a:rPr lang="en-US" sz="2400" b="1" i="1" dirty="0">
                <a:solidFill>
                  <a:srgbClr val="C00000"/>
                </a:solidFill>
                <a:cs typeface="Arial"/>
              </a:rPr>
              <a:t>D</a:t>
            </a:r>
            <a:r>
              <a:rPr lang="en-US" sz="2400" dirty="0">
                <a:solidFill>
                  <a:srgbClr val="C00000"/>
                </a:solidFill>
                <a:cs typeface="Arial"/>
              </a:rPr>
              <a:t> curve down by the amount of the tax.</a:t>
            </a:r>
            <a:endParaRPr lang="en-US" sz="2400" dirty="0">
              <a:solidFill>
                <a:srgbClr val="C00000"/>
              </a:solidFill>
            </a:endParaRPr>
          </a:p>
          <a:p>
            <a:pPr marL="0" indent="0" eaLnBrk="1" hangingPunct="1">
              <a:lnSpc>
                <a:spcPct val="115000"/>
              </a:lnSpc>
              <a:spcBef>
                <a:spcPct val="30000"/>
              </a:spcBef>
              <a:buNone/>
            </a:pPr>
            <a:r>
              <a:rPr lang="en-US" sz="2400" dirty="0"/>
              <a:t>The price buyers pay is now $1.50 higher than the market price </a:t>
            </a:r>
            <a:r>
              <a:rPr lang="en-US" sz="2400" b="1" i="1" dirty="0"/>
              <a:t>P</a:t>
            </a:r>
            <a:r>
              <a:rPr lang="en-US" sz="2400" dirty="0"/>
              <a:t>. </a:t>
            </a:r>
          </a:p>
          <a:p>
            <a:pPr marL="0" indent="0" eaLnBrk="1" hangingPunct="1">
              <a:lnSpc>
                <a:spcPct val="115000"/>
              </a:lnSpc>
              <a:spcBef>
                <a:spcPct val="30000"/>
              </a:spcBef>
              <a:buNone/>
            </a:pPr>
            <a:r>
              <a:rPr lang="en-US" sz="2400" b="1" i="1" dirty="0"/>
              <a:t>P</a:t>
            </a:r>
            <a:r>
              <a:rPr lang="en-US" sz="2400" dirty="0"/>
              <a:t>  would have to fall by $1.50 to make buyers willing to buy same </a:t>
            </a:r>
            <a:r>
              <a:rPr lang="en-US" sz="2400" b="1" i="1" dirty="0"/>
              <a:t>Q </a:t>
            </a:r>
            <a:r>
              <a:rPr lang="en-US" sz="2400" dirty="0"/>
              <a:t>as before.  </a:t>
            </a:r>
          </a:p>
          <a:p>
            <a:pPr marL="0" indent="0" eaLnBrk="1" hangingPunct="1">
              <a:lnSpc>
                <a:spcPct val="115000"/>
              </a:lnSpc>
              <a:spcBef>
                <a:spcPct val="30000"/>
              </a:spcBef>
              <a:buNone/>
            </a:pPr>
            <a:r>
              <a:rPr lang="en-US" sz="2400" i="1" dirty="0"/>
              <a:t>E.g.</a:t>
            </a:r>
            <a:r>
              <a:rPr lang="en-US" sz="2400" dirty="0"/>
              <a:t>, if </a:t>
            </a:r>
            <a:r>
              <a:rPr lang="en-US" sz="2400" b="1" i="1" dirty="0"/>
              <a:t>P</a:t>
            </a:r>
            <a:r>
              <a:rPr lang="en-US" sz="2400" dirty="0"/>
              <a:t>  falls from $10.00 to $8.50, buyers are willing to purchase 500 pizzas. </a:t>
            </a:r>
          </a:p>
        </p:txBody>
      </p:sp>
      <p:grpSp>
        <p:nvGrpSpPr>
          <p:cNvPr id="6" name="Group 2"/>
          <p:cNvGrpSpPr>
            <a:grpSpLocks/>
          </p:cNvGrpSpPr>
          <p:nvPr/>
        </p:nvGrpSpPr>
        <p:grpSpPr bwMode="auto">
          <a:xfrm>
            <a:off x="2984501" y="2322513"/>
            <a:ext cx="3176587" cy="2274887"/>
            <a:chOff x="3027" y="1106"/>
            <a:chExt cx="2001" cy="1433"/>
          </a:xfrm>
        </p:grpSpPr>
        <p:sp>
          <p:nvSpPr>
            <p:cNvPr id="7" name="Line 3"/>
            <p:cNvSpPr>
              <a:spLocks noChangeShapeType="1"/>
            </p:cNvSpPr>
            <p:nvPr/>
          </p:nvSpPr>
          <p:spPr bwMode="auto">
            <a:xfrm flipV="1">
              <a:off x="3027" y="1316"/>
              <a:ext cx="1696" cy="1223"/>
            </a:xfrm>
            <a:prstGeom prst="line">
              <a:avLst/>
            </a:prstGeom>
            <a:noFill/>
            <a:ln w="38100">
              <a:solidFill>
                <a:srgbClr val="005EA4"/>
              </a:solidFill>
              <a:round/>
              <a:headEnd/>
              <a:tailEnd/>
            </a:ln>
          </p:spPr>
          <p:txBody>
            <a:bodyPr/>
            <a:lstStyle/>
            <a:p>
              <a:endParaRPr lang="en-US" sz="1600">
                <a:latin typeface="Arial"/>
                <a:cs typeface="Arial"/>
              </a:endParaRPr>
            </a:p>
          </p:txBody>
        </p:sp>
        <p:sp>
          <p:nvSpPr>
            <p:cNvPr id="8" name="Text Box 4"/>
            <p:cNvSpPr txBox="1">
              <a:spLocks noChangeArrowheads="1"/>
            </p:cNvSpPr>
            <p:nvPr/>
          </p:nvSpPr>
          <p:spPr bwMode="auto">
            <a:xfrm>
              <a:off x="4642" y="1106"/>
              <a:ext cx="386" cy="252"/>
            </a:xfrm>
            <a:prstGeom prst="rect">
              <a:avLst/>
            </a:prstGeom>
            <a:noFill/>
            <a:ln w="9525">
              <a:noFill/>
              <a:miter lim="800000"/>
              <a:headEnd/>
              <a:tailEnd/>
            </a:ln>
          </p:spPr>
          <p:txBody>
            <a:bodyPr>
              <a:spAutoFit/>
            </a:bodyPr>
            <a:lstStyle/>
            <a:p>
              <a:pPr algn="ctr">
                <a:spcBef>
                  <a:spcPct val="50000"/>
                </a:spcBef>
              </a:pPr>
              <a:r>
                <a:rPr lang="en-US" sz="2000" b="1" i="1" dirty="0">
                  <a:latin typeface="Arial"/>
                  <a:cs typeface="Arial"/>
                </a:rPr>
                <a:t>S</a:t>
              </a:r>
              <a:r>
                <a:rPr lang="en-US" sz="2000" b="1" baseline="-25000" dirty="0">
                  <a:latin typeface="Arial"/>
                  <a:cs typeface="Arial"/>
                </a:rPr>
                <a:t>1</a:t>
              </a:r>
            </a:p>
          </p:txBody>
        </p:sp>
      </p:grpSp>
      <p:grpSp>
        <p:nvGrpSpPr>
          <p:cNvPr id="9" name="Group 13"/>
          <p:cNvGrpSpPr>
            <a:grpSpLocks/>
          </p:cNvGrpSpPr>
          <p:nvPr/>
        </p:nvGrpSpPr>
        <p:grpSpPr bwMode="auto">
          <a:xfrm>
            <a:off x="3598862" y="2160588"/>
            <a:ext cx="2730500" cy="2592387"/>
            <a:chOff x="3414" y="1004"/>
            <a:chExt cx="1720" cy="1633"/>
          </a:xfrm>
        </p:grpSpPr>
        <p:sp>
          <p:nvSpPr>
            <p:cNvPr id="10" name="Line 14"/>
            <p:cNvSpPr>
              <a:spLocks noChangeShapeType="1"/>
            </p:cNvSpPr>
            <p:nvPr/>
          </p:nvSpPr>
          <p:spPr bwMode="auto">
            <a:xfrm>
              <a:off x="3414" y="1004"/>
              <a:ext cx="1417" cy="1470"/>
            </a:xfrm>
            <a:prstGeom prst="line">
              <a:avLst/>
            </a:prstGeom>
            <a:noFill/>
            <a:ln w="38100">
              <a:solidFill>
                <a:srgbClr val="003399"/>
              </a:solidFill>
              <a:round/>
              <a:headEnd/>
              <a:tailEnd/>
            </a:ln>
          </p:spPr>
          <p:txBody>
            <a:bodyPr/>
            <a:lstStyle/>
            <a:p>
              <a:endParaRPr lang="en-US" sz="1600">
                <a:latin typeface="Arial"/>
                <a:cs typeface="Arial"/>
              </a:endParaRPr>
            </a:p>
          </p:txBody>
        </p:sp>
        <p:sp>
          <p:nvSpPr>
            <p:cNvPr id="11" name="Text Box 15"/>
            <p:cNvSpPr txBox="1">
              <a:spLocks noChangeArrowheads="1"/>
            </p:cNvSpPr>
            <p:nvPr/>
          </p:nvSpPr>
          <p:spPr bwMode="auto">
            <a:xfrm>
              <a:off x="4748" y="2385"/>
              <a:ext cx="386" cy="252"/>
            </a:xfrm>
            <a:prstGeom prst="rect">
              <a:avLst/>
            </a:prstGeom>
            <a:noFill/>
            <a:ln w="9525">
              <a:noFill/>
              <a:miter lim="800000"/>
              <a:headEnd/>
              <a:tailEnd/>
            </a:ln>
          </p:spPr>
          <p:txBody>
            <a:bodyPr>
              <a:spAutoFit/>
            </a:bodyPr>
            <a:lstStyle/>
            <a:p>
              <a:pPr algn="ctr">
                <a:spcBef>
                  <a:spcPct val="50000"/>
                </a:spcBef>
              </a:pPr>
              <a:r>
                <a:rPr lang="en-US" sz="2000" b="1" i="1">
                  <a:latin typeface="Arial"/>
                  <a:cs typeface="Arial"/>
                </a:rPr>
                <a:t>D</a:t>
              </a:r>
              <a:r>
                <a:rPr lang="en-US" sz="2000" b="1" baseline="-25000">
                  <a:latin typeface="Arial"/>
                  <a:cs typeface="Arial"/>
                </a:rPr>
                <a:t>1</a:t>
              </a:r>
            </a:p>
          </p:txBody>
        </p:sp>
      </p:grpSp>
      <p:grpSp>
        <p:nvGrpSpPr>
          <p:cNvPr id="12" name="Group 16"/>
          <p:cNvGrpSpPr>
            <a:grpSpLocks/>
          </p:cNvGrpSpPr>
          <p:nvPr/>
        </p:nvGrpSpPr>
        <p:grpSpPr bwMode="auto">
          <a:xfrm>
            <a:off x="1295401" y="3149600"/>
            <a:ext cx="3773487" cy="2663825"/>
            <a:chOff x="1963" y="1627"/>
            <a:chExt cx="2377" cy="1678"/>
          </a:xfrm>
        </p:grpSpPr>
        <p:grpSp>
          <p:nvGrpSpPr>
            <p:cNvPr id="13" name="Group 17"/>
            <p:cNvGrpSpPr>
              <a:grpSpLocks/>
            </p:cNvGrpSpPr>
            <p:nvPr/>
          </p:nvGrpSpPr>
          <p:grpSpPr bwMode="auto">
            <a:xfrm>
              <a:off x="2703" y="1746"/>
              <a:ext cx="1425" cy="1333"/>
              <a:chOff x="357" y="2450"/>
              <a:chExt cx="795" cy="646"/>
            </a:xfrm>
          </p:grpSpPr>
          <p:sp>
            <p:nvSpPr>
              <p:cNvPr id="17" name="Line 18"/>
              <p:cNvSpPr>
                <a:spLocks noChangeShapeType="1"/>
              </p:cNvSpPr>
              <p:nvPr/>
            </p:nvSpPr>
            <p:spPr bwMode="auto">
              <a:xfrm>
                <a:off x="357" y="2450"/>
                <a:ext cx="795" cy="0"/>
              </a:xfrm>
              <a:prstGeom prst="line">
                <a:avLst/>
              </a:prstGeom>
              <a:noFill/>
              <a:ln w="9525">
                <a:solidFill>
                  <a:schemeClr val="tx1"/>
                </a:solidFill>
                <a:prstDash val="lgDash"/>
                <a:round/>
                <a:headEnd/>
                <a:tailEnd/>
              </a:ln>
            </p:spPr>
            <p:txBody>
              <a:bodyPr/>
              <a:lstStyle/>
              <a:p>
                <a:endParaRPr lang="en-US" sz="1600">
                  <a:latin typeface="Arial"/>
                  <a:cs typeface="Arial"/>
                </a:endParaRPr>
              </a:p>
            </p:txBody>
          </p:sp>
          <p:sp>
            <p:nvSpPr>
              <p:cNvPr id="18" name="Line 19"/>
              <p:cNvSpPr>
                <a:spLocks noChangeShapeType="1"/>
              </p:cNvSpPr>
              <p:nvPr/>
            </p:nvSpPr>
            <p:spPr bwMode="auto">
              <a:xfrm>
                <a:off x="1152" y="2451"/>
                <a:ext cx="0" cy="645"/>
              </a:xfrm>
              <a:prstGeom prst="line">
                <a:avLst/>
              </a:prstGeom>
              <a:noFill/>
              <a:ln w="9525">
                <a:solidFill>
                  <a:schemeClr val="tx1"/>
                </a:solidFill>
                <a:prstDash val="lgDash"/>
                <a:round/>
                <a:headEnd/>
                <a:tailEnd/>
              </a:ln>
            </p:spPr>
            <p:txBody>
              <a:bodyPr/>
              <a:lstStyle/>
              <a:p>
                <a:endParaRPr lang="en-US" sz="1600">
                  <a:latin typeface="Arial"/>
                  <a:cs typeface="Arial"/>
                </a:endParaRPr>
              </a:p>
            </p:txBody>
          </p:sp>
        </p:grpSp>
        <p:sp>
          <p:nvSpPr>
            <p:cNvPr id="14" name="Oval 20"/>
            <p:cNvSpPr>
              <a:spLocks noChangeArrowheads="1"/>
            </p:cNvSpPr>
            <p:nvPr/>
          </p:nvSpPr>
          <p:spPr bwMode="auto">
            <a:xfrm>
              <a:off x="4081" y="1699"/>
              <a:ext cx="88" cy="87"/>
            </a:xfrm>
            <a:prstGeom prst="ellipse">
              <a:avLst/>
            </a:prstGeom>
            <a:solidFill>
              <a:srgbClr val="000000"/>
            </a:solidFill>
            <a:ln w="9525">
              <a:noFill/>
              <a:prstDash val="dash"/>
              <a:round/>
              <a:headEnd/>
              <a:tailEnd/>
            </a:ln>
          </p:spPr>
          <p:txBody>
            <a:bodyPr wrap="none" anchor="ctr"/>
            <a:lstStyle/>
            <a:p>
              <a:endParaRPr lang="en-US" sz="1600">
                <a:latin typeface="Arial"/>
                <a:cs typeface="Arial"/>
              </a:endParaRPr>
            </a:p>
          </p:txBody>
        </p:sp>
        <p:sp>
          <p:nvSpPr>
            <p:cNvPr id="15" name="Text Box 21"/>
            <p:cNvSpPr txBox="1">
              <a:spLocks noChangeArrowheads="1"/>
            </p:cNvSpPr>
            <p:nvPr/>
          </p:nvSpPr>
          <p:spPr bwMode="auto">
            <a:xfrm>
              <a:off x="1963" y="1627"/>
              <a:ext cx="721" cy="194"/>
            </a:xfrm>
            <a:prstGeom prst="rect">
              <a:avLst/>
            </a:prstGeom>
            <a:noFill/>
            <a:ln w="9525">
              <a:noFill/>
              <a:miter lim="800000"/>
              <a:headEnd/>
              <a:tailEnd/>
            </a:ln>
          </p:spPr>
          <p:txBody>
            <a:bodyPr lIns="0" tIns="0" bIns="0">
              <a:spAutoFit/>
            </a:bodyPr>
            <a:lstStyle/>
            <a:p>
              <a:pPr algn="r">
                <a:spcBef>
                  <a:spcPct val="50000"/>
                </a:spcBef>
              </a:pPr>
              <a:r>
                <a:rPr lang="en-US" sz="2000" dirty="0">
                  <a:latin typeface="Arial"/>
                  <a:cs typeface="Arial"/>
                </a:rPr>
                <a:t>$10.00</a:t>
              </a:r>
            </a:p>
          </p:txBody>
        </p:sp>
        <p:sp>
          <p:nvSpPr>
            <p:cNvPr id="16" name="Text Box 22"/>
            <p:cNvSpPr txBox="1">
              <a:spLocks noChangeArrowheads="1"/>
            </p:cNvSpPr>
            <p:nvPr/>
          </p:nvSpPr>
          <p:spPr bwMode="auto">
            <a:xfrm>
              <a:off x="3969" y="3111"/>
              <a:ext cx="371" cy="194"/>
            </a:xfrm>
            <a:prstGeom prst="rect">
              <a:avLst/>
            </a:prstGeom>
            <a:noFill/>
            <a:ln w="9525">
              <a:noFill/>
              <a:miter lim="800000"/>
              <a:headEnd/>
              <a:tailEnd/>
            </a:ln>
          </p:spPr>
          <p:txBody>
            <a:bodyPr lIns="0" tIns="0" rIns="0" bIns="0">
              <a:spAutoFit/>
            </a:bodyPr>
            <a:lstStyle/>
            <a:p>
              <a:pPr algn="ctr">
                <a:spcBef>
                  <a:spcPct val="50000"/>
                </a:spcBef>
              </a:pPr>
              <a:r>
                <a:rPr lang="en-US" sz="2000">
                  <a:latin typeface="Arial"/>
                  <a:cs typeface="Arial"/>
                </a:rPr>
                <a:t>500</a:t>
              </a:r>
            </a:p>
          </p:txBody>
        </p:sp>
      </p:grpSp>
      <p:grpSp>
        <p:nvGrpSpPr>
          <p:cNvPr id="19" name="Group 18"/>
          <p:cNvGrpSpPr>
            <a:grpSpLocks/>
          </p:cNvGrpSpPr>
          <p:nvPr/>
        </p:nvGrpSpPr>
        <p:grpSpPr bwMode="auto">
          <a:xfrm>
            <a:off x="2057402" y="2038350"/>
            <a:ext cx="4117975" cy="3829050"/>
            <a:chOff x="2443" y="934"/>
            <a:chExt cx="2594" cy="2412"/>
          </a:xfrm>
        </p:grpSpPr>
        <p:grpSp>
          <p:nvGrpSpPr>
            <p:cNvPr id="20" name="Group 19"/>
            <p:cNvGrpSpPr>
              <a:grpSpLocks/>
            </p:cNvGrpSpPr>
            <p:nvPr/>
          </p:nvGrpSpPr>
          <p:grpSpPr bwMode="auto">
            <a:xfrm>
              <a:off x="2697" y="1037"/>
              <a:ext cx="2244" cy="2049"/>
              <a:chOff x="1098" y="1361"/>
              <a:chExt cx="1971" cy="2027"/>
            </a:xfrm>
          </p:grpSpPr>
          <p:sp>
            <p:nvSpPr>
              <p:cNvPr id="23" name="Line 9"/>
              <p:cNvSpPr>
                <a:spLocks noChangeShapeType="1"/>
              </p:cNvSpPr>
              <p:nvPr/>
            </p:nvSpPr>
            <p:spPr bwMode="auto">
              <a:xfrm>
                <a:off x="1102" y="1361"/>
                <a:ext cx="0" cy="2025"/>
              </a:xfrm>
              <a:prstGeom prst="line">
                <a:avLst/>
              </a:prstGeom>
              <a:noFill/>
              <a:ln w="12700">
                <a:solidFill>
                  <a:schemeClr val="tx1"/>
                </a:solidFill>
                <a:round/>
                <a:headEnd/>
                <a:tailEnd/>
              </a:ln>
            </p:spPr>
            <p:txBody>
              <a:bodyPr/>
              <a:lstStyle/>
              <a:p>
                <a:endParaRPr lang="en-US" sz="1600">
                  <a:latin typeface="Arial"/>
                  <a:cs typeface="Arial"/>
                </a:endParaRPr>
              </a:p>
            </p:txBody>
          </p:sp>
          <p:sp>
            <p:nvSpPr>
              <p:cNvPr id="24" name="Line 10"/>
              <p:cNvSpPr>
                <a:spLocks noChangeShapeType="1"/>
              </p:cNvSpPr>
              <p:nvPr/>
            </p:nvSpPr>
            <p:spPr bwMode="auto">
              <a:xfrm flipV="1">
                <a:off x="1098" y="3386"/>
                <a:ext cx="1971" cy="2"/>
              </a:xfrm>
              <a:prstGeom prst="line">
                <a:avLst/>
              </a:prstGeom>
              <a:noFill/>
              <a:ln w="12700">
                <a:solidFill>
                  <a:schemeClr val="tx1"/>
                </a:solidFill>
                <a:round/>
                <a:headEnd/>
                <a:tailEnd/>
              </a:ln>
            </p:spPr>
            <p:txBody>
              <a:bodyPr/>
              <a:lstStyle/>
              <a:p>
                <a:endParaRPr lang="en-US" sz="1600">
                  <a:latin typeface="Arial"/>
                  <a:cs typeface="Arial"/>
                </a:endParaRPr>
              </a:p>
            </p:txBody>
          </p:sp>
        </p:grpSp>
        <p:sp>
          <p:nvSpPr>
            <p:cNvPr id="21" name="Text Box 11"/>
            <p:cNvSpPr txBox="1">
              <a:spLocks noChangeArrowheads="1"/>
            </p:cNvSpPr>
            <p:nvPr/>
          </p:nvSpPr>
          <p:spPr bwMode="auto">
            <a:xfrm>
              <a:off x="2443" y="934"/>
              <a:ext cx="267" cy="252"/>
            </a:xfrm>
            <a:prstGeom prst="rect">
              <a:avLst/>
            </a:prstGeom>
            <a:noFill/>
            <a:ln w="9525">
              <a:noFill/>
              <a:miter lim="800000"/>
              <a:headEnd/>
              <a:tailEnd/>
            </a:ln>
          </p:spPr>
          <p:txBody>
            <a:bodyPr>
              <a:spAutoFit/>
            </a:bodyPr>
            <a:lstStyle/>
            <a:p>
              <a:pPr algn="ctr">
                <a:spcBef>
                  <a:spcPct val="50000"/>
                </a:spcBef>
              </a:pPr>
              <a:r>
                <a:rPr lang="en-US" sz="2000" b="1" i="1" dirty="0">
                  <a:latin typeface="Arial"/>
                  <a:cs typeface="Arial"/>
                </a:rPr>
                <a:t>P</a:t>
              </a:r>
            </a:p>
          </p:txBody>
        </p:sp>
        <p:sp>
          <p:nvSpPr>
            <p:cNvPr id="22" name="Text Box 12"/>
            <p:cNvSpPr txBox="1">
              <a:spLocks noChangeArrowheads="1"/>
            </p:cNvSpPr>
            <p:nvPr/>
          </p:nvSpPr>
          <p:spPr bwMode="auto">
            <a:xfrm>
              <a:off x="4747" y="3094"/>
              <a:ext cx="290" cy="252"/>
            </a:xfrm>
            <a:prstGeom prst="rect">
              <a:avLst/>
            </a:prstGeom>
            <a:noFill/>
            <a:ln w="9525">
              <a:noFill/>
              <a:miter lim="800000"/>
              <a:headEnd/>
              <a:tailEnd/>
            </a:ln>
          </p:spPr>
          <p:txBody>
            <a:bodyPr>
              <a:spAutoFit/>
            </a:bodyPr>
            <a:lstStyle/>
            <a:p>
              <a:pPr algn="ctr">
                <a:spcBef>
                  <a:spcPct val="50000"/>
                </a:spcBef>
              </a:pPr>
              <a:r>
                <a:rPr lang="en-US" sz="2000" b="1" i="1" dirty="0">
                  <a:latin typeface="Arial"/>
                  <a:cs typeface="Arial"/>
                </a:rPr>
                <a:t>Q</a:t>
              </a:r>
            </a:p>
          </p:txBody>
        </p:sp>
      </p:grpSp>
      <p:grpSp>
        <p:nvGrpSpPr>
          <p:cNvPr id="25" name="Group 23"/>
          <p:cNvGrpSpPr>
            <a:grpSpLocks/>
          </p:cNvGrpSpPr>
          <p:nvPr/>
        </p:nvGrpSpPr>
        <p:grpSpPr bwMode="auto">
          <a:xfrm>
            <a:off x="3144837" y="2686049"/>
            <a:ext cx="2730500" cy="2592388"/>
            <a:chOff x="3128" y="1335"/>
            <a:chExt cx="1720" cy="1633"/>
          </a:xfrm>
        </p:grpSpPr>
        <p:sp>
          <p:nvSpPr>
            <p:cNvPr id="26" name="Line 24"/>
            <p:cNvSpPr>
              <a:spLocks noChangeShapeType="1"/>
            </p:cNvSpPr>
            <p:nvPr/>
          </p:nvSpPr>
          <p:spPr bwMode="auto">
            <a:xfrm>
              <a:off x="3128" y="1335"/>
              <a:ext cx="1417" cy="1470"/>
            </a:xfrm>
            <a:prstGeom prst="line">
              <a:avLst/>
            </a:prstGeom>
            <a:noFill/>
            <a:ln w="38100">
              <a:solidFill>
                <a:srgbClr val="FF0000"/>
              </a:solidFill>
              <a:round/>
              <a:headEnd/>
              <a:tailEnd/>
            </a:ln>
          </p:spPr>
          <p:txBody>
            <a:bodyPr/>
            <a:lstStyle/>
            <a:p>
              <a:endParaRPr lang="en-US" sz="1600">
                <a:latin typeface="Arial"/>
                <a:cs typeface="Arial"/>
              </a:endParaRPr>
            </a:p>
          </p:txBody>
        </p:sp>
        <p:sp>
          <p:nvSpPr>
            <p:cNvPr id="27" name="Text Box 25"/>
            <p:cNvSpPr txBox="1">
              <a:spLocks noChangeArrowheads="1"/>
            </p:cNvSpPr>
            <p:nvPr/>
          </p:nvSpPr>
          <p:spPr bwMode="auto">
            <a:xfrm>
              <a:off x="4462" y="2716"/>
              <a:ext cx="386" cy="252"/>
            </a:xfrm>
            <a:prstGeom prst="rect">
              <a:avLst/>
            </a:prstGeom>
            <a:noFill/>
            <a:ln w="9525">
              <a:noFill/>
              <a:miter lim="800000"/>
              <a:headEnd/>
              <a:tailEnd/>
            </a:ln>
          </p:spPr>
          <p:txBody>
            <a:bodyPr>
              <a:spAutoFit/>
            </a:bodyPr>
            <a:lstStyle/>
            <a:p>
              <a:pPr algn="ctr">
                <a:spcBef>
                  <a:spcPct val="50000"/>
                </a:spcBef>
              </a:pPr>
              <a:r>
                <a:rPr lang="en-US" sz="2000" b="1" i="1">
                  <a:latin typeface="Arial"/>
                  <a:cs typeface="Arial"/>
                </a:rPr>
                <a:t>D</a:t>
              </a:r>
              <a:r>
                <a:rPr lang="en-US" sz="2000" b="1" baseline="-25000">
                  <a:latin typeface="Arial"/>
                  <a:cs typeface="Arial"/>
                </a:rPr>
                <a:t>2</a:t>
              </a:r>
            </a:p>
          </p:txBody>
        </p:sp>
      </p:grpSp>
      <p:sp>
        <p:nvSpPr>
          <p:cNvPr id="28" name="Text Box 46"/>
          <p:cNvSpPr txBox="1">
            <a:spLocks noChangeArrowheads="1"/>
          </p:cNvSpPr>
          <p:nvPr/>
        </p:nvSpPr>
        <p:spPr bwMode="auto">
          <a:xfrm>
            <a:off x="2036764" y="936248"/>
            <a:ext cx="4059237" cy="892552"/>
          </a:xfrm>
          <a:prstGeom prst="rect">
            <a:avLst/>
          </a:prstGeom>
          <a:noFill/>
          <a:ln w="9525">
            <a:solidFill>
              <a:srgbClr val="C00000"/>
            </a:solidFill>
            <a:miter lim="800000"/>
            <a:headEnd/>
            <a:tailEnd/>
          </a:ln>
        </p:spPr>
        <p:txBody>
          <a:bodyPr wrap="square">
            <a:spAutoFit/>
          </a:bodyPr>
          <a:lstStyle/>
          <a:p>
            <a:pPr algn="ctr">
              <a:spcBef>
                <a:spcPct val="50000"/>
              </a:spcBef>
            </a:pPr>
            <a:r>
              <a:rPr lang="en-US" sz="2600" dirty="0">
                <a:solidFill>
                  <a:srgbClr val="4E519E"/>
                </a:solidFill>
                <a:latin typeface="Arial"/>
                <a:cs typeface="Arial"/>
              </a:rPr>
              <a:t>Effects of a $1.50 per unit </a:t>
            </a:r>
            <a:r>
              <a:rPr lang="en-US" sz="2600" u="sng" dirty="0">
                <a:solidFill>
                  <a:srgbClr val="4E519E"/>
                </a:solidFill>
                <a:latin typeface="Arial"/>
                <a:cs typeface="Arial"/>
              </a:rPr>
              <a:t>tax on buyers</a:t>
            </a:r>
          </a:p>
        </p:txBody>
      </p:sp>
      <p:grpSp>
        <p:nvGrpSpPr>
          <p:cNvPr id="29" name="Group 56"/>
          <p:cNvGrpSpPr>
            <a:grpSpLocks/>
          </p:cNvGrpSpPr>
          <p:nvPr/>
        </p:nvGrpSpPr>
        <p:grpSpPr bwMode="auto">
          <a:xfrm>
            <a:off x="1298576" y="4149725"/>
            <a:ext cx="3502025" cy="307975"/>
            <a:chOff x="2133" y="2586"/>
            <a:chExt cx="2206" cy="194"/>
          </a:xfrm>
        </p:grpSpPr>
        <p:sp>
          <p:nvSpPr>
            <p:cNvPr id="30" name="Line 18"/>
            <p:cNvSpPr>
              <a:spLocks noChangeShapeType="1"/>
            </p:cNvSpPr>
            <p:nvPr/>
          </p:nvSpPr>
          <p:spPr bwMode="auto">
            <a:xfrm>
              <a:off x="2873" y="2705"/>
              <a:ext cx="1425" cy="0"/>
            </a:xfrm>
            <a:prstGeom prst="line">
              <a:avLst/>
            </a:prstGeom>
            <a:noFill/>
            <a:ln w="9525">
              <a:solidFill>
                <a:schemeClr val="tx1"/>
              </a:solidFill>
              <a:prstDash val="lgDash"/>
              <a:round/>
              <a:headEnd/>
              <a:tailEnd/>
            </a:ln>
          </p:spPr>
          <p:txBody>
            <a:bodyPr/>
            <a:lstStyle/>
            <a:p>
              <a:endParaRPr lang="en-US" sz="1600">
                <a:latin typeface="Arial"/>
                <a:cs typeface="Arial"/>
              </a:endParaRPr>
            </a:p>
          </p:txBody>
        </p:sp>
        <p:sp>
          <p:nvSpPr>
            <p:cNvPr id="31" name="Oval 20"/>
            <p:cNvSpPr>
              <a:spLocks noChangeArrowheads="1"/>
            </p:cNvSpPr>
            <p:nvPr/>
          </p:nvSpPr>
          <p:spPr bwMode="auto">
            <a:xfrm>
              <a:off x="4251" y="2658"/>
              <a:ext cx="88" cy="87"/>
            </a:xfrm>
            <a:prstGeom prst="ellipse">
              <a:avLst/>
            </a:prstGeom>
            <a:solidFill>
              <a:srgbClr val="000000"/>
            </a:solidFill>
            <a:ln w="9525">
              <a:noFill/>
              <a:prstDash val="dash"/>
              <a:round/>
              <a:headEnd/>
              <a:tailEnd/>
            </a:ln>
          </p:spPr>
          <p:txBody>
            <a:bodyPr wrap="none" anchor="ctr"/>
            <a:lstStyle/>
            <a:p>
              <a:endParaRPr lang="en-US" sz="1600">
                <a:latin typeface="Arial"/>
                <a:cs typeface="Arial"/>
              </a:endParaRPr>
            </a:p>
          </p:txBody>
        </p:sp>
        <p:sp>
          <p:nvSpPr>
            <p:cNvPr id="32" name="Text Box 21"/>
            <p:cNvSpPr txBox="1">
              <a:spLocks noChangeArrowheads="1"/>
            </p:cNvSpPr>
            <p:nvPr/>
          </p:nvSpPr>
          <p:spPr bwMode="auto">
            <a:xfrm>
              <a:off x="2133" y="2586"/>
              <a:ext cx="721" cy="194"/>
            </a:xfrm>
            <a:prstGeom prst="rect">
              <a:avLst/>
            </a:prstGeom>
            <a:noFill/>
            <a:ln w="9525">
              <a:noFill/>
              <a:miter lim="800000"/>
              <a:headEnd/>
              <a:tailEnd/>
            </a:ln>
          </p:spPr>
          <p:txBody>
            <a:bodyPr lIns="0" tIns="0" bIns="0">
              <a:spAutoFit/>
            </a:bodyPr>
            <a:lstStyle/>
            <a:p>
              <a:pPr algn="r">
                <a:spcBef>
                  <a:spcPct val="50000"/>
                </a:spcBef>
              </a:pPr>
              <a:r>
                <a:rPr lang="en-US" sz="2000">
                  <a:latin typeface="Arial"/>
                  <a:cs typeface="Arial"/>
                </a:rPr>
                <a:t>$8.50</a:t>
              </a:r>
            </a:p>
          </p:txBody>
        </p:sp>
      </p:grpSp>
      <p:sp>
        <p:nvSpPr>
          <p:cNvPr id="33" name="Line 42"/>
          <p:cNvSpPr>
            <a:spLocks noChangeShapeType="1"/>
          </p:cNvSpPr>
          <p:nvPr/>
        </p:nvSpPr>
        <p:spPr bwMode="auto">
          <a:xfrm flipV="1">
            <a:off x="2466976" y="3348038"/>
            <a:ext cx="1587" cy="981075"/>
          </a:xfrm>
          <a:prstGeom prst="line">
            <a:avLst/>
          </a:prstGeom>
          <a:noFill/>
          <a:ln w="57150">
            <a:solidFill>
              <a:srgbClr val="C00000"/>
            </a:solidFill>
            <a:round/>
            <a:headEnd type="triangle" w="lg" len="med"/>
            <a:tailEnd/>
          </a:ln>
        </p:spPr>
        <p:txBody>
          <a:bodyPr/>
          <a:lstStyle/>
          <a:p>
            <a:endParaRPr lang="en-US" sz="1600">
              <a:latin typeface="Arial"/>
              <a:cs typeface="Arial"/>
            </a:endParaRPr>
          </a:p>
        </p:txBody>
      </p:sp>
      <p:grpSp>
        <p:nvGrpSpPr>
          <p:cNvPr id="34" name="Group 51"/>
          <p:cNvGrpSpPr>
            <a:grpSpLocks/>
          </p:cNvGrpSpPr>
          <p:nvPr/>
        </p:nvGrpSpPr>
        <p:grpSpPr bwMode="auto">
          <a:xfrm>
            <a:off x="4816475" y="3271837"/>
            <a:ext cx="842962" cy="1058862"/>
            <a:chOff x="3989" y="1656"/>
            <a:chExt cx="531" cy="667"/>
          </a:xfrm>
        </p:grpSpPr>
        <p:sp>
          <p:nvSpPr>
            <p:cNvPr id="35" name="AutoShape 43"/>
            <p:cNvSpPr>
              <a:spLocks/>
            </p:cNvSpPr>
            <p:nvPr/>
          </p:nvSpPr>
          <p:spPr bwMode="auto">
            <a:xfrm flipH="1">
              <a:off x="3989" y="1702"/>
              <a:ext cx="118" cy="621"/>
            </a:xfrm>
            <a:prstGeom prst="leftBrace">
              <a:avLst>
                <a:gd name="adj1" fmla="val 57110"/>
                <a:gd name="adj2" fmla="val 49435"/>
              </a:avLst>
            </a:prstGeom>
            <a:noFill/>
            <a:ln w="28575">
              <a:solidFill>
                <a:schemeClr val="tx1"/>
              </a:solidFill>
              <a:round/>
              <a:headEnd/>
              <a:tailEnd/>
            </a:ln>
          </p:spPr>
          <p:txBody>
            <a:bodyPr wrap="none" anchor="ctr"/>
            <a:lstStyle/>
            <a:p>
              <a:endParaRPr lang="en-US" sz="1600">
                <a:latin typeface="Arial"/>
                <a:cs typeface="Arial"/>
              </a:endParaRPr>
            </a:p>
          </p:txBody>
        </p:sp>
        <p:sp>
          <p:nvSpPr>
            <p:cNvPr id="36" name="Text Box 44"/>
            <p:cNvSpPr txBox="1">
              <a:spLocks noChangeArrowheads="1"/>
            </p:cNvSpPr>
            <p:nvPr/>
          </p:nvSpPr>
          <p:spPr bwMode="auto">
            <a:xfrm>
              <a:off x="4078" y="1656"/>
              <a:ext cx="442" cy="252"/>
            </a:xfrm>
            <a:prstGeom prst="rect">
              <a:avLst/>
            </a:prstGeom>
            <a:noFill/>
            <a:ln w="9525">
              <a:noFill/>
              <a:miter lim="800000"/>
              <a:headEnd/>
              <a:tailEnd/>
            </a:ln>
          </p:spPr>
          <p:txBody>
            <a:bodyPr>
              <a:spAutoFit/>
            </a:bodyPr>
            <a:lstStyle/>
            <a:p>
              <a:pPr algn="r">
                <a:spcBef>
                  <a:spcPct val="50000"/>
                </a:spcBef>
              </a:pPr>
              <a:r>
                <a:rPr lang="en-US" sz="2000" dirty="0">
                  <a:solidFill>
                    <a:srgbClr val="008000"/>
                  </a:solidFill>
                  <a:latin typeface="Arial"/>
                  <a:cs typeface="Arial"/>
                </a:rPr>
                <a:t>Tax</a:t>
              </a:r>
            </a:p>
          </p:txBody>
        </p:sp>
        <p:sp>
          <p:nvSpPr>
            <p:cNvPr id="37" name="Line 45"/>
            <p:cNvSpPr>
              <a:spLocks noChangeShapeType="1"/>
            </p:cNvSpPr>
            <p:nvPr/>
          </p:nvSpPr>
          <p:spPr bwMode="auto">
            <a:xfrm flipV="1">
              <a:off x="4135" y="1888"/>
              <a:ext cx="140" cy="113"/>
            </a:xfrm>
            <a:prstGeom prst="line">
              <a:avLst/>
            </a:prstGeom>
            <a:noFill/>
            <a:ln w="12700">
              <a:solidFill>
                <a:schemeClr val="tx1"/>
              </a:solidFill>
              <a:round/>
              <a:headEnd/>
              <a:tailEnd/>
            </a:ln>
          </p:spPr>
          <p:txBody>
            <a:bodyPr/>
            <a:lstStyle/>
            <a:p>
              <a:endParaRPr lang="en-US" sz="1600">
                <a:latin typeface="Arial"/>
                <a:cs typeface="Arial"/>
              </a:endParaRPr>
            </a:p>
          </p:txBody>
        </p:sp>
      </p:grpSp>
      <p:sp>
        <p:nvSpPr>
          <p:cNvPr id="38" name="Line 42"/>
          <p:cNvSpPr>
            <a:spLocks noChangeShapeType="1"/>
          </p:cNvSpPr>
          <p:nvPr/>
        </p:nvSpPr>
        <p:spPr bwMode="auto">
          <a:xfrm flipH="1" flipV="1">
            <a:off x="4730751" y="3398837"/>
            <a:ext cx="1587" cy="868362"/>
          </a:xfrm>
          <a:prstGeom prst="line">
            <a:avLst/>
          </a:prstGeom>
          <a:noFill/>
          <a:ln w="38100">
            <a:solidFill>
              <a:srgbClr val="008000"/>
            </a:solidFill>
            <a:round/>
            <a:headEnd/>
            <a:tailEnd/>
          </a:ln>
        </p:spPr>
        <p:txBody>
          <a:bodyPr/>
          <a:lstStyle/>
          <a:p>
            <a:endParaRPr lang="en-US" sz="1600">
              <a:latin typeface="Arial"/>
              <a:cs typeface="Arial"/>
            </a:endParaRPr>
          </a:p>
        </p:txBody>
      </p:sp>
      <p:sp>
        <p:nvSpPr>
          <p:cNvPr id="5" name="Footer Placeholder 4">
            <a:extLst>
              <a:ext uri="{FF2B5EF4-FFF2-40B4-BE49-F238E27FC236}">
                <a16:creationId xmlns:a16="http://schemas.microsoft.com/office/drawing/2014/main" id="{090F48DE-6D31-B022-B4A9-DE033C229DB6}"/>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6187306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22" presetClass="entr" presetSubtype="8" fill="hold" grpId="0"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500"/>
                            </p:stCondLst>
                            <p:childTnLst>
                              <p:par>
                                <p:cTn id="13" presetID="22" presetClass="entr" presetSubtype="8" fill="hold" grpId="0"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2500"/>
                            </p:stCondLst>
                            <p:childTnLst>
                              <p:par>
                                <p:cTn id="17" presetID="22" presetClass="entr" presetSubtype="8" fill="hold" grpId="0"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33"/>
                                        </p:tgtEl>
                                        <p:attrNameLst>
                                          <p:attrName>style.visibility</p:attrName>
                                        </p:attrNameLst>
                                      </p:cBhvr>
                                      <p:to>
                                        <p:strVal val="visible"/>
                                      </p:to>
                                    </p:set>
                                    <p:animEffect transition="in" filter="wipe(up)">
                                      <p:cBhvr>
                                        <p:cTn id="24" dur="500"/>
                                        <p:tgtEl>
                                          <p:spTgt spid="33"/>
                                        </p:tgtEl>
                                      </p:cBhvr>
                                    </p:animEffect>
                                  </p:childTnLst>
                                </p:cTn>
                              </p:par>
                            </p:childTnLst>
                          </p:cTn>
                        </p:par>
                        <p:par>
                          <p:cTn id="25" fill="hold">
                            <p:stCondLst>
                              <p:cond delay="500"/>
                            </p:stCondLst>
                            <p:childTnLst>
                              <p:par>
                                <p:cTn id="26" presetID="22" presetClass="entr" presetSubtype="8" fill="hold" nodeType="after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left)">
                                      <p:cBhvr>
                                        <p:cTn id="28" dur="500"/>
                                        <p:tgtEl>
                                          <p:spTgt spid="29"/>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wipe(up)">
                                      <p:cBhvr>
                                        <p:cTn id="31" dur="500"/>
                                        <p:tgtEl>
                                          <p:spTgt spid="38"/>
                                        </p:tgtEl>
                                      </p:cBhvr>
                                    </p:animEffect>
                                  </p:childTnLst>
                                </p:cTn>
                              </p:par>
                            </p:childTnLst>
                          </p:cTn>
                        </p:par>
                        <p:par>
                          <p:cTn id="32" fill="hold">
                            <p:stCondLst>
                              <p:cond delay="1000"/>
                            </p:stCondLst>
                            <p:childTnLst>
                              <p:par>
                                <p:cTn id="33" presetID="18" presetClass="entr" presetSubtype="12" fill="hold"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strips(downLeft)">
                                      <p:cBhvr>
                                        <p:cTn id="35" dur="500"/>
                                        <p:tgtEl>
                                          <p:spTgt spid="34"/>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6" fill="hold" nodeType="click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strips(downRight)">
                                      <p:cBhvr>
                                        <p:cTn id="40" dur="500"/>
                                        <p:tgtEl>
                                          <p:spTgt spid="25"/>
                                        </p:tgtEl>
                                      </p:cBhvr>
                                    </p:animEffect>
                                  </p:childTnLst>
                                </p:cTn>
                              </p:par>
                            </p:childTnLst>
                          </p:cTn>
                        </p:par>
                        <p:par>
                          <p:cTn id="41" fill="hold">
                            <p:stCondLst>
                              <p:cond delay="500"/>
                            </p:stCondLst>
                            <p:childTnLst>
                              <p:par>
                                <p:cTn id="42" presetID="22" presetClass="entr" presetSubtype="8" fill="hold" grpId="0" nodeType="afterEffect">
                                  <p:stCondLst>
                                    <p:cond delay="0"/>
                                  </p:stCondLst>
                                  <p:childTnLst>
                                    <p:set>
                                      <p:cBhvr>
                                        <p:cTn id="43" dur="1" fill="hold">
                                          <p:stCondLst>
                                            <p:cond delay="0"/>
                                          </p:stCondLst>
                                        </p:cTn>
                                        <p:tgtEl>
                                          <p:spTgt spid="3">
                                            <p:txEl>
                                              <p:pRg st="0" end="0"/>
                                            </p:txEl>
                                          </p:spTgt>
                                        </p:tgtEl>
                                        <p:attrNameLst>
                                          <p:attrName>style.visibility</p:attrName>
                                        </p:attrNameLst>
                                      </p:cBhvr>
                                      <p:to>
                                        <p:strVal val="visible"/>
                                      </p:to>
                                    </p:set>
                                    <p:animEffect transition="in" filter="wipe(left)">
                                      <p:cBhvr>
                                        <p:cTn id="4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8" grpId="0" animBg="1"/>
      <p:bldP spid="33" grpId="0" uiExpand="1" animBg="1"/>
      <p:bldP spid="38" grpId="0" uiExpan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solidFill>
                  <a:srgbClr val="AE1221"/>
                </a:solidFill>
              </a:rPr>
              <a:t>EXAMPLE 3B: </a:t>
            </a:r>
            <a:r>
              <a:rPr lang="en-US" sz="2800" dirty="0">
                <a:solidFill>
                  <a:schemeClr val="tx1"/>
                </a:solidFill>
              </a:rPr>
              <a:t>The new equilibrium </a:t>
            </a:r>
            <a:r>
              <a:rPr lang="en-US" sz="2400" dirty="0">
                <a:solidFill>
                  <a:schemeClr val="tx1"/>
                </a:solidFill>
              </a:rPr>
              <a:t>($1.50 tax on buyers)</a:t>
            </a: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2F37425F-5E17-4209-B948-B5CE2119E408}" type="slidenum">
              <a:rPr lang="en-US" smtClean="0"/>
              <a:pPr>
                <a:defRPr/>
              </a:pPr>
              <a:t>35</a:t>
            </a:fld>
            <a:endParaRPr lang="en-US" dirty="0"/>
          </a:p>
        </p:txBody>
      </p:sp>
      <p:sp>
        <p:nvSpPr>
          <p:cNvPr id="3" name="Text Placeholder 2"/>
          <p:cNvSpPr>
            <a:spLocks noGrp="1"/>
          </p:cNvSpPr>
          <p:nvPr>
            <p:ph idx="12"/>
          </p:nvPr>
        </p:nvSpPr>
        <p:spPr>
          <a:xfrm>
            <a:off x="7261228" y="860048"/>
            <a:ext cx="3254373" cy="5312152"/>
          </a:xfrm>
        </p:spPr>
        <p:txBody>
          <a:bodyPr/>
          <a:lstStyle/>
          <a:p>
            <a:pPr marL="0" indent="0">
              <a:buNone/>
            </a:pPr>
            <a:r>
              <a:rPr lang="en-US" sz="2800" dirty="0"/>
              <a:t>New equilibrium:</a:t>
            </a:r>
          </a:p>
          <a:p>
            <a:pPr marL="0" indent="0">
              <a:buNone/>
            </a:pPr>
            <a:r>
              <a:rPr lang="en-US" sz="2800" b="1" i="1" dirty="0"/>
              <a:t>	</a:t>
            </a:r>
            <a:r>
              <a:rPr lang="en-US" sz="2800" b="1" i="1" dirty="0">
                <a:solidFill>
                  <a:srgbClr val="4E519E"/>
                </a:solidFill>
              </a:rPr>
              <a:t>Q</a:t>
            </a:r>
            <a:r>
              <a:rPr lang="en-US" sz="2800" dirty="0">
                <a:solidFill>
                  <a:srgbClr val="4E519E"/>
                </a:solidFill>
              </a:rPr>
              <a:t> = 450</a:t>
            </a:r>
          </a:p>
          <a:p>
            <a:pPr marL="0" indent="0">
              <a:buNone/>
            </a:pPr>
            <a:r>
              <a:rPr lang="en-US" sz="2800" dirty="0"/>
              <a:t>Sellers receive	 	</a:t>
            </a:r>
            <a:r>
              <a:rPr lang="en-US" sz="2800" b="1" i="1" dirty="0">
                <a:solidFill>
                  <a:srgbClr val="4E519E"/>
                </a:solidFill>
              </a:rPr>
              <a:t>P</a:t>
            </a:r>
            <a:r>
              <a:rPr lang="en-US" sz="2800" b="1" i="1" baseline="-25000" dirty="0">
                <a:solidFill>
                  <a:srgbClr val="4E519E"/>
                </a:solidFill>
              </a:rPr>
              <a:t>S</a:t>
            </a:r>
            <a:r>
              <a:rPr lang="en-US" sz="2800" dirty="0">
                <a:solidFill>
                  <a:srgbClr val="4E519E"/>
                </a:solidFill>
              </a:rPr>
              <a:t> = $9.50</a:t>
            </a:r>
          </a:p>
          <a:p>
            <a:pPr marL="0" indent="0">
              <a:buNone/>
            </a:pPr>
            <a:r>
              <a:rPr lang="en-US" sz="2800" dirty="0"/>
              <a:t>Buyers pay 	</a:t>
            </a:r>
            <a:r>
              <a:rPr lang="en-US" sz="2800" b="1" i="1" dirty="0">
                <a:solidFill>
                  <a:srgbClr val="4E519E"/>
                </a:solidFill>
              </a:rPr>
              <a:t>P</a:t>
            </a:r>
            <a:r>
              <a:rPr lang="en-US" sz="2800" b="1" i="1" baseline="-25000" dirty="0">
                <a:solidFill>
                  <a:srgbClr val="4E519E"/>
                </a:solidFill>
              </a:rPr>
              <a:t>B</a:t>
            </a:r>
            <a:r>
              <a:rPr lang="en-US" sz="2800" dirty="0">
                <a:solidFill>
                  <a:srgbClr val="4E519E"/>
                </a:solidFill>
              </a:rPr>
              <a:t> = $11.00</a:t>
            </a:r>
          </a:p>
          <a:p>
            <a:pPr marL="0" indent="0">
              <a:buNone/>
            </a:pPr>
            <a:endParaRPr lang="en-US" sz="2800" dirty="0"/>
          </a:p>
          <a:p>
            <a:pPr marL="0" indent="0">
              <a:buNone/>
            </a:pPr>
            <a:r>
              <a:rPr lang="en-US" sz="2800" dirty="0"/>
              <a:t>Difference between them = </a:t>
            </a:r>
            <a:r>
              <a:rPr lang="en-US" sz="2800" b="1" i="1" dirty="0">
                <a:solidFill>
                  <a:srgbClr val="4E519E"/>
                </a:solidFill>
              </a:rPr>
              <a:t>P</a:t>
            </a:r>
            <a:r>
              <a:rPr lang="en-US" sz="2800" b="1" i="1" baseline="-25000" dirty="0">
                <a:solidFill>
                  <a:srgbClr val="4E519E"/>
                </a:solidFill>
              </a:rPr>
              <a:t>B</a:t>
            </a:r>
            <a:r>
              <a:rPr lang="en-US" sz="2800" dirty="0">
                <a:solidFill>
                  <a:srgbClr val="4E519E"/>
                </a:solidFill>
              </a:rPr>
              <a:t> - </a:t>
            </a:r>
            <a:r>
              <a:rPr lang="en-US" sz="2800" b="1" i="1" dirty="0">
                <a:solidFill>
                  <a:srgbClr val="4E519E"/>
                </a:solidFill>
              </a:rPr>
              <a:t>P</a:t>
            </a:r>
            <a:r>
              <a:rPr lang="en-US" sz="2800" b="1" i="1" baseline="-25000" dirty="0">
                <a:solidFill>
                  <a:srgbClr val="4E519E"/>
                </a:solidFill>
              </a:rPr>
              <a:t>S</a:t>
            </a:r>
            <a:r>
              <a:rPr lang="en-US" sz="2800" dirty="0">
                <a:solidFill>
                  <a:srgbClr val="4E519E"/>
                </a:solidFill>
              </a:rPr>
              <a:t> = $1.50 = tax</a:t>
            </a:r>
          </a:p>
          <a:p>
            <a:pPr marL="0" indent="0">
              <a:buNone/>
            </a:pPr>
            <a:endParaRPr lang="en-US" sz="2800" dirty="0"/>
          </a:p>
        </p:txBody>
      </p:sp>
      <p:grpSp>
        <p:nvGrpSpPr>
          <p:cNvPr id="6" name="Group 2"/>
          <p:cNvGrpSpPr>
            <a:grpSpLocks/>
          </p:cNvGrpSpPr>
          <p:nvPr/>
        </p:nvGrpSpPr>
        <p:grpSpPr bwMode="auto">
          <a:xfrm>
            <a:off x="3960814" y="2314576"/>
            <a:ext cx="3176587" cy="2274887"/>
            <a:chOff x="3027" y="1106"/>
            <a:chExt cx="2001" cy="1433"/>
          </a:xfrm>
        </p:grpSpPr>
        <p:sp>
          <p:nvSpPr>
            <p:cNvPr id="7" name="Line 3"/>
            <p:cNvSpPr>
              <a:spLocks noChangeShapeType="1"/>
            </p:cNvSpPr>
            <p:nvPr/>
          </p:nvSpPr>
          <p:spPr bwMode="auto">
            <a:xfrm flipV="1">
              <a:off x="3027" y="1316"/>
              <a:ext cx="1696" cy="1223"/>
            </a:xfrm>
            <a:prstGeom prst="line">
              <a:avLst/>
            </a:prstGeom>
            <a:noFill/>
            <a:ln w="38100">
              <a:solidFill>
                <a:srgbClr val="003399"/>
              </a:solidFill>
              <a:round/>
              <a:headEnd/>
              <a:tailEnd/>
            </a:ln>
          </p:spPr>
          <p:txBody>
            <a:bodyPr/>
            <a:lstStyle/>
            <a:p>
              <a:endParaRPr lang="en-US">
                <a:latin typeface="Arial"/>
                <a:cs typeface="Arial"/>
              </a:endParaRPr>
            </a:p>
          </p:txBody>
        </p:sp>
        <p:sp>
          <p:nvSpPr>
            <p:cNvPr id="8" name="Text Box 4"/>
            <p:cNvSpPr txBox="1">
              <a:spLocks noChangeArrowheads="1"/>
            </p:cNvSpPr>
            <p:nvPr/>
          </p:nvSpPr>
          <p:spPr bwMode="auto">
            <a:xfrm>
              <a:off x="4642" y="1106"/>
              <a:ext cx="386"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S</a:t>
              </a:r>
              <a:r>
                <a:rPr lang="en-US" sz="2400" b="1" baseline="-25000">
                  <a:latin typeface="Arial"/>
                  <a:cs typeface="Arial"/>
                </a:rPr>
                <a:t>1</a:t>
              </a:r>
            </a:p>
          </p:txBody>
        </p:sp>
      </p:grpSp>
      <p:grpSp>
        <p:nvGrpSpPr>
          <p:cNvPr id="9" name="Group 13"/>
          <p:cNvGrpSpPr>
            <a:grpSpLocks/>
          </p:cNvGrpSpPr>
          <p:nvPr/>
        </p:nvGrpSpPr>
        <p:grpSpPr bwMode="auto">
          <a:xfrm>
            <a:off x="4575175" y="2152651"/>
            <a:ext cx="2730500" cy="2649537"/>
            <a:chOff x="3414" y="1004"/>
            <a:chExt cx="1720" cy="1669"/>
          </a:xfrm>
        </p:grpSpPr>
        <p:sp>
          <p:nvSpPr>
            <p:cNvPr id="10" name="Line 14"/>
            <p:cNvSpPr>
              <a:spLocks noChangeShapeType="1"/>
            </p:cNvSpPr>
            <p:nvPr/>
          </p:nvSpPr>
          <p:spPr bwMode="auto">
            <a:xfrm>
              <a:off x="3414" y="1004"/>
              <a:ext cx="1417" cy="1470"/>
            </a:xfrm>
            <a:prstGeom prst="line">
              <a:avLst/>
            </a:prstGeom>
            <a:noFill/>
            <a:ln w="38100">
              <a:solidFill>
                <a:srgbClr val="003399"/>
              </a:solidFill>
              <a:round/>
              <a:headEnd/>
              <a:tailEnd/>
            </a:ln>
          </p:spPr>
          <p:txBody>
            <a:bodyPr/>
            <a:lstStyle/>
            <a:p>
              <a:endParaRPr lang="en-US">
                <a:latin typeface="Arial"/>
                <a:cs typeface="Arial"/>
              </a:endParaRPr>
            </a:p>
          </p:txBody>
        </p:sp>
        <p:sp>
          <p:nvSpPr>
            <p:cNvPr id="11" name="Text Box 15"/>
            <p:cNvSpPr txBox="1">
              <a:spLocks noChangeArrowheads="1"/>
            </p:cNvSpPr>
            <p:nvPr/>
          </p:nvSpPr>
          <p:spPr bwMode="auto">
            <a:xfrm>
              <a:off x="4748" y="2385"/>
              <a:ext cx="386"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D</a:t>
              </a:r>
              <a:r>
                <a:rPr lang="en-US" sz="2400" b="1" baseline="-25000">
                  <a:latin typeface="Arial"/>
                  <a:cs typeface="Arial"/>
                </a:rPr>
                <a:t>1</a:t>
              </a:r>
            </a:p>
          </p:txBody>
        </p:sp>
      </p:grpSp>
      <p:grpSp>
        <p:nvGrpSpPr>
          <p:cNvPr id="12" name="Group 16"/>
          <p:cNvGrpSpPr>
            <a:grpSpLocks/>
          </p:cNvGrpSpPr>
          <p:nvPr/>
        </p:nvGrpSpPr>
        <p:grpSpPr bwMode="auto">
          <a:xfrm>
            <a:off x="2271714" y="3141662"/>
            <a:ext cx="3773487" cy="2725738"/>
            <a:chOff x="1963" y="1627"/>
            <a:chExt cx="2377" cy="1717"/>
          </a:xfrm>
        </p:grpSpPr>
        <p:grpSp>
          <p:nvGrpSpPr>
            <p:cNvPr id="13" name="Group 17"/>
            <p:cNvGrpSpPr>
              <a:grpSpLocks/>
            </p:cNvGrpSpPr>
            <p:nvPr/>
          </p:nvGrpSpPr>
          <p:grpSpPr bwMode="auto">
            <a:xfrm>
              <a:off x="2703" y="1746"/>
              <a:ext cx="1425" cy="1333"/>
              <a:chOff x="357" y="2450"/>
              <a:chExt cx="795" cy="646"/>
            </a:xfrm>
          </p:grpSpPr>
          <p:sp>
            <p:nvSpPr>
              <p:cNvPr id="17" name="Line 18"/>
              <p:cNvSpPr>
                <a:spLocks noChangeShapeType="1"/>
              </p:cNvSpPr>
              <p:nvPr/>
            </p:nvSpPr>
            <p:spPr bwMode="auto">
              <a:xfrm>
                <a:off x="357" y="2450"/>
                <a:ext cx="795" cy="0"/>
              </a:xfrm>
              <a:prstGeom prst="line">
                <a:avLst/>
              </a:prstGeom>
              <a:noFill/>
              <a:ln w="9525">
                <a:solidFill>
                  <a:srgbClr val="969696"/>
                </a:solidFill>
                <a:prstDash val="lgDash"/>
                <a:round/>
                <a:headEnd/>
                <a:tailEnd/>
              </a:ln>
            </p:spPr>
            <p:txBody>
              <a:bodyPr/>
              <a:lstStyle/>
              <a:p>
                <a:endParaRPr lang="en-US">
                  <a:latin typeface="Arial"/>
                  <a:cs typeface="Arial"/>
                </a:endParaRPr>
              </a:p>
            </p:txBody>
          </p:sp>
          <p:sp>
            <p:nvSpPr>
              <p:cNvPr id="18" name="Line 19"/>
              <p:cNvSpPr>
                <a:spLocks noChangeShapeType="1"/>
              </p:cNvSpPr>
              <p:nvPr/>
            </p:nvSpPr>
            <p:spPr bwMode="auto">
              <a:xfrm>
                <a:off x="1152" y="2451"/>
                <a:ext cx="0" cy="645"/>
              </a:xfrm>
              <a:prstGeom prst="line">
                <a:avLst/>
              </a:prstGeom>
              <a:noFill/>
              <a:ln w="9525">
                <a:solidFill>
                  <a:srgbClr val="969696"/>
                </a:solidFill>
                <a:prstDash val="lgDash"/>
                <a:round/>
                <a:headEnd/>
                <a:tailEnd/>
              </a:ln>
            </p:spPr>
            <p:txBody>
              <a:bodyPr/>
              <a:lstStyle/>
              <a:p>
                <a:endParaRPr lang="en-US">
                  <a:latin typeface="Arial"/>
                  <a:cs typeface="Arial"/>
                </a:endParaRPr>
              </a:p>
            </p:txBody>
          </p:sp>
        </p:grpSp>
        <p:sp>
          <p:nvSpPr>
            <p:cNvPr id="14" name="Oval 20"/>
            <p:cNvSpPr>
              <a:spLocks noChangeArrowheads="1"/>
            </p:cNvSpPr>
            <p:nvPr/>
          </p:nvSpPr>
          <p:spPr bwMode="auto">
            <a:xfrm>
              <a:off x="4081" y="1699"/>
              <a:ext cx="88" cy="87"/>
            </a:xfrm>
            <a:prstGeom prst="ellipse">
              <a:avLst/>
            </a:prstGeom>
            <a:solidFill>
              <a:schemeClr val="bg1">
                <a:lumMod val="50000"/>
              </a:schemeClr>
            </a:solidFill>
            <a:ln w="9525">
              <a:noFill/>
              <a:prstDash val="dash"/>
              <a:round/>
              <a:headEnd/>
              <a:tailEnd/>
            </a:ln>
          </p:spPr>
          <p:txBody>
            <a:bodyPr wrap="none" anchor="ctr"/>
            <a:lstStyle/>
            <a:p>
              <a:endParaRPr lang="en-US">
                <a:latin typeface="Arial"/>
                <a:cs typeface="Arial"/>
              </a:endParaRPr>
            </a:p>
          </p:txBody>
        </p:sp>
        <p:sp>
          <p:nvSpPr>
            <p:cNvPr id="15" name="Text Box 21"/>
            <p:cNvSpPr txBox="1">
              <a:spLocks noChangeArrowheads="1"/>
            </p:cNvSpPr>
            <p:nvPr/>
          </p:nvSpPr>
          <p:spPr bwMode="auto">
            <a:xfrm>
              <a:off x="1963" y="1627"/>
              <a:ext cx="721" cy="233"/>
            </a:xfrm>
            <a:prstGeom prst="rect">
              <a:avLst/>
            </a:prstGeom>
            <a:noFill/>
            <a:ln w="9525">
              <a:noFill/>
              <a:miter lim="800000"/>
              <a:headEnd/>
              <a:tailEnd/>
            </a:ln>
          </p:spPr>
          <p:txBody>
            <a:bodyPr lIns="0" tIns="0" bIns="0">
              <a:spAutoFit/>
            </a:bodyPr>
            <a:lstStyle/>
            <a:p>
              <a:pPr algn="r">
                <a:spcBef>
                  <a:spcPct val="50000"/>
                </a:spcBef>
              </a:pPr>
              <a:r>
                <a:rPr lang="en-US" sz="2400" dirty="0">
                  <a:solidFill>
                    <a:srgbClr val="969696"/>
                  </a:solidFill>
                  <a:latin typeface="Arial"/>
                  <a:cs typeface="Arial"/>
                </a:rPr>
                <a:t>$10.00</a:t>
              </a:r>
            </a:p>
          </p:txBody>
        </p:sp>
        <p:sp>
          <p:nvSpPr>
            <p:cNvPr id="16" name="Text Box 22"/>
            <p:cNvSpPr txBox="1">
              <a:spLocks noChangeArrowheads="1"/>
            </p:cNvSpPr>
            <p:nvPr/>
          </p:nvSpPr>
          <p:spPr bwMode="auto">
            <a:xfrm>
              <a:off x="3969" y="3111"/>
              <a:ext cx="371" cy="233"/>
            </a:xfrm>
            <a:prstGeom prst="rect">
              <a:avLst/>
            </a:prstGeom>
            <a:noFill/>
            <a:ln w="9525">
              <a:noFill/>
              <a:miter lim="800000"/>
              <a:headEnd/>
              <a:tailEnd/>
            </a:ln>
          </p:spPr>
          <p:txBody>
            <a:bodyPr lIns="0" tIns="0" rIns="0" bIns="0">
              <a:spAutoFit/>
            </a:bodyPr>
            <a:lstStyle/>
            <a:p>
              <a:pPr algn="ctr">
                <a:spcBef>
                  <a:spcPct val="50000"/>
                </a:spcBef>
              </a:pPr>
              <a:r>
                <a:rPr lang="en-US" sz="2400">
                  <a:solidFill>
                    <a:srgbClr val="969696"/>
                  </a:solidFill>
                  <a:latin typeface="Arial"/>
                  <a:cs typeface="Arial"/>
                </a:rPr>
                <a:t>500</a:t>
              </a:r>
            </a:p>
          </p:txBody>
        </p:sp>
      </p:grpSp>
      <p:grpSp>
        <p:nvGrpSpPr>
          <p:cNvPr id="19" name="Group 7"/>
          <p:cNvGrpSpPr>
            <a:grpSpLocks/>
          </p:cNvGrpSpPr>
          <p:nvPr/>
        </p:nvGrpSpPr>
        <p:grpSpPr bwMode="auto">
          <a:xfrm>
            <a:off x="2971802" y="1981201"/>
            <a:ext cx="4270375" cy="3962399"/>
            <a:chOff x="2404" y="903"/>
            <a:chExt cx="2690" cy="2496"/>
          </a:xfrm>
        </p:grpSpPr>
        <p:grpSp>
          <p:nvGrpSpPr>
            <p:cNvPr id="20" name="Group 8"/>
            <p:cNvGrpSpPr>
              <a:grpSpLocks/>
            </p:cNvGrpSpPr>
            <p:nvPr/>
          </p:nvGrpSpPr>
          <p:grpSpPr bwMode="auto">
            <a:xfrm>
              <a:off x="2697" y="1037"/>
              <a:ext cx="2299" cy="2049"/>
              <a:chOff x="1098" y="1361"/>
              <a:chExt cx="2019" cy="2027"/>
            </a:xfrm>
          </p:grpSpPr>
          <p:sp>
            <p:nvSpPr>
              <p:cNvPr id="23" name="Line 9"/>
              <p:cNvSpPr>
                <a:spLocks noChangeShapeType="1"/>
              </p:cNvSpPr>
              <p:nvPr/>
            </p:nvSpPr>
            <p:spPr bwMode="auto">
              <a:xfrm>
                <a:off x="1102" y="1361"/>
                <a:ext cx="0" cy="2025"/>
              </a:xfrm>
              <a:prstGeom prst="line">
                <a:avLst/>
              </a:prstGeom>
              <a:noFill/>
              <a:ln w="12700">
                <a:solidFill>
                  <a:schemeClr val="tx1"/>
                </a:solidFill>
                <a:round/>
                <a:headEnd/>
                <a:tailEnd/>
              </a:ln>
            </p:spPr>
            <p:txBody>
              <a:bodyPr/>
              <a:lstStyle/>
              <a:p>
                <a:endParaRPr lang="en-US">
                  <a:latin typeface="Arial"/>
                  <a:cs typeface="Arial"/>
                </a:endParaRPr>
              </a:p>
            </p:txBody>
          </p:sp>
          <p:sp>
            <p:nvSpPr>
              <p:cNvPr id="24" name="Line 10"/>
              <p:cNvSpPr>
                <a:spLocks noChangeShapeType="1"/>
              </p:cNvSpPr>
              <p:nvPr/>
            </p:nvSpPr>
            <p:spPr bwMode="auto">
              <a:xfrm flipV="1">
                <a:off x="1098" y="3386"/>
                <a:ext cx="2019" cy="2"/>
              </a:xfrm>
              <a:prstGeom prst="line">
                <a:avLst/>
              </a:prstGeom>
              <a:noFill/>
              <a:ln w="12700">
                <a:solidFill>
                  <a:schemeClr val="tx1"/>
                </a:solidFill>
                <a:round/>
                <a:headEnd/>
                <a:tailEnd/>
              </a:ln>
            </p:spPr>
            <p:txBody>
              <a:bodyPr/>
              <a:lstStyle/>
              <a:p>
                <a:endParaRPr lang="en-US">
                  <a:latin typeface="Arial"/>
                  <a:cs typeface="Arial"/>
                </a:endParaRPr>
              </a:p>
            </p:txBody>
          </p:sp>
        </p:grpSp>
        <p:sp>
          <p:nvSpPr>
            <p:cNvPr id="21" name="Text Box 11"/>
            <p:cNvSpPr txBox="1">
              <a:spLocks noChangeArrowheads="1"/>
            </p:cNvSpPr>
            <p:nvPr/>
          </p:nvSpPr>
          <p:spPr bwMode="auto">
            <a:xfrm>
              <a:off x="2404" y="903"/>
              <a:ext cx="267" cy="288"/>
            </a:xfrm>
            <a:prstGeom prst="rect">
              <a:avLst/>
            </a:prstGeom>
            <a:noFill/>
            <a:ln w="9525">
              <a:noFill/>
              <a:miter lim="800000"/>
              <a:headEnd/>
              <a:tailEnd/>
            </a:ln>
          </p:spPr>
          <p:txBody>
            <a:bodyPr>
              <a:spAutoFit/>
            </a:bodyPr>
            <a:lstStyle/>
            <a:p>
              <a:pPr algn="ctr">
                <a:spcBef>
                  <a:spcPct val="50000"/>
                </a:spcBef>
              </a:pPr>
              <a:r>
                <a:rPr lang="en-US" sz="2400" b="1" i="1" dirty="0">
                  <a:latin typeface="Arial"/>
                  <a:cs typeface="Arial"/>
                </a:rPr>
                <a:t>P</a:t>
              </a:r>
            </a:p>
          </p:txBody>
        </p:sp>
        <p:sp>
          <p:nvSpPr>
            <p:cNvPr id="22" name="Text Box 12"/>
            <p:cNvSpPr txBox="1">
              <a:spLocks noChangeArrowheads="1"/>
            </p:cNvSpPr>
            <p:nvPr/>
          </p:nvSpPr>
          <p:spPr bwMode="auto">
            <a:xfrm>
              <a:off x="4804" y="3111"/>
              <a:ext cx="290" cy="288"/>
            </a:xfrm>
            <a:prstGeom prst="rect">
              <a:avLst/>
            </a:prstGeom>
            <a:noFill/>
            <a:ln w="9525">
              <a:noFill/>
              <a:miter lim="800000"/>
              <a:headEnd/>
              <a:tailEnd/>
            </a:ln>
          </p:spPr>
          <p:txBody>
            <a:bodyPr>
              <a:spAutoFit/>
            </a:bodyPr>
            <a:lstStyle/>
            <a:p>
              <a:pPr algn="ctr">
                <a:spcBef>
                  <a:spcPct val="50000"/>
                </a:spcBef>
              </a:pPr>
              <a:r>
                <a:rPr lang="en-US" sz="2400" b="1" i="1" dirty="0">
                  <a:latin typeface="Arial"/>
                  <a:cs typeface="Arial"/>
                </a:rPr>
                <a:t>Q</a:t>
              </a:r>
            </a:p>
          </p:txBody>
        </p:sp>
      </p:grpSp>
      <p:grpSp>
        <p:nvGrpSpPr>
          <p:cNvPr id="25" name="Group 23"/>
          <p:cNvGrpSpPr>
            <a:grpSpLocks/>
          </p:cNvGrpSpPr>
          <p:nvPr/>
        </p:nvGrpSpPr>
        <p:grpSpPr bwMode="auto">
          <a:xfrm>
            <a:off x="4121150" y="2678112"/>
            <a:ext cx="2730500" cy="2649538"/>
            <a:chOff x="3128" y="1335"/>
            <a:chExt cx="1720" cy="1669"/>
          </a:xfrm>
        </p:grpSpPr>
        <p:sp>
          <p:nvSpPr>
            <p:cNvPr id="26" name="Line 24"/>
            <p:cNvSpPr>
              <a:spLocks noChangeShapeType="1"/>
            </p:cNvSpPr>
            <p:nvPr/>
          </p:nvSpPr>
          <p:spPr bwMode="auto">
            <a:xfrm>
              <a:off x="3128" y="1335"/>
              <a:ext cx="1417" cy="1470"/>
            </a:xfrm>
            <a:prstGeom prst="line">
              <a:avLst/>
            </a:prstGeom>
            <a:noFill/>
            <a:ln w="38100">
              <a:solidFill>
                <a:srgbClr val="FF0000"/>
              </a:solidFill>
              <a:round/>
              <a:headEnd/>
              <a:tailEnd/>
            </a:ln>
          </p:spPr>
          <p:txBody>
            <a:bodyPr/>
            <a:lstStyle/>
            <a:p>
              <a:endParaRPr lang="en-US">
                <a:latin typeface="Arial"/>
                <a:cs typeface="Arial"/>
              </a:endParaRPr>
            </a:p>
          </p:txBody>
        </p:sp>
        <p:sp>
          <p:nvSpPr>
            <p:cNvPr id="27" name="Text Box 25"/>
            <p:cNvSpPr txBox="1">
              <a:spLocks noChangeArrowheads="1"/>
            </p:cNvSpPr>
            <p:nvPr/>
          </p:nvSpPr>
          <p:spPr bwMode="auto">
            <a:xfrm>
              <a:off x="4462" y="2716"/>
              <a:ext cx="386"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D</a:t>
              </a:r>
              <a:r>
                <a:rPr lang="en-US" sz="2400" b="1" baseline="-25000">
                  <a:latin typeface="Arial"/>
                  <a:cs typeface="Arial"/>
                </a:rPr>
                <a:t>2</a:t>
              </a:r>
            </a:p>
          </p:txBody>
        </p:sp>
      </p:grpSp>
      <p:grpSp>
        <p:nvGrpSpPr>
          <p:cNvPr id="28" name="Group 51"/>
          <p:cNvGrpSpPr>
            <a:grpSpLocks/>
          </p:cNvGrpSpPr>
          <p:nvPr/>
        </p:nvGrpSpPr>
        <p:grpSpPr bwMode="auto">
          <a:xfrm>
            <a:off x="1600201" y="2516187"/>
            <a:ext cx="3616325" cy="1225550"/>
            <a:chOff x="1708" y="1562"/>
            <a:chExt cx="2278" cy="772"/>
          </a:xfrm>
        </p:grpSpPr>
        <p:sp>
          <p:nvSpPr>
            <p:cNvPr id="29" name="Line 26"/>
            <p:cNvSpPr>
              <a:spLocks noChangeShapeType="1"/>
            </p:cNvSpPr>
            <p:nvPr/>
          </p:nvSpPr>
          <p:spPr bwMode="auto">
            <a:xfrm>
              <a:off x="3942" y="1701"/>
              <a:ext cx="0" cy="633"/>
            </a:xfrm>
            <a:prstGeom prst="line">
              <a:avLst/>
            </a:prstGeom>
            <a:noFill/>
            <a:ln w="9525">
              <a:solidFill>
                <a:schemeClr val="tx1"/>
              </a:solidFill>
              <a:prstDash val="lgDash"/>
              <a:round/>
              <a:headEnd/>
              <a:tailEnd/>
            </a:ln>
          </p:spPr>
          <p:txBody>
            <a:bodyPr/>
            <a:lstStyle/>
            <a:p>
              <a:endParaRPr lang="en-US">
                <a:latin typeface="Arial"/>
                <a:cs typeface="Arial"/>
              </a:endParaRPr>
            </a:p>
          </p:txBody>
        </p:sp>
        <p:grpSp>
          <p:nvGrpSpPr>
            <p:cNvPr id="30" name="Group 49"/>
            <p:cNvGrpSpPr>
              <a:grpSpLocks/>
            </p:cNvGrpSpPr>
            <p:nvPr/>
          </p:nvGrpSpPr>
          <p:grpSpPr bwMode="auto">
            <a:xfrm>
              <a:off x="1708" y="1562"/>
              <a:ext cx="2278" cy="288"/>
              <a:chOff x="1708" y="1562"/>
              <a:chExt cx="2278" cy="288"/>
            </a:xfrm>
          </p:grpSpPr>
          <p:grpSp>
            <p:nvGrpSpPr>
              <p:cNvPr id="31" name="Group 35"/>
              <p:cNvGrpSpPr>
                <a:grpSpLocks/>
              </p:cNvGrpSpPr>
              <p:nvPr/>
            </p:nvGrpSpPr>
            <p:grpSpPr bwMode="auto">
              <a:xfrm>
                <a:off x="2121" y="1589"/>
                <a:ext cx="1865" cy="233"/>
                <a:chOff x="1947" y="1263"/>
                <a:chExt cx="1865" cy="233"/>
              </a:xfrm>
            </p:grpSpPr>
            <p:sp>
              <p:nvSpPr>
                <p:cNvPr id="33" name="Line 36"/>
                <p:cNvSpPr>
                  <a:spLocks noChangeShapeType="1"/>
                </p:cNvSpPr>
                <p:nvPr/>
              </p:nvSpPr>
              <p:spPr bwMode="auto">
                <a:xfrm>
                  <a:off x="2700" y="1376"/>
                  <a:ext cx="1072"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34" name="Oval 37"/>
                <p:cNvSpPr>
                  <a:spLocks noChangeArrowheads="1"/>
                </p:cNvSpPr>
                <p:nvPr/>
              </p:nvSpPr>
              <p:spPr bwMode="auto">
                <a:xfrm>
                  <a:off x="3724" y="1330"/>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35" name="Text Box 38"/>
                <p:cNvSpPr txBox="1">
                  <a:spLocks noChangeArrowheads="1"/>
                </p:cNvSpPr>
                <p:nvPr/>
              </p:nvSpPr>
              <p:spPr bwMode="auto">
                <a:xfrm>
                  <a:off x="1947" y="1263"/>
                  <a:ext cx="737" cy="233"/>
                </a:xfrm>
                <a:prstGeom prst="rect">
                  <a:avLst/>
                </a:prstGeom>
                <a:noFill/>
                <a:ln w="9525">
                  <a:noFill/>
                  <a:miter lim="800000"/>
                  <a:headEnd/>
                  <a:tailEnd/>
                </a:ln>
              </p:spPr>
              <p:txBody>
                <a:bodyPr lIns="0" tIns="0" bIns="0">
                  <a:spAutoFit/>
                </a:bodyPr>
                <a:lstStyle/>
                <a:p>
                  <a:pPr algn="r">
                    <a:spcBef>
                      <a:spcPct val="50000"/>
                    </a:spcBef>
                  </a:pPr>
                  <a:r>
                    <a:rPr lang="en-US" sz="2400" dirty="0">
                      <a:latin typeface="Arial"/>
                      <a:cs typeface="Arial"/>
                    </a:rPr>
                    <a:t>$11.00</a:t>
                  </a:r>
                </a:p>
              </p:txBody>
            </p:sp>
          </p:grpSp>
          <p:sp>
            <p:nvSpPr>
              <p:cNvPr id="32" name="Text Box 39"/>
              <p:cNvSpPr txBox="1">
                <a:spLocks noChangeArrowheads="1"/>
              </p:cNvSpPr>
              <p:nvPr/>
            </p:nvSpPr>
            <p:spPr bwMode="auto">
              <a:xfrm>
                <a:off x="1708" y="1562"/>
                <a:ext cx="505" cy="288"/>
              </a:xfrm>
              <a:prstGeom prst="rect">
                <a:avLst/>
              </a:prstGeom>
              <a:noFill/>
              <a:ln w="9525">
                <a:noFill/>
                <a:miter lim="800000"/>
                <a:headEnd/>
                <a:tailEnd/>
              </a:ln>
            </p:spPr>
            <p:txBody>
              <a:bodyPr>
                <a:spAutoFit/>
              </a:bodyPr>
              <a:lstStyle/>
              <a:p>
                <a:pPr algn="r">
                  <a:spcBef>
                    <a:spcPct val="50000"/>
                  </a:spcBef>
                </a:pPr>
                <a:r>
                  <a:rPr lang="en-US" sz="2400" b="1" i="1" dirty="0">
                    <a:solidFill>
                      <a:srgbClr val="FF0000"/>
                    </a:solidFill>
                    <a:latin typeface="Arial"/>
                    <a:cs typeface="Arial"/>
                  </a:rPr>
                  <a:t>P</a:t>
                </a:r>
                <a:r>
                  <a:rPr lang="en-US" sz="2400" b="1" i="1" baseline="-25000" dirty="0">
                    <a:solidFill>
                      <a:srgbClr val="FF0000"/>
                    </a:solidFill>
                    <a:latin typeface="Arial"/>
                    <a:cs typeface="Arial"/>
                  </a:rPr>
                  <a:t>B</a:t>
                </a:r>
                <a:r>
                  <a:rPr lang="en-US" sz="2400" dirty="0">
                    <a:solidFill>
                      <a:srgbClr val="FF0000"/>
                    </a:solidFill>
                    <a:latin typeface="Arial"/>
                    <a:cs typeface="Arial"/>
                  </a:rPr>
                  <a:t> </a:t>
                </a:r>
                <a:r>
                  <a:rPr lang="en-US" sz="2400" dirty="0">
                    <a:latin typeface="Arial"/>
                    <a:cs typeface="Arial"/>
                  </a:rPr>
                  <a:t>=</a:t>
                </a:r>
                <a:endParaRPr lang="en-US" sz="2400" b="1" i="1" baseline="-25000" dirty="0">
                  <a:latin typeface="Arial"/>
                  <a:cs typeface="Arial"/>
                </a:endParaRPr>
              </a:p>
            </p:txBody>
          </p:sp>
        </p:grpSp>
      </p:grpSp>
      <p:grpSp>
        <p:nvGrpSpPr>
          <p:cNvPr id="36" name="Group 53"/>
          <p:cNvGrpSpPr>
            <a:grpSpLocks/>
          </p:cNvGrpSpPr>
          <p:nvPr/>
        </p:nvGrpSpPr>
        <p:grpSpPr bwMode="auto">
          <a:xfrm>
            <a:off x="1758950" y="3521075"/>
            <a:ext cx="3390900" cy="457200"/>
            <a:chOff x="1808" y="2195"/>
            <a:chExt cx="2136" cy="288"/>
          </a:xfrm>
        </p:grpSpPr>
        <p:sp>
          <p:nvSpPr>
            <p:cNvPr id="37" name="Line 32"/>
            <p:cNvSpPr>
              <a:spLocks noChangeShapeType="1"/>
            </p:cNvSpPr>
            <p:nvPr/>
          </p:nvSpPr>
          <p:spPr bwMode="auto">
            <a:xfrm>
              <a:off x="2872" y="2338"/>
              <a:ext cx="1072"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38" name="Text Box 34"/>
            <p:cNvSpPr txBox="1">
              <a:spLocks noChangeArrowheads="1"/>
            </p:cNvSpPr>
            <p:nvPr/>
          </p:nvSpPr>
          <p:spPr bwMode="auto">
            <a:xfrm>
              <a:off x="2263" y="2220"/>
              <a:ext cx="593" cy="233"/>
            </a:xfrm>
            <a:prstGeom prst="rect">
              <a:avLst/>
            </a:prstGeom>
            <a:noFill/>
            <a:ln w="9525">
              <a:noFill/>
              <a:miter lim="800000"/>
              <a:headEnd/>
              <a:tailEnd/>
            </a:ln>
          </p:spPr>
          <p:txBody>
            <a:bodyPr lIns="0" tIns="0" bIns="0">
              <a:spAutoFit/>
            </a:bodyPr>
            <a:lstStyle/>
            <a:p>
              <a:pPr algn="r">
                <a:spcBef>
                  <a:spcPct val="50000"/>
                </a:spcBef>
              </a:pPr>
              <a:r>
                <a:rPr lang="en-US" sz="2400" dirty="0">
                  <a:latin typeface="Arial"/>
                  <a:cs typeface="Arial"/>
                </a:rPr>
                <a:t>$9.50</a:t>
              </a:r>
            </a:p>
          </p:txBody>
        </p:sp>
        <p:sp>
          <p:nvSpPr>
            <p:cNvPr id="39" name="Text Box 40"/>
            <p:cNvSpPr txBox="1">
              <a:spLocks noChangeArrowheads="1"/>
            </p:cNvSpPr>
            <p:nvPr/>
          </p:nvSpPr>
          <p:spPr bwMode="auto">
            <a:xfrm>
              <a:off x="1808" y="2195"/>
              <a:ext cx="505" cy="288"/>
            </a:xfrm>
            <a:prstGeom prst="rect">
              <a:avLst/>
            </a:prstGeom>
            <a:noFill/>
            <a:ln w="9525">
              <a:noFill/>
              <a:miter lim="800000"/>
              <a:headEnd/>
              <a:tailEnd/>
            </a:ln>
          </p:spPr>
          <p:txBody>
            <a:bodyPr>
              <a:spAutoFit/>
            </a:bodyPr>
            <a:lstStyle/>
            <a:p>
              <a:pPr algn="r">
                <a:spcBef>
                  <a:spcPct val="50000"/>
                </a:spcBef>
              </a:pPr>
              <a:r>
                <a:rPr lang="en-US" sz="2400" b="1" i="1" dirty="0">
                  <a:solidFill>
                    <a:srgbClr val="FF0000"/>
                  </a:solidFill>
                  <a:latin typeface="Arial"/>
                  <a:cs typeface="Arial"/>
                </a:rPr>
                <a:t>P</a:t>
              </a:r>
              <a:r>
                <a:rPr lang="en-US" sz="2400" b="1" i="1" baseline="-25000" dirty="0">
                  <a:solidFill>
                    <a:srgbClr val="FF0000"/>
                  </a:solidFill>
                  <a:latin typeface="Arial"/>
                  <a:cs typeface="Arial"/>
                </a:rPr>
                <a:t>S</a:t>
              </a:r>
              <a:r>
                <a:rPr lang="en-US" sz="2400" dirty="0">
                  <a:solidFill>
                    <a:srgbClr val="FF0000"/>
                  </a:solidFill>
                  <a:latin typeface="Arial"/>
                  <a:cs typeface="Arial"/>
                </a:rPr>
                <a:t> </a:t>
              </a:r>
              <a:r>
                <a:rPr lang="en-US" sz="2400" dirty="0">
                  <a:latin typeface="Arial"/>
                  <a:cs typeface="Arial"/>
                </a:rPr>
                <a:t>=</a:t>
              </a:r>
              <a:endParaRPr lang="en-US" sz="2400" b="1" i="1" baseline="-25000" dirty="0">
                <a:latin typeface="Arial"/>
                <a:cs typeface="Arial"/>
              </a:endParaRPr>
            </a:p>
          </p:txBody>
        </p:sp>
      </p:grpSp>
      <p:grpSp>
        <p:nvGrpSpPr>
          <p:cNvPr id="40" name="Group 51"/>
          <p:cNvGrpSpPr>
            <a:grpSpLocks/>
          </p:cNvGrpSpPr>
          <p:nvPr/>
        </p:nvGrpSpPr>
        <p:grpSpPr bwMode="auto">
          <a:xfrm>
            <a:off x="5221288" y="2671763"/>
            <a:ext cx="842962" cy="1058863"/>
            <a:chOff x="3989" y="1656"/>
            <a:chExt cx="531" cy="667"/>
          </a:xfrm>
        </p:grpSpPr>
        <p:sp>
          <p:nvSpPr>
            <p:cNvPr id="41" name="AutoShape 43"/>
            <p:cNvSpPr>
              <a:spLocks/>
            </p:cNvSpPr>
            <p:nvPr/>
          </p:nvSpPr>
          <p:spPr bwMode="auto">
            <a:xfrm flipH="1">
              <a:off x="3989" y="1702"/>
              <a:ext cx="118" cy="621"/>
            </a:xfrm>
            <a:prstGeom prst="leftBrace">
              <a:avLst>
                <a:gd name="adj1" fmla="val 57110"/>
                <a:gd name="adj2" fmla="val 49435"/>
              </a:avLst>
            </a:prstGeom>
            <a:noFill/>
            <a:ln w="31750">
              <a:solidFill>
                <a:srgbClr val="006600"/>
              </a:solidFill>
              <a:round/>
              <a:headEnd/>
              <a:tailEnd/>
            </a:ln>
          </p:spPr>
          <p:txBody>
            <a:bodyPr wrap="none" anchor="ctr"/>
            <a:lstStyle/>
            <a:p>
              <a:endParaRPr lang="en-US">
                <a:latin typeface="Arial"/>
                <a:cs typeface="Arial"/>
              </a:endParaRPr>
            </a:p>
          </p:txBody>
        </p:sp>
        <p:sp>
          <p:nvSpPr>
            <p:cNvPr id="42" name="Text Box 44"/>
            <p:cNvSpPr txBox="1">
              <a:spLocks noChangeArrowheads="1"/>
            </p:cNvSpPr>
            <p:nvPr/>
          </p:nvSpPr>
          <p:spPr bwMode="auto">
            <a:xfrm>
              <a:off x="4078" y="1656"/>
              <a:ext cx="442" cy="288"/>
            </a:xfrm>
            <a:prstGeom prst="rect">
              <a:avLst/>
            </a:prstGeom>
            <a:noFill/>
            <a:ln w="9525">
              <a:noFill/>
              <a:miter lim="800000"/>
              <a:headEnd/>
              <a:tailEnd/>
            </a:ln>
          </p:spPr>
          <p:txBody>
            <a:bodyPr>
              <a:spAutoFit/>
            </a:bodyPr>
            <a:lstStyle/>
            <a:p>
              <a:pPr algn="r">
                <a:spcBef>
                  <a:spcPct val="50000"/>
                </a:spcBef>
              </a:pPr>
              <a:r>
                <a:rPr lang="en-US" sz="2400">
                  <a:solidFill>
                    <a:srgbClr val="006600"/>
                  </a:solidFill>
                  <a:latin typeface="Arial"/>
                  <a:cs typeface="Arial"/>
                </a:rPr>
                <a:t>Tax</a:t>
              </a:r>
            </a:p>
          </p:txBody>
        </p:sp>
        <p:sp>
          <p:nvSpPr>
            <p:cNvPr id="43" name="Line 45"/>
            <p:cNvSpPr>
              <a:spLocks noChangeShapeType="1"/>
            </p:cNvSpPr>
            <p:nvPr/>
          </p:nvSpPr>
          <p:spPr bwMode="auto">
            <a:xfrm flipV="1">
              <a:off x="4135" y="1888"/>
              <a:ext cx="140" cy="113"/>
            </a:xfrm>
            <a:prstGeom prst="line">
              <a:avLst/>
            </a:prstGeom>
            <a:noFill/>
            <a:ln w="12700">
              <a:solidFill>
                <a:schemeClr val="tx1"/>
              </a:solidFill>
              <a:round/>
              <a:headEnd/>
              <a:tailEnd/>
            </a:ln>
          </p:spPr>
          <p:txBody>
            <a:bodyPr/>
            <a:lstStyle/>
            <a:p>
              <a:endParaRPr lang="en-US">
                <a:latin typeface="Arial"/>
                <a:cs typeface="Arial"/>
              </a:endParaRPr>
            </a:p>
          </p:txBody>
        </p:sp>
      </p:grpSp>
      <p:sp>
        <p:nvSpPr>
          <p:cNvPr id="44" name="Text Box 46"/>
          <p:cNvSpPr txBox="1">
            <a:spLocks noChangeArrowheads="1"/>
          </p:cNvSpPr>
          <p:nvPr/>
        </p:nvSpPr>
        <p:spPr bwMode="auto">
          <a:xfrm>
            <a:off x="2057401" y="860048"/>
            <a:ext cx="4179887" cy="892552"/>
          </a:xfrm>
          <a:prstGeom prst="rect">
            <a:avLst/>
          </a:prstGeom>
          <a:noFill/>
          <a:ln w="9525">
            <a:solidFill>
              <a:srgbClr val="C00000"/>
            </a:solidFill>
            <a:miter lim="800000"/>
            <a:headEnd/>
            <a:tailEnd/>
          </a:ln>
        </p:spPr>
        <p:txBody>
          <a:bodyPr wrap="square">
            <a:spAutoFit/>
          </a:bodyPr>
          <a:lstStyle/>
          <a:p>
            <a:pPr algn="ctr">
              <a:spcBef>
                <a:spcPct val="50000"/>
              </a:spcBef>
            </a:pPr>
            <a:r>
              <a:rPr lang="en-US" sz="2600" dirty="0">
                <a:solidFill>
                  <a:srgbClr val="4E519E"/>
                </a:solidFill>
                <a:latin typeface="Arial"/>
                <a:cs typeface="Arial"/>
              </a:rPr>
              <a:t>Effects of a $1.50 per unit </a:t>
            </a:r>
            <a:r>
              <a:rPr lang="en-US" sz="2600" u="sng" dirty="0">
                <a:solidFill>
                  <a:srgbClr val="4E519E"/>
                </a:solidFill>
                <a:latin typeface="Arial"/>
                <a:cs typeface="Arial"/>
              </a:rPr>
              <a:t>tax on buyers</a:t>
            </a:r>
          </a:p>
        </p:txBody>
      </p:sp>
      <p:grpSp>
        <p:nvGrpSpPr>
          <p:cNvPr id="45" name="Group 52"/>
          <p:cNvGrpSpPr>
            <a:grpSpLocks/>
          </p:cNvGrpSpPr>
          <p:nvPr/>
        </p:nvGrpSpPr>
        <p:grpSpPr bwMode="auto">
          <a:xfrm>
            <a:off x="4802188" y="3673474"/>
            <a:ext cx="588962" cy="2193924"/>
            <a:chOff x="3725" y="2291"/>
            <a:chExt cx="371" cy="1382"/>
          </a:xfrm>
        </p:grpSpPr>
        <p:sp>
          <p:nvSpPr>
            <p:cNvPr id="46" name="Oval 33"/>
            <p:cNvSpPr>
              <a:spLocks noChangeArrowheads="1"/>
            </p:cNvSpPr>
            <p:nvPr/>
          </p:nvSpPr>
          <p:spPr bwMode="auto">
            <a:xfrm>
              <a:off x="3900" y="2291"/>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nvGrpSpPr>
            <p:cNvPr id="47" name="Group 50"/>
            <p:cNvGrpSpPr>
              <a:grpSpLocks/>
            </p:cNvGrpSpPr>
            <p:nvPr/>
          </p:nvGrpSpPr>
          <p:grpSpPr bwMode="auto">
            <a:xfrm>
              <a:off x="3725" y="2344"/>
              <a:ext cx="371" cy="1329"/>
              <a:chOff x="3725" y="2344"/>
              <a:chExt cx="371" cy="1329"/>
            </a:xfrm>
          </p:grpSpPr>
          <p:sp>
            <p:nvSpPr>
              <p:cNvPr id="48" name="Line 26"/>
              <p:cNvSpPr>
                <a:spLocks noChangeShapeType="1"/>
              </p:cNvSpPr>
              <p:nvPr/>
            </p:nvSpPr>
            <p:spPr bwMode="auto">
              <a:xfrm>
                <a:off x="3940" y="2344"/>
                <a:ext cx="0" cy="1063"/>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49" name="Text Box 30"/>
              <p:cNvSpPr txBox="1">
                <a:spLocks noChangeArrowheads="1"/>
              </p:cNvSpPr>
              <p:nvPr/>
            </p:nvSpPr>
            <p:spPr bwMode="auto">
              <a:xfrm>
                <a:off x="3725" y="3440"/>
                <a:ext cx="371" cy="233"/>
              </a:xfrm>
              <a:prstGeom prst="rect">
                <a:avLst/>
              </a:prstGeom>
              <a:noFill/>
              <a:ln w="9525">
                <a:noFill/>
                <a:miter lim="800000"/>
                <a:headEnd/>
                <a:tailEnd/>
              </a:ln>
            </p:spPr>
            <p:txBody>
              <a:bodyPr lIns="0" tIns="0" rIns="0" bIns="0">
                <a:spAutoFit/>
              </a:bodyPr>
              <a:lstStyle/>
              <a:p>
                <a:pPr algn="ctr">
                  <a:spcBef>
                    <a:spcPct val="50000"/>
                  </a:spcBef>
                </a:pPr>
                <a:r>
                  <a:rPr lang="en-US" sz="2400" dirty="0">
                    <a:latin typeface="Arial"/>
                    <a:cs typeface="Arial"/>
                  </a:rPr>
                  <a:t>450</a:t>
                </a:r>
              </a:p>
            </p:txBody>
          </p:sp>
        </p:grpSp>
      </p:grpSp>
      <p:sp>
        <p:nvSpPr>
          <p:cNvPr id="50" name="Line 42"/>
          <p:cNvSpPr>
            <a:spLocks noChangeShapeType="1"/>
          </p:cNvSpPr>
          <p:nvPr/>
        </p:nvSpPr>
        <p:spPr bwMode="auto">
          <a:xfrm flipH="1" flipV="1">
            <a:off x="5146675" y="2805112"/>
            <a:ext cx="1588" cy="871538"/>
          </a:xfrm>
          <a:prstGeom prst="line">
            <a:avLst/>
          </a:prstGeom>
          <a:noFill/>
          <a:ln w="38100">
            <a:solidFill>
              <a:srgbClr val="00CC00"/>
            </a:solidFill>
            <a:round/>
            <a:headEnd/>
            <a:tailEnd/>
          </a:ln>
        </p:spPr>
        <p:txBody>
          <a:bodyPr/>
          <a:lstStyle/>
          <a:p>
            <a:endParaRPr lang="en-US">
              <a:latin typeface="Arial"/>
              <a:cs typeface="Arial"/>
            </a:endParaRPr>
          </a:p>
        </p:txBody>
      </p:sp>
      <p:sp>
        <p:nvSpPr>
          <p:cNvPr id="5" name="Footer Placeholder 4">
            <a:extLst>
              <a:ext uri="{FF2B5EF4-FFF2-40B4-BE49-F238E27FC236}">
                <a16:creationId xmlns:a16="http://schemas.microsoft.com/office/drawing/2014/main" id="{0D4DA1F2-0CB8-47BB-1E19-1DED8E6E54D9}"/>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6843270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wipe(up)">
                                      <p:cBhvr>
                                        <p:cTn id="12" dur="500"/>
                                        <p:tgtEl>
                                          <p:spTgt spid="45"/>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left)">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nodeType="click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wipe(right)">
                                      <p:cBhvr>
                                        <p:cTn id="21" dur="500"/>
                                        <p:tgtEl>
                                          <p:spTgt spid="36"/>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left)">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9" fill="hold" nodeType="click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strips(upLeft)">
                                      <p:cBhvr>
                                        <p:cTn id="30" dur="500"/>
                                        <p:tgtEl>
                                          <p:spTgt spid="28"/>
                                        </p:tgtEl>
                                      </p:cBhvr>
                                    </p:animEffect>
                                  </p:childTnLst>
                                </p:cTn>
                              </p:par>
                            </p:childTnLst>
                          </p:cTn>
                        </p:par>
                        <p:par>
                          <p:cTn id="31" fill="hold">
                            <p:stCondLst>
                              <p:cond delay="500"/>
                            </p:stCondLst>
                            <p:childTnLst>
                              <p:par>
                                <p:cTn id="32" presetID="22" presetClass="entr" presetSubtype="8" fill="hold" grpId="0"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left)">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50"/>
                                        </p:tgtEl>
                                        <p:attrNameLst>
                                          <p:attrName>style.visibility</p:attrName>
                                        </p:attrNameLst>
                                      </p:cBhvr>
                                      <p:to>
                                        <p:strVal val="visible"/>
                                      </p:to>
                                    </p:set>
                                    <p:animEffect transition="in" filter="wipe(up)">
                                      <p:cBhvr>
                                        <p:cTn id="39" dur="500"/>
                                        <p:tgtEl>
                                          <p:spTgt spid="50"/>
                                        </p:tgtEl>
                                      </p:cBhvr>
                                    </p:animEffect>
                                  </p:childTnLst>
                                </p:cTn>
                              </p:par>
                            </p:childTnLst>
                          </p:cTn>
                        </p:par>
                        <p:par>
                          <p:cTn id="40" fill="hold">
                            <p:stCondLst>
                              <p:cond delay="500"/>
                            </p:stCondLst>
                            <p:childTnLst>
                              <p:par>
                                <p:cTn id="41" presetID="18" presetClass="entr" presetSubtype="12" fill="hold" nodeType="afterEffect">
                                  <p:stCondLst>
                                    <p:cond delay="0"/>
                                  </p:stCondLst>
                                  <p:childTnLst>
                                    <p:set>
                                      <p:cBhvr>
                                        <p:cTn id="42" dur="1" fill="hold">
                                          <p:stCondLst>
                                            <p:cond delay="0"/>
                                          </p:stCondLst>
                                        </p:cTn>
                                        <p:tgtEl>
                                          <p:spTgt spid="40"/>
                                        </p:tgtEl>
                                        <p:attrNameLst>
                                          <p:attrName>style.visibility</p:attrName>
                                        </p:attrNameLst>
                                      </p:cBhvr>
                                      <p:to>
                                        <p:strVal val="visible"/>
                                      </p:to>
                                    </p:set>
                                    <p:animEffect transition="in" filter="strips(downLeft)">
                                      <p:cBhvr>
                                        <p:cTn id="43" dur="500"/>
                                        <p:tgtEl>
                                          <p:spTgt spid="40"/>
                                        </p:tgtEl>
                                      </p:cBhvr>
                                    </p:animEffect>
                                  </p:childTnLst>
                                </p:cTn>
                              </p:par>
                            </p:childTnLst>
                          </p:cTn>
                        </p:par>
                        <p:par>
                          <p:cTn id="44" fill="hold">
                            <p:stCondLst>
                              <p:cond delay="1000"/>
                            </p:stCondLst>
                            <p:childTnLst>
                              <p:par>
                                <p:cTn id="45" presetID="22" presetClass="entr" presetSubtype="8" fill="hold" grpId="0" nodeType="after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wipe(left)">
                                      <p:cBhvr>
                                        <p:cTn id="4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0" grpId="0" uiExpand="1"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26"/>
          <p:cNvGrpSpPr>
            <a:grpSpLocks/>
          </p:cNvGrpSpPr>
          <p:nvPr/>
        </p:nvGrpSpPr>
        <p:grpSpPr bwMode="auto">
          <a:xfrm>
            <a:off x="7437438" y="3281362"/>
            <a:ext cx="588962" cy="3119438"/>
            <a:chOff x="3725" y="1708"/>
            <a:chExt cx="371" cy="1965"/>
          </a:xfrm>
        </p:grpSpPr>
        <p:sp>
          <p:nvSpPr>
            <p:cNvPr id="29745" name="Line 27"/>
            <p:cNvSpPr>
              <a:spLocks noChangeShapeType="1"/>
            </p:cNvSpPr>
            <p:nvPr/>
          </p:nvSpPr>
          <p:spPr bwMode="auto">
            <a:xfrm>
              <a:off x="3940" y="1708"/>
              <a:ext cx="0" cy="1699"/>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29746" name="Text Box 28"/>
            <p:cNvSpPr txBox="1">
              <a:spLocks noChangeArrowheads="1"/>
            </p:cNvSpPr>
            <p:nvPr/>
          </p:nvSpPr>
          <p:spPr bwMode="auto">
            <a:xfrm>
              <a:off x="3725" y="3440"/>
              <a:ext cx="371" cy="233"/>
            </a:xfrm>
            <a:prstGeom prst="rect">
              <a:avLst/>
            </a:prstGeom>
            <a:noFill/>
            <a:ln w="9525">
              <a:noFill/>
              <a:miter lim="800000"/>
              <a:headEnd/>
              <a:tailEnd/>
            </a:ln>
          </p:spPr>
          <p:txBody>
            <a:bodyPr lIns="0" tIns="0" rIns="0" bIns="0">
              <a:spAutoFit/>
            </a:bodyPr>
            <a:lstStyle/>
            <a:p>
              <a:pPr algn="ctr">
                <a:spcBef>
                  <a:spcPct val="50000"/>
                </a:spcBef>
              </a:pPr>
              <a:r>
                <a:rPr lang="en-US" sz="2400">
                  <a:latin typeface="Arial"/>
                  <a:cs typeface="Arial"/>
                </a:rPr>
                <a:t>450</a:t>
              </a:r>
            </a:p>
          </p:txBody>
        </p:sp>
      </p:grpSp>
      <p:grpSp>
        <p:nvGrpSpPr>
          <p:cNvPr id="3" name="Group 2"/>
          <p:cNvGrpSpPr>
            <a:grpSpLocks/>
          </p:cNvGrpSpPr>
          <p:nvPr/>
        </p:nvGrpSpPr>
        <p:grpSpPr bwMode="auto">
          <a:xfrm>
            <a:off x="6596064" y="2847976"/>
            <a:ext cx="3176587" cy="2274887"/>
            <a:chOff x="3027" y="1106"/>
            <a:chExt cx="2001" cy="1433"/>
          </a:xfrm>
        </p:grpSpPr>
        <p:sp>
          <p:nvSpPr>
            <p:cNvPr id="29743" name="Line 3"/>
            <p:cNvSpPr>
              <a:spLocks noChangeShapeType="1"/>
            </p:cNvSpPr>
            <p:nvPr/>
          </p:nvSpPr>
          <p:spPr bwMode="auto">
            <a:xfrm flipV="1">
              <a:off x="3027" y="1316"/>
              <a:ext cx="1696" cy="1223"/>
            </a:xfrm>
            <a:prstGeom prst="line">
              <a:avLst/>
            </a:prstGeom>
            <a:noFill/>
            <a:ln w="38100">
              <a:solidFill>
                <a:srgbClr val="003399"/>
              </a:solidFill>
              <a:round/>
              <a:headEnd/>
              <a:tailEnd/>
            </a:ln>
          </p:spPr>
          <p:txBody>
            <a:bodyPr/>
            <a:lstStyle/>
            <a:p>
              <a:endParaRPr lang="en-US">
                <a:latin typeface="Arial"/>
                <a:cs typeface="Arial"/>
              </a:endParaRPr>
            </a:p>
          </p:txBody>
        </p:sp>
        <p:sp>
          <p:nvSpPr>
            <p:cNvPr id="29744" name="Text Box 4"/>
            <p:cNvSpPr txBox="1">
              <a:spLocks noChangeArrowheads="1"/>
            </p:cNvSpPr>
            <p:nvPr/>
          </p:nvSpPr>
          <p:spPr bwMode="auto">
            <a:xfrm>
              <a:off x="4642" y="1106"/>
              <a:ext cx="386"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S</a:t>
              </a:r>
              <a:r>
                <a:rPr lang="en-US" sz="2400" b="1" baseline="-25000">
                  <a:latin typeface="Arial"/>
                  <a:cs typeface="Arial"/>
                </a:rPr>
                <a:t>1</a:t>
              </a:r>
            </a:p>
          </p:txBody>
        </p:sp>
      </p:grpSp>
      <p:sp>
        <p:nvSpPr>
          <p:cNvPr id="262149" name="Rectangle 5"/>
          <p:cNvSpPr>
            <a:spLocks noGrp="1" noChangeArrowheads="1"/>
          </p:cNvSpPr>
          <p:nvPr>
            <p:ph type="title"/>
          </p:nvPr>
        </p:nvSpPr>
        <p:spPr>
          <a:xfrm>
            <a:off x="1600200" y="100940"/>
            <a:ext cx="9067800" cy="661061"/>
          </a:xfrm>
        </p:spPr>
        <p:txBody>
          <a:bodyPr/>
          <a:lstStyle/>
          <a:p>
            <a:pPr eaLnBrk="1" hangingPunct="1"/>
            <a:r>
              <a:rPr lang="en-US" dirty="0"/>
              <a:t>EXAMPLE 3C: </a:t>
            </a:r>
            <a:r>
              <a:rPr lang="en-US" dirty="0">
                <a:solidFill>
                  <a:schemeClr val="tx1"/>
                </a:solidFill>
              </a:rPr>
              <a:t>The incidence of a tax </a:t>
            </a:r>
            <a:r>
              <a:rPr lang="en-US" u="sng" dirty="0">
                <a:solidFill>
                  <a:schemeClr val="tx1"/>
                </a:solidFill>
              </a:rPr>
              <a:t>on buyers</a:t>
            </a:r>
          </a:p>
        </p:txBody>
      </p:sp>
      <p:sp>
        <p:nvSpPr>
          <p:cNvPr id="262150" name="Rectangle 6"/>
          <p:cNvSpPr>
            <a:spLocks noGrp="1" noChangeArrowheads="1"/>
          </p:cNvSpPr>
          <p:nvPr>
            <p:ph idx="1"/>
          </p:nvPr>
        </p:nvSpPr>
        <p:spPr>
          <a:xfrm>
            <a:off x="1871242" y="914401"/>
            <a:ext cx="8568159" cy="1412875"/>
          </a:xfrm>
          <a:noFill/>
        </p:spPr>
        <p:txBody>
          <a:bodyPr>
            <a:normAutofit/>
          </a:bodyPr>
          <a:lstStyle/>
          <a:p>
            <a:pPr eaLnBrk="1" hangingPunct="1"/>
            <a:r>
              <a:rPr lang="en-US" dirty="0">
                <a:solidFill>
                  <a:srgbClr val="4E519E"/>
                </a:solidFill>
              </a:rPr>
              <a:t>Tax incidence: how the burden of a tax is shared among market participants</a:t>
            </a:r>
          </a:p>
        </p:txBody>
      </p:sp>
      <p:sp>
        <p:nvSpPr>
          <p:cNvPr id="16" name="Slide Number Placeholder 15"/>
          <p:cNvSpPr>
            <a:spLocks noGrp="1"/>
          </p:cNvSpPr>
          <p:nvPr>
            <p:ph type="sldNum" sz="quarter" idx="10"/>
          </p:nvPr>
        </p:nvSpPr>
        <p:spPr/>
        <p:txBody>
          <a:bodyPr/>
          <a:lstStyle/>
          <a:p>
            <a:pPr>
              <a:defRPr/>
            </a:pPr>
            <a:fld id="{2F37425F-5E17-4209-B948-B5CE2119E408}" type="slidenum">
              <a:rPr lang="en-US" smtClean="0"/>
              <a:pPr>
                <a:defRPr/>
              </a:pPr>
              <a:t>36</a:t>
            </a:fld>
            <a:endParaRPr lang="en-US" dirty="0"/>
          </a:p>
        </p:txBody>
      </p:sp>
      <p:grpSp>
        <p:nvGrpSpPr>
          <p:cNvPr id="4" name="Group 7"/>
          <p:cNvGrpSpPr>
            <a:grpSpLocks/>
          </p:cNvGrpSpPr>
          <p:nvPr/>
        </p:nvGrpSpPr>
        <p:grpSpPr bwMode="auto">
          <a:xfrm>
            <a:off x="5884864" y="2327275"/>
            <a:ext cx="4422775" cy="3871912"/>
            <a:chOff x="2579" y="785"/>
            <a:chExt cx="2786" cy="2439"/>
          </a:xfrm>
        </p:grpSpPr>
        <p:grpSp>
          <p:nvGrpSpPr>
            <p:cNvPr id="5" name="Group 8"/>
            <p:cNvGrpSpPr>
              <a:grpSpLocks/>
            </p:cNvGrpSpPr>
            <p:nvPr/>
          </p:nvGrpSpPr>
          <p:grpSpPr bwMode="auto">
            <a:xfrm>
              <a:off x="2697" y="1037"/>
              <a:ext cx="2409" cy="2049"/>
              <a:chOff x="1098" y="1361"/>
              <a:chExt cx="2116" cy="2027"/>
            </a:xfrm>
          </p:grpSpPr>
          <p:sp>
            <p:nvSpPr>
              <p:cNvPr id="29741" name="Line 9"/>
              <p:cNvSpPr>
                <a:spLocks noChangeShapeType="1"/>
              </p:cNvSpPr>
              <p:nvPr/>
            </p:nvSpPr>
            <p:spPr bwMode="auto">
              <a:xfrm>
                <a:off x="1102" y="1361"/>
                <a:ext cx="0" cy="2025"/>
              </a:xfrm>
              <a:prstGeom prst="line">
                <a:avLst/>
              </a:prstGeom>
              <a:noFill/>
              <a:ln w="12700">
                <a:solidFill>
                  <a:schemeClr val="tx1"/>
                </a:solidFill>
                <a:round/>
                <a:headEnd/>
                <a:tailEnd/>
              </a:ln>
            </p:spPr>
            <p:txBody>
              <a:bodyPr/>
              <a:lstStyle/>
              <a:p>
                <a:endParaRPr lang="en-US">
                  <a:latin typeface="Arial"/>
                  <a:cs typeface="Arial"/>
                </a:endParaRPr>
              </a:p>
            </p:txBody>
          </p:sp>
          <p:sp>
            <p:nvSpPr>
              <p:cNvPr id="29742" name="Line 10"/>
              <p:cNvSpPr>
                <a:spLocks noChangeShapeType="1"/>
              </p:cNvSpPr>
              <p:nvPr/>
            </p:nvSpPr>
            <p:spPr bwMode="auto">
              <a:xfrm>
                <a:off x="1098" y="3388"/>
                <a:ext cx="2116" cy="0"/>
              </a:xfrm>
              <a:prstGeom prst="line">
                <a:avLst/>
              </a:prstGeom>
              <a:noFill/>
              <a:ln w="12700">
                <a:solidFill>
                  <a:schemeClr val="tx1"/>
                </a:solidFill>
                <a:round/>
                <a:headEnd/>
                <a:tailEnd/>
              </a:ln>
            </p:spPr>
            <p:txBody>
              <a:bodyPr/>
              <a:lstStyle/>
              <a:p>
                <a:endParaRPr lang="en-US">
                  <a:latin typeface="Arial"/>
                  <a:cs typeface="Arial"/>
                </a:endParaRPr>
              </a:p>
            </p:txBody>
          </p:sp>
        </p:grpSp>
        <p:sp>
          <p:nvSpPr>
            <p:cNvPr id="29739" name="Text Box 11"/>
            <p:cNvSpPr txBox="1">
              <a:spLocks noChangeArrowheads="1"/>
            </p:cNvSpPr>
            <p:nvPr/>
          </p:nvSpPr>
          <p:spPr bwMode="auto">
            <a:xfrm>
              <a:off x="2579" y="785"/>
              <a:ext cx="267"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P</a:t>
              </a:r>
            </a:p>
          </p:txBody>
        </p:sp>
        <p:sp>
          <p:nvSpPr>
            <p:cNvPr id="29740" name="Text Box 12"/>
            <p:cNvSpPr txBox="1">
              <a:spLocks noChangeArrowheads="1"/>
            </p:cNvSpPr>
            <p:nvPr/>
          </p:nvSpPr>
          <p:spPr bwMode="auto">
            <a:xfrm>
              <a:off x="5075" y="2936"/>
              <a:ext cx="290"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Q</a:t>
              </a:r>
            </a:p>
          </p:txBody>
        </p:sp>
      </p:grpSp>
      <p:grpSp>
        <p:nvGrpSpPr>
          <p:cNvPr id="6" name="Group 13"/>
          <p:cNvGrpSpPr>
            <a:grpSpLocks/>
          </p:cNvGrpSpPr>
          <p:nvPr/>
        </p:nvGrpSpPr>
        <p:grpSpPr bwMode="auto">
          <a:xfrm>
            <a:off x="7210425" y="2686051"/>
            <a:ext cx="2730500" cy="2649537"/>
            <a:chOff x="3414" y="1004"/>
            <a:chExt cx="1720" cy="1669"/>
          </a:xfrm>
        </p:grpSpPr>
        <p:sp>
          <p:nvSpPr>
            <p:cNvPr id="29736" name="Line 14"/>
            <p:cNvSpPr>
              <a:spLocks noChangeShapeType="1"/>
            </p:cNvSpPr>
            <p:nvPr/>
          </p:nvSpPr>
          <p:spPr bwMode="auto">
            <a:xfrm>
              <a:off x="3414" y="1004"/>
              <a:ext cx="1417" cy="1470"/>
            </a:xfrm>
            <a:prstGeom prst="line">
              <a:avLst/>
            </a:prstGeom>
            <a:noFill/>
            <a:ln w="38100">
              <a:solidFill>
                <a:srgbClr val="003399"/>
              </a:solidFill>
              <a:round/>
              <a:headEnd/>
              <a:tailEnd/>
            </a:ln>
          </p:spPr>
          <p:txBody>
            <a:bodyPr/>
            <a:lstStyle/>
            <a:p>
              <a:endParaRPr lang="en-US">
                <a:latin typeface="Arial"/>
                <a:cs typeface="Arial"/>
              </a:endParaRPr>
            </a:p>
          </p:txBody>
        </p:sp>
        <p:sp>
          <p:nvSpPr>
            <p:cNvPr id="29737" name="Text Box 15"/>
            <p:cNvSpPr txBox="1">
              <a:spLocks noChangeArrowheads="1"/>
            </p:cNvSpPr>
            <p:nvPr/>
          </p:nvSpPr>
          <p:spPr bwMode="auto">
            <a:xfrm>
              <a:off x="4748" y="2385"/>
              <a:ext cx="386"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D</a:t>
              </a:r>
              <a:r>
                <a:rPr lang="en-US" sz="2400" b="1" baseline="-25000">
                  <a:latin typeface="Arial"/>
                  <a:cs typeface="Arial"/>
                </a:rPr>
                <a:t>1</a:t>
              </a:r>
            </a:p>
          </p:txBody>
        </p:sp>
      </p:grpSp>
      <p:grpSp>
        <p:nvGrpSpPr>
          <p:cNvPr id="7" name="Group 16"/>
          <p:cNvGrpSpPr>
            <a:grpSpLocks/>
          </p:cNvGrpSpPr>
          <p:nvPr/>
        </p:nvGrpSpPr>
        <p:grpSpPr bwMode="auto">
          <a:xfrm>
            <a:off x="4906964" y="3675062"/>
            <a:ext cx="3773487" cy="2725738"/>
            <a:chOff x="1963" y="1627"/>
            <a:chExt cx="2377" cy="1717"/>
          </a:xfrm>
        </p:grpSpPr>
        <p:grpSp>
          <p:nvGrpSpPr>
            <p:cNvPr id="8" name="Group 17"/>
            <p:cNvGrpSpPr>
              <a:grpSpLocks/>
            </p:cNvGrpSpPr>
            <p:nvPr/>
          </p:nvGrpSpPr>
          <p:grpSpPr bwMode="auto">
            <a:xfrm>
              <a:off x="2703" y="1746"/>
              <a:ext cx="1425" cy="1333"/>
              <a:chOff x="357" y="2450"/>
              <a:chExt cx="795" cy="646"/>
            </a:xfrm>
          </p:grpSpPr>
          <p:sp>
            <p:nvSpPr>
              <p:cNvPr id="29734" name="Line 18"/>
              <p:cNvSpPr>
                <a:spLocks noChangeShapeType="1"/>
              </p:cNvSpPr>
              <p:nvPr/>
            </p:nvSpPr>
            <p:spPr bwMode="auto">
              <a:xfrm>
                <a:off x="357" y="2450"/>
                <a:ext cx="795"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29735" name="Line 19"/>
              <p:cNvSpPr>
                <a:spLocks noChangeShapeType="1"/>
              </p:cNvSpPr>
              <p:nvPr/>
            </p:nvSpPr>
            <p:spPr bwMode="auto">
              <a:xfrm>
                <a:off x="1152" y="2451"/>
                <a:ext cx="0" cy="645"/>
              </a:xfrm>
              <a:prstGeom prst="line">
                <a:avLst/>
              </a:prstGeom>
              <a:noFill/>
              <a:ln w="9525">
                <a:solidFill>
                  <a:schemeClr val="tx1"/>
                </a:solidFill>
                <a:prstDash val="lgDash"/>
                <a:round/>
                <a:headEnd/>
                <a:tailEnd/>
              </a:ln>
            </p:spPr>
            <p:txBody>
              <a:bodyPr/>
              <a:lstStyle/>
              <a:p>
                <a:endParaRPr lang="en-US">
                  <a:latin typeface="Arial"/>
                  <a:cs typeface="Arial"/>
                </a:endParaRPr>
              </a:p>
            </p:txBody>
          </p:sp>
        </p:grpSp>
        <p:sp>
          <p:nvSpPr>
            <p:cNvPr id="29731" name="Oval 20"/>
            <p:cNvSpPr>
              <a:spLocks noChangeArrowheads="1"/>
            </p:cNvSpPr>
            <p:nvPr/>
          </p:nvSpPr>
          <p:spPr bwMode="auto">
            <a:xfrm>
              <a:off x="4081" y="1699"/>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29732" name="Text Box 21"/>
            <p:cNvSpPr txBox="1">
              <a:spLocks noChangeArrowheads="1"/>
            </p:cNvSpPr>
            <p:nvPr/>
          </p:nvSpPr>
          <p:spPr bwMode="auto">
            <a:xfrm>
              <a:off x="1963" y="1627"/>
              <a:ext cx="721" cy="233"/>
            </a:xfrm>
            <a:prstGeom prst="rect">
              <a:avLst/>
            </a:prstGeom>
            <a:noFill/>
            <a:ln w="9525">
              <a:noFill/>
              <a:miter lim="800000"/>
              <a:headEnd/>
              <a:tailEnd/>
            </a:ln>
          </p:spPr>
          <p:txBody>
            <a:bodyPr lIns="0" tIns="0" bIns="0">
              <a:spAutoFit/>
            </a:bodyPr>
            <a:lstStyle/>
            <a:p>
              <a:pPr algn="r">
                <a:spcBef>
                  <a:spcPct val="50000"/>
                </a:spcBef>
              </a:pPr>
              <a:r>
                <a:rPr lang="en-US" sz="2400">
                  <a:latin typeface="Arial"/>
                  <a:cs typeface="Arial"/>
                </a:rPr>
                <a:t>$10.00</a:t>
              </a:r>
            </a:p>
          </p:txBody>
        </p:sp>
        <p:sp>
          <p:nvSpPr>
            <p:cNvPr id="29733" name="Text Box 22"/>
            <p:cNvSpPr txBox="1">
              <a:spLocks noChangeArrowheads="1"/>
            </p:cNvSpPr>
            <p:nvPr/>
          </p:nvSpPr>
          <p:spPr bwMode="auto">
            <a:xfrm>
              <a:off x="3969" y="3111"/>
              <a:ext cx="371" cy="233"/>
            </a:xfrm>
            <a:prstGeom prst="rect">
              <a:avLst/>
            </a:prstGeom>
            <a:noFill/>
            <a:ln w="9525">
              <a:noFill/>
              <a:miter lim="800000"/>
              <a:headEnd/>
              <a:tailEnd/>
            </a:ln>
          </p:spPr>
          <p:txBody>
            <a:bodyPr lIns="0" tIns="0" rIns="0" bIns="0">
              <a:spAutoFit/>
            </a:bodyPr>
            <a:lstStyle/>
            <a:p>
              <a:pPr algn="ctr">
                <a:spcBef>
                  <a:spcPct val="50000"/>
                </a:spcBef>
              </a:pPr>
              <a:r>
                <a:rPr lang="en-US" sz="2400">
                  <a:latin typeface="Arial"/>
                  <a:cs typeface="Arial"/>
                </a:rPr>
                <a:t>500</a:t>
              </a:r>
            </a:p>
          </p:txBody>
        </p:sp>
      </p:grpSp>
      <p:grpSp>
        <p:nvGrpSpPr>
          <p:cNvPr id="9" name="Group 23"/>
          <p:cNvGrpSpPr>
            <a:grpSpLocks/>
          </p:cNvGrpSpPr>
          <p:nvPr/>
        </p:nvGrpSpPr>
        <p:grpSpPr bwMode="auto">
          <a:xfrm>
            <a:off x="6756400" y="3211512"/>
            <a:ext cx="2730500" cy="2649538"/>
            <a:chOff x="3128" y="1335"/>
            <a:chExt cx="1720" cy="1669"/>
          </a:xfrm>
        </p:grpSpPr>
        <p:sp>
          <p:nvSpPr>
            <p:cNvPr id="29728" name="Line 24"/>
            <p:cNvSpPr>
              <a:spLocks noChangeShapeType="1"/>
            </p:cNvSpPr>
            <p:nvPr/>
          </p:nvSpPr>
          <p:spPr bwMode="auto">
            <a:xfrm>
              <a:off x="3128" y="1335"/>
              <a:ext cx="1417" cy="1470"/>
            </a:xfrm>
            <a:prstGeom prst="line">
              <a:avLst/>
            </a:prstGeom>
            <a:noFill/>
            <a:ln w="38100">
              <a:solidFill>
                <a:srgbClr val="A50021"/>
              </a:solidFill>
              <a:round/>
              <a:headEnd/>
              <a:tailEnd/>
            </a:ln>
          </p:spPr>
          <p:txBody>
            <a:bodyPr/>
            <a:lstStyle/>
            <a:p>
              <a:endParaRPr lang="en-US">
                <a:latin typeface="Arial"/>
                <a:cs typeface="Arial"/>
              </a:endParaRPr>
            </a:p>
          </p:txBody>
        </p:sp>
        <p:sp>
          <p:nvSpPr>
            <p:cNvPr id="29729" name="Text Box 25"/>
            <p:cNvSpPr txBox="1">
              <a:spLocks noChangeArrowheads="1"/>
            </p:cNvSpPr>
            <p:nvPr/>
          </p:nvSpPr>
          <p:spPr bwMode="auto">
            <a:xfrm>
              <a:off x="4462" y="2716"/>
              <a:ext cx="386"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D</a:t>
              </a:r>
              <a:r>
                <a:rPr lang="en-US" sz="2400" b="1" baseline="-25000">
                  <a:latin typeface="Arial"/>
                  <a:cs typeface="Arial"/>
                </a:rPr>
                <a:t>2</a:t>
              </a:r>
            </a:p>
          </p:txBody>
        </p:sp>
      </p:grpSp>
      <p:grpSp>
        <p:nvGrpSpPr>
          <p:cNvPr id="10" name="Group 29"/>
          <p:cNvGrpSpPr>
            <a:grpSpLocks/>
          </p:cNvGrpSpPr>
          <p:nvPr/>
        </p:nvGrpSpPr>
        <p:grpSpPr bwMode="auto">
          <a:xfrm>
            <a:off x="4235451" y="3049587"/>
            <a:ext cx="3616325" cy="457200"/>
            <a:chOff x="1708" y="1562"/>
            <a:chExt cx="2278" cy="288"/>
          </a:xfrm>
        </p:grpSpPr>
        <p:grpSp>
          <p:nvGrpSpPr>
            <p:cNvPr id="11" name="Group 30"/>
            <p:cNvGrpSpPr>
              <a:grpSpLocks/>
            </p:cNvGrpSpPr>
            <p:nvPr/>
          </p:nvGrpSpPr>
          <p:grpSpPr bwMode="auto">
            <a:xfrm>
              <a:off x="2121" y="1589"/>
              <a:ext cx="1865" cy="233"/>
              <a:chOff x="1947" y="1263"/>
              <a:chExt cx="1865" cy="233"/>
            </a:xfrm>
          </p:grpSpPr>
          <p:sp>
            <p:nvSpPr>
              <p:cNvPr id="29725" name="Line 31"/>
              <p:cNvSpPr>
                <a:spLocks noChangeShapeType="1"/>
              </p:cNvSpPr>
              <p:nvPr/>
            </p:nvSpPr>
            <p:spPr bwMode="auto">
              <a:xfrm>
                <a:off x="2700" y="1376"/>
                <a:ext cx="1072"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29726" name="Oval 32"/>
              <p:cNvSpPr>
                <a:spLocks noChangeArrowheads="1"/>
              </p:cNvSpPr>
              <p:nvPr/>
            </p:nvSpPr>
            <p:spPr bwMode="auto">
              <a:xfrm>
                <a:off x="3724" y="1330"/>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29727" name="Text Box 33"/>
              <p:cNvSpPr txBox="1">
                <a:spLocks noChangeArrowheads="1"/>
              </p:cNvSpPr>
              <p:nvPr/>
            </p:nvSpPr>
            <p:spPr bwMode="auto">
              <a:xfrm>
                <a:off x="1947" y="1263"/>
                <a:ext cx="737" cy="233"/>
              </a:xfrm>
              <a:prstGeom prst="rect">
                <a:avLst/>
              </a:prstGeom>
              <a:noFill/>
              <a:ln w="9525">
                <a:noFill/>
                <a:miter lim="800000"/>
                <a:headEnd/>
                <a:tailEnd/>
              </a:ln>
            </p:spPr>
            <p:txBody>
              <a:bodyPr lIns="0" tIns="0" bIns="0">
                <a:spAutoFit/>
              </a:bodyPr>
              <a:lstStyle/>
              <a:p>
                <a:pPr algn="r">
                  <a:spcBef>
                    <a:spcPct val="50000"/>
                  </a:spcBef>
                </a:pPr>
                <a:r>
                  <a:rPr lang="en-US" sz="2400">
                    <a:latin typeface="Arial"/>
                    <a:cs typeface="Arial"/>
                  </a:rPr>
                  <a:t>$11.00</a:t>
                </a:r>
              </a:p>
            </p:txBody>
          </p:sp>
        </p:grpSp>
        <p:sp>
          <p:nvSpPr>
            <p:cNvPr id="29724" name="Text Box 34"/>
            <p:cNvSpPr txBox="1">
              <a:spLocks noChangeArrowheads="1"/>
            </p:cNvSpPr>
            <p:nvPr/>
          </p:nvSpPr>
          <p:spPr bwMode="auto">
            <a:xfrm>
              <a:off x="1708" y="1562"/>
              <a:ext cx="505" cy="288"/>
            </a:xfrm>
            <a:prstGeom prst="rect">
              <a:avLst/>
            </a:prstGeom>
            <a:noFill/>
            <a:ln w="9525">
              <a:noFill/>
              <a:miter lim="800000"/>
              <a:headEnd/>
              <a:tailEnd/>
            </a:ln>
          </p:spPr>
          <p:txBody>
            <a:bodyPr>
              <a:spAutoFit/>
            </a:bodyPr>
            <a:lstStyle/>
            <a:p>
              <a:pPr algn="r">
                <a:spcBef>
                  <a:spcPct val="50000"/>
                </a:spcBef>
              </a:pPr>
              <a:r>
                <a:rPr lang="en-US" sz="2400" b="1" i="1">
                  <a:latin typeface="Arial"/>
                  <a:cs typeface="Arial"/>
                </a:rPr>
                <a:t>P</a:t>
              </a:r>
              <a:r>
                <a:rPr lang="en-US" sz="2400" b="1" i="1" baseline="-25000">
                  <a:latin typeface="Arial"/>
                  <a:cs typeface="Arial"/>
                </a:rPr>
                <a:t>B</a:t>
              </a:r>
              <a:r>
                <a:rPr lang="en-US" sz="2400">
                  <a:latin typeface="Arial"/>
                  <a:cs typeface="Arial"/>
                </a:rPr>
                <a:t> =</a:t>
              </a:r>
              <a:endParaRPr lang="en-US" sz="2400" b="1" i="1" baseline="-25000">
                <a:latin typeface="Arial"/>
                <a:cs typeface="Arial"/>
              </a:endParaRPr>
            </a:p>
          </p:txBody>
        </p:sp>
      </p:grpSp>
      <p:grpSp>
        <p:nvGrpSpPr>
          <p:cNvPr id="12" name="Group 35"/>
          <p:cNvGrpSpPr>
            <a:grpSpLocks/>
          </p:cNvGrpSpPr>
          <p:nvPr/>
        </p:nvGrpSpPr>
        <p:grpSpPr bwMode="auto">
          <a:xfrm>
            <a:off x="4394200" y="4054475"/>
            <a:ext cx="3460750" cy="457200"/>
            <a:chOff x="1808" y="2195"/>
            <a:chExt cx="2180" cy="288"/>
          </a:xfrm>
        </p:grpSpPr>
        <p:grpSp>
          <p:nvGrpSpPr>
            <p:cNvPr id="13" name="Group 36"/>
            <p:cNvGrpSpPr>
              <a:grpSpLocks/>
            </p:cNvGrpSpPr>
            <p:nvPr/>
          </p:nvGrpSpPr>
          <p:grpSpPr bwMode="auto">
            <a:xfrm>
              <a:off x="2263" y="2220"/>
              <a:ext cx="1725" cy="233"/>
              <a:chOff x="2091" y="1887"/>
              <a:chExt cx="1725" cy="233"/>
            </a:xfrm>
          </p:grpSpPr>
          <p:sp>
            <p:nvSpPr>
              <p:cNvPr id="29720" name="Line 37"/>
              <p:cNvSpPr>
                <a:spLocks noChangeShapeType="1"/>
              </p:cNvSpPr>
              <p:nvPr/>
            </p:nvSpPr>
            <p:spPr bwMode="auto">
              <a:xfrm>
                <a:off x="2700" y="2005"/>
                <a:ext cx="1072"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29721" name="Oval 38"/>
              <p:cNvSpPr>
                <a:spLocks noChangeArrowheads="1"/>
              </p:cNvSpPr>
              <p:nvPr/>
            </p:nvSpPr>
            <p:spPr bwMode="auto">
              <a:xfrm>
                <a:off x="3728" y="1958"/>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29722" name="Text Box 39"/>
              <p:cNvSpPr txBox="1">
                <a:spLocks noChangeArrowheads="1"/>
              </p:cNvSpPr>
              <p:nvPr/>
            </p:nvSpPr>
            <p:spPr bwMode="auto">
              <a:xfrm>
                <a:off x="2091" y="1887"/>
                <a:ext cx="593" cy="233"/>
              </a:xfrm>
              <a:prstGeom prst="rect">
                <a:avLst/>
              </a:prstGeom>
              <a:noFill/>
              <a:ln w="9525">
                <a:noFill/>
                <a:miter lim="800000"/>
                <a:headEnd/>
                <a:tailEnd/>
              </a:ln>
            </p:spPr>
            <p:txBody>
              <a:bodyPr lIns="0" tIns="0" bIns="0">
                <a:spAutoFit/>
              </a:bodyPr>
              <a:lstStyle/>
              <a:p>
                <a:pPr algn="r">
                  <a:spcBef>
                    <a:spcPct val="50000"/>
                  </a:spcBef>
                </a:pPr>
                <a:r>
                  <a:rPr lang="en-US" sz="2400">
                    <a:latin typeface="Arial"/>
                    <a:cs typeface="Arial"/>
                  </a:rPr>
                  <a:t>$9.50</a:t>
                </a:r>
              </a:p>
            </p:txBody>
          </p:sp>
        </p:grpSp>
        <p:sp>
          <p:nvSpPr>
            <p:cNvPr id="29719" name="Text Box 40"/>
            <p:cNvSpPr txBox="1">
              <a:spLocks noChangeArrowheads="1"/>
            </p:cNvSpPr>
            <p:nvPr/>
          </p:nvSpPr>
          <p:spPr bwMode="auto">
            <a:xfrm>
              <a:off x="1808" y="2195"/>
              <a:ext cx="505" cy="288"/>
            </a:xfrm>
            <a:prstGeom prst="rect">
              <a:avLst/>
            </a:prstGeom>
            <a:noFill/>
            <a:ln w="9525">
              <a:noFill/>
              <a:miter lim="800000"/>
              <a:headEnd/>
              <a:tailEnd/>
            </a:ln>
          </p:spPr>
          <p:txBody>
            <a:bodyPr>
              <a:spAutoFit/>
            </a:bodyPr>
            <a:lstStyle/>
            <a:p>
              <a:pPr algn="r">
                <a:spcBef>
                  <a:spcPct val="50000"/>
                </a:spcBef>
              </a:pPr>
              <a:r>
                <a:rPr lang="en-US" sz="2400" b="1" i="1">
                  <a:latin typeface="Arial"/>
                  <a:cs typeface="Arial"/>
                </a:rPr>
                <a:t>P</a:t>
              </a:r>
              <a:r>
                <a:rPr lang="en-US" sz="2400" b="1" i="1" baseline="-25000">
                  <a:latin typeface="Arial"/>
                  <a:cs typeface="Arial"/>
                </a:rPr>
                <a:t>S</a:t>
              </a:r>
              <a:r>
                <a:rPr lang="en-US" sz="2400">
                  <a:latin typeface="Arial"/>
                  <a:cs typeface="Arial"/>
                </a:rPr>
                <a:t> =</a:t>
              </a:r>
              <a:endParaRPr lang="en-US" sz="2400" b="1" i="1" baseline="-25000">
                <a:latin typeface="Arial"/>
                <a:cs typeface="Arial"/>
              </a:endParaRPr>
            </a:p>
          </p:txBody>
        </p:sp>
      </p:grpSp>
      <p:grpSp>
        <p:nvGrpSpPr>
          <p:cNvPr id="14" name="Group 42"/>
          <p:cNvGrpSpPr>
            <a:grpSpLocks/>
          </p:cNvGrpSpPr>
          <p:nvPr/>
        </p:nvGrpSpPr>
        <p:grpSpPr bwMode="auto">
          <a:xfrm>
            <a:off x="7856538" y="3205163"/>
            <a:ext cx="842962" cy="1058863"/>
            <a:chOff x="3989" y="1656"/>
            <a:chExt cx="531" cy="667"/>
          </a:xfrm>
        </p:grpSpPr>
        <p:sp>
          <p:nvSpPr>
            <p:cNvPr id="29715" name="AutoShape 43"/>
            <p:cNvSpPr>
              <a:spLocks/>
            </p:cNvSpPr>
            <p:nvPr/>
          </p:nvSpPr>
          <p:spPr bwMode="auto">
            <a:xfrm flipH="1">
              <a:off x="3989" y="1702"/>
              <a:ext cx="118" cy="621"/>
            </a:xfrm>
            <a:prstGeom prst="leftBrace">
              <a:avLst>
                <a:gd name="adj1" fmla="val 57110"/>
                <a:gd name="adj2" fmla="val 49435"/>
              </a:avLst>
            </a:prstGeom>
            <a:noFill/>
            <a:ln w="31750">
              <a:solidFill>
                <a:srgbClr val="006600"/>
              </a:solidFill>
              <a:round/>
              <a:headEnd/>
              <a:tailEnd/>
            </a:ln>
          </p:spPr>
          <p:txBody>
            <a:bodyPr wrap="none" anchor="ctr"/>
            <a:lstStyle/>
            <a:p>
              <a:endParaRPr lang="en-US">
                <a:latin typeface="Arial"/>
                <a:cs typeface="Arial"/>
              </a:endParaRPr>
            </a:p>
          </p:txBody>
        </p:sp>
        <p:sp>
          <p:nvSpPr>
            <p:cNvPr id="29716" name="Text Box 44"/>
            <p:cNvSpPr txBox="1">
              <a:spLocks noChangeArrowheads="1"/>
            </p:cNvSpPr>
            <p:nvPr/>
          </p:nvSpPr>
          <p:spPr bwMode="auto">
            <a:xfrm>
              <a:off x="4078" y="1656"/>
              <a:ext cx="442" cy="288"/>
            </a:xfrm>
            <a:prstGeom prst="rect">
              <a:avLst/>
            </a:prstGeom>
            <a:noFill/>
            <a:ln w="9525">
              <a:noFill/>
              <a:miter lim="800000"/>
              <a:headEnd/>
              <a:tailEnd/>
            </a:ln>
          </p:spPr>
          <p:txBody>
            <a:bodyPr>
              <a:spAutoFit/>
            </a:bodyPr>
            <a:lstStyle/>
            <a:p>
              <a:pPr algn="r">
                <a:spcBef>
                  <a:spcPct val="50000"/>
                </a:spcBef>
              </a:pPr>
              <a:r>
                <a:rPr lang="en-US" sz="2400">
                  <a:solidFill>
                    <a:srgbClr val="006600"/>
                  </a:solidFill>
                  <a:latin typeface="Arial"/>
                  <a:cs typeface="Arial"/>
                </a:rPr>
                <a:t>Tax</a:t>
              </a:r>
            </a:p>
          </p:txBody>
        </p:sp>
        <p:sp>
          <p:nvSpPr>
            <p:cNvPr id="29717" name="Line 45"/>
            <p:cNvSpPr>
              <a:spLocks noChangeShapeType="1"/>
            </p:cNvSpPr>
            <p:nvPr/>
          </p:nvSpPr>
          <p:spPr bwMode="auto">
            <a:xfrm flipV="1">
              <a:off x="4135" y="1888"/>
              <a:ext cx="140" cy="113"/>
            </a:xfrm>
            <a:prstGeom prst="line">
              <a:avLst/>
            </a:prstGeom>
            <a:noFill/>
            <a:ln w="12700">
              <a:solidFill>
                <a:schemeClr val="tx1"/>
              </a:solidFill>
              <a:round/>
              <a:headEnd/>
              <a:tailEnd/>
            </a:ln>
          </p:spPr>
          <p:txBody>
            <a:bodyPr/>
            <a:lstStyle/>
            <a:p>
              <a:endParaRPr lang="en-US">
                <a:latin typeface="Arial"/>
                <a:cs typeface="Arial"/>
              </a:endParaRPr>
            </a:p>
          </p:txBody>
        </p:sp>
      </p:grpSp>
      <p:sp>
        <p:nvSpPr>
          <p:cNvPr id="262192" name="Rectangle 48"/>
          <p:cNvSpPr>
            <a:spLocks noChangeArrowheads="1"/>
          </p:cNvSpPr>
          <p:nvPr/>
        </p:nvSpPr>
        <p:spPr bwMode="auto">
          <a:xfrm>
            <a:off x="1905001" y="2611438"/>
            <a:ext cx="2219325" cy="3130550"/>
          </a:xfrm>
          <a:prstGeom prst="rect">
            <a:avLst/>
          </a:prstGeom>
          <a:noFill/>
          <a:ln w="9525">
            <a:noFill/>
            <a:miter lim="800000"/>
            <a:headEnd/>
            <a:tailEnd/>
          </a:ln>
        </p:spPr>
        <p:txBody>
          <a:bodyPr/>
          <a:lstStyle/>
          <a:p>
            <a:pPr>
              <a:lnSpc>
                <a:spcPct val="105000"/>
              </a:lnSpc>
              <a:spcBef>
                <a:spcPct val="30000"/>
              </a:spcBef>
              <a:buClr>
                <a:srgbClr val="00B85C"/>
              </a:buClr>
              <a:buSzPct val="120000"/>
              <a:buFont typeface="Wingdings" pitchFamily="2" charset="2"/>
              <a:buNone/>
            </a:pPr>
            <a:r>
              <a:rPr lang="en-US" sz="2600" dirty="0">
                <a:latin typeface="Arial"/>
                <a:cs typeface="Arial"/>
              </a:rPr>
              <a:t>In our example,</a:t>
            </a:r>
          </a:p>
          <a:p>
            <a:pPr>
              <a:lnSpc>
                <a:spcPct val="105000"/>
              </a:lnSpc>
              <a:spcBef>
                <a:spcPct val="30000"/>
              </a:spcBef>
              <a:buClr>
                <a:srgbClr val="00B85C"/>
              </a:buClr>
              <a:buSzPct val="120000"/>
              <a:buFont typeface="Wingdings" pitchFamily="2" charset="2"/>
              <a:buNone/>
            </a:pPr>
            <a:r>
              <a:rPr lang="en-US" sz="2600" dirty="0">
                <a:solidFill>
                  <a:srgbClr val="FF6600"/>
                </a:solidFill>
                <a:latin typeface="Arial"/>
                <a:cs typeface="Arial"/>
              </a:rPr>
              <a:t>  </a:t>
            </a:r>
            <a:r>
              <a:rPr lang="en-US" sz="2600" dirty="0">
                <a:solidFill>
                  <a:srgbClr val="FF0000"/>
                </a:solidFill>
                <a:latin typeface="Arial"/>
                <a:cs typeface="Arial"/>
              </a:rPr>
              <a:t>buyers pay </a:t>
            </a:r>
            <a:br>
              <a:rPr lang="en-US" sz="2600" dirty="0">
                <a:solidFill>
                  <a:srgbClr val="FF0000"/>
                </a:solidFill>
                <a:latin typeface="Arial"/>
                <a:cs typeface="Arial"/>
              </a:rPr>
            </a:br>
            <a:r>
              <a:rPr lang="en-US" sz="2600" dirty="0">
                <a:solidFill>
                  <a:srgbClr val="FF0000"/>
                </a:solidFill>
                <a:latin typeface="Arial"/>
                <a:cs typeface="Arial"/>
              </a:rPr>
              <a:t>  $1.00 more,</a:t>
            </a:r>
          </a:p>
          <a:p>
            <a:pPr>
              <a:lnSpc>
                <a:spcPct val="105000"/>
              </a:lnSpc>
              <a:spcBef>
                <a:spcPct val="30000"/>
              </a:spcBef>
              <a:buClr>
                <a:srgbClr val="00B85C"/>
              </a:buClr>
              <a:buSzPct val="120000"/>
              <a:buFont typeface="Wingdings" pitchFamily="2" charset="2"/>
              <a:buNone/>
            </a:pPr>
            <a:r>
              <a:rPr lang="en-US" sz="2600" dirty="0">
                <a:solidFill>
                  <a:srgbClr val="990099"/>
                </a:solidFill>
                <a:latin typeface="Arial"/>
                <a:cs typeface="Arial"/>
              </a:rPr>
              <a:t>  sellers get </a:t>
            </a:r>
            <a:br>
              <a:rPr lang="en-US" sz="2600" dirty="0">
                <a:solidFill>
                  <a:srgbClr val="990099"/>
                </a:solidFill>
                <a:latin typeface="Arial"/>
                <a:cs typeface="Arial"/>
              </a:rPr>
            </a:br>
            <a:r>
              <a:rPr lang="en-US" sz="2600" dirty="0">
                <a:solidFill>
                  <a:srgbClr val="990099"/>
                </a:solidFill>
                <a:latin typeface="Arial"/>
                <a:cs typeface="Arial"/>
              </a:rPr>
              <a:t>  $0.50 less.</a:t>
            </a:r>
          </a:p>
        </p:txBody>
      </p:sp>
      <p:sp>
        <p:nvSpPr>
          <p:cNvPr id="188463" name="Line 47"/>
          <p:cNvSpPr>
            <a:spLocks noChangeShapeType="1"/>
          </p:cNvSpPr>
          <p:nvPr/>
        </p:nvSpPr>
        <p:spPr bwMode="auto">
          <a:xfrm flipV="1">
            <a:off x="6080125" y="3284538"/>
            <a:ext cx="0" cy="563563"/>
          </a:xfrm>
          <a:prstGeom prst="line">
            <a:avLst/>
          </a:prstGeom>
          <a:noFill/>
          <a:ln w="57150">
            <a:solidFill>
              <a:srgbClr val="FF0000"/>
            </a:solidFill>
            <a:round/>
            <a:headEnd/>
            <a:tailEnd type="triangle" w="lg" len="med"/>
          </a:ln>
        </p:spPr>
        <p:txBody>
          <a:bodyPr/>
          <a:lstStyle/>
          <a:p>
            <a:endParaRPr lang="en-US">
              <a:latin typeface="Arial"/>
              <a:cs typeface="Arial"/>
            </a:endParaRPr>
          </a:p>
        </p:txBody>
      </p:sp>
      <p:sp>
        <p:nvSpPr>
          <p:cNvPr id="188464" name="Line 48"/>
          <p:cNvSpPr>
            <a:spLocks noChangeShapeType="1"/>
          </p:cNvSpPr>
          <p:nvPr/>
        </p:nvSpPr>
        <p:spPr bwMode="auto">
          <a:xfrm flipV="1">
            <a:off x="6080125" y="3889376"/>
            <a:ext cx="0" cy="388937"/>
          </a:xfrm>
          <a:prstGeom prst="line">
            <a:avLst/>
          </a:prstGeom>
          <a:noFill/>
          <a:ln w="57150">
            <a:solidFill>
              <a:srgbClr val="990099"/>
            </a:solidFill>
            <a:round/>
            <a:headEnd type="triangle" w="lg" len="med"/>
            <a:tailEnd type="none" w="lg" len="med"/>
          </a:ln>
        </p:spPr>
        <p:txBody>
          <a:bodyPr/>
          <a:lstStyle/>
          <a:p>
            <a:endParaRPr lang="en-US">
              <a:latin typeface="Arial"/>
              <a:cs typeface="Arial"/>
            </a:endParaRPr>
          </a:p>
        </p:txBody>
      </p:sp>
      <p:sp>
        <p:nvSpPr>
          <p:cNvPr id="29714" name="Line 41"/>
          <p:cNvSpPr>
            <a:spLocks noChangeShapeType="1"/>
          </p:cNvSpPr>
          <p:nvPr/>
        </p:nvSpPr>
        <p:spPr bwMode="auto">
          <a:xfrm flipH="1" flipV="1">
            <a:off x="7780339" y="3336926"/>
            <a:ext cx="3175" cy="866775"/>
          </a:xfrm>
          <a:prstGeom prst="line">
            <a:avLst/>
          </a:prstGeom>
          <a:noFill/>
          <a:ln w="38100">
            <a:solidFill>
              <a:srgbClr val="00CC00"/>
            </a:solidFill>
            <a:round/>
            <a:headEnd/>
            <a:tailEnd/>
          </a:ln>
        </p:spPr>
        <p:txBody>
          <a:bodyPr/>
          <a:lstStyle/>
          <a:p>
            <a:endParaRPr lang="en-US">
              <a:latin typeface="Arial"/>
              <a:cs typeface="Arial"/>
            </a:endParaRPr>
          </a:p>
        </p:txBody>
      </p:sp>
      <p:sp>
        <p:nvSpPr>
          <p:cNvPr id="15" name="Footer Placeholder 14">
            <a:extLst>
              <a:ext uri="{FF2B5EF4-FFF2-40B4-BE49-F238E27FC236}">
                <a16:creationId xmlns:a16="http://schemas.microsoft.com/office/drawing/2014/main" id="{446B47F6-EA7A-FC28-5C59-E5C7A9B6F52C}"/>
              </a:ext>
            </a:extLst>
          </p:cNvPr>
          <p:cNvSpPr>
            <a:spLocks noGrp="1"/>
          </p:cNvSpPr>
          <p:nvPr>
            <p:ph type="ftr" sz="quarter" idx="11"/>
          </p:nvPr>
        </p:nvSpPr>
        <p:spPr/>
        <p:txBody>
          <a:body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9407431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62150">
                                            <p:txEl>
                                              <p:pRg st="0" end="0"/>
                                            </p:txEl>
                                          </p:spTgt>
                                        </p:tgtEl>
                                        <p:attrNameLst>
                                          <p:attrName>style.visibility</p:attrName>
                                        </p:attrNameLst>
                                      </p:cBhvr>
                                      <p:to>
                                        <p:strVal val="visible"/>
                                      </p:to>
                                    </p:set>
                                    <p:animEffect transition="in" filter="wipe(left)">
                                      <p:cBhvr>
                                        <p:cTn id="7" dur="500"/>
                                        <p:tgtEl>
                                          <p:spTgt spid="2621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2192">
                                            <p:txEl>
                                              <p:pRg st="0" end="0"/>
                                            </p:txEl>
                                          </p:spTgt>
                                        </p:tgtEl>
                                        <p:attrNameLst>
                                          <p:attrName>style.visibility</p:attrName>
                                        </p:attrNameLst>
                                      </p:cBhvr>
                                      <p:to>
                                        <p:strVal val="visible"/>
                                      </p:to>
                                    </p:set>
                                    <p:animEffect transition="in" filter="wipe(left)">
                                      <p:cBhvr>
                                        <p:cTn id="12" dur="500"/>
                                        <p:tgtEl>
                                          <p:spTgt spid="26219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2192">
                                            <p:txEl>
                                              <p:pRg st="1" end="1"/>
                                            </p:txEl>
                                          </p:spTgt>
                                        </p:tgtEl>
                                        <p:attrNameLst>
                                          <p:attrName>style.visibility</p:attrName>
                                        </p:attrNameLst>
                                      </p:cBhvr>
                                      <p:to>
                                        <p:strVal val="visible"/>
                                      </p:to>
                                    </p:set>
                                    <p:animEffect transition="in" filter="wipe(left)">
                                      <p:cBhvr>
                                        <p:cTn id="17" dur="500"/>
                                        <p:tgtEl>
                                          <p:spTgt spid="262192">
                                            <p:txEl>
                                              <p:pRg st="1" end="1"/>
                                            </p:txEl>
                                          </p:spTgt>
                                        </p:tgtEl>
                                      </p:cBhvr>
                                    </p:animEffect>
                                  </p:childTnLst>
                                </p:cTn>
                              </p:par>
                              <p:par>
                                <p:cTn id="18" presetID="17" presetClass="entr" presetSubtype="4" fill="hold" grpId="0" nodeType="withEffect">
                                  <p:stCondLst>
                                    <p:cond delay="0"/>
                                  </p:stCondLst>
                                  <p:childTnLst>
                                    <p:set>
                                      <p:cBhvr>
                                        <p:cTn id="19" dur="1" fill="hold">
                                          <p:stCondLst>
                                            <p:cond delay="0"/>
                                          </p:stCondLst>
                                        </p:cTn>
                                        <p:tgtEl>
                                          <p:spTgt spid="188463"/>
                                        </p:tgtEl>
                                        <p:attrNameLst>
                                          <p:attrName>style.visibility</p:attrName>
                                        </p:attrNameLst>
                                      </p:cBhvr>
                                      <p:to>
                                        <p:strVal val="visible"/>
                                      </p:to>
                                    </p:set>
                                    <p:anim calcmode="lin" valueType="num">
                                      <p:cBhvr>
                                        <p:cTn id="20" dur="500" fill="hold"/>
                                        <p:tgtEl>
                                          <p:spTgt spid="188463"/>
                                        </p:tgtEl>
                                        <p:attrNameLst>
                                          <p:attrName>ppt_x</p:attrName>
                                        </p:attrNameLst>
                                      </p:cBhvr>
                                      <p:tavLst>
                                        <p:tav tm="0">
                                          <p:val>
                                            <p:strVal val="#ppt_x"/>
                                          </p:val>
                                        </p:tav>
                                        <p:tav tm="100000">
                                          <p:val>
                                            <p:strVal val="#ppt_x"/>
                                          </p:val>
                                        </p:tav>
                                      </p:tavLst>
                                    </p:anim>
                                    <p:anim calcmode="lin" valueType="num">
                                      <p:cBhvr>
                                        <p:cTn id="21" dur="500" fill="hold"/>
                                        <p:tgtEl>
                                          <p:spTgt spid="188463"/>
                                        </p:tgtEl>
                                        <p:attrNameLst>
                                          <p:attrName>ppt_y</p:attrName>
                                        </p:attrNameLst>
                                      </p:cBhvr>
                                      <p:tavLst>
                                        <p:tav tm="0">
                                          <p:val>
                                            <p:strVal val="#ppt_y+#ppt_h/2"/>
                                          </p:val>
                                        </p:tav>
                                        <p:tav tm="100000">
                                          <p:val>
                                            <p:strVal val="#ppt_y"/>
                                          </p:val>
                                        </p:tav>
                                      </p:tavLst>
                                    </p:anim>
                                    <p:anim calcmode="lin" valueType="num">
                                      <p:cBhvr>
                                        <p:cTn id="22" dur="500" fill="hold"/>
                                        <p:tgtEl>
                                          <p:spTgt spid="188463"/>
                                        </p:tgtEl>
                                        <p:attrNameLst>
                                          <p:attrName>ppt_w</p:attrName>
                                        </p:attrNameLst>
                                      </p:cBhvr>
                                      <p:tavLst>
                                        <p:tav tm="0">
                                          <p:val>
                                            <p:strVal val="#ppt_w"/>
                                          </p:val>
                                        </p:tav>
                                        <p:tav tm="100000">
                                          <p:val>
                                            <p:strVal val="#ppt_w"/>
                                          </p:val>
                                        </p:tav>
                                      </p:tavLst>
                                    </p:anim>
                                    <p:anim calcmode="lin" valueType="num">
                                      <p:cBhvr>
                                        <p:cTn id="23" dur="500" fill="hold"/>
                                        <p:tgtEl>
                                          <p:spTgt spid="188463"/>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62192">
                                            <p:txEl>
                                              <p:pRg st="2" end="2"/>
                                            </p:txEl>
                                          </p:spTgt>
                                        </p:tgtEl>
                                        <p:attrNameLst>
                                          <p:attrName>style.visibility</p:attrName>
                                        </p:attrNameLst>
                                      </p:cBhvr>
                                      <p:to>
                                        <p:strVal val="visible"/>
                                      </p:to>
                                    </p:set>
                                    <p:animEffect transition="in" filter="wipe(left)">
                                      <p:cBhvr>
                                        <p:cTn id="28" dur="500"/>
                                        <p:tgtEl>
                                          <p:spTgt spid="262192">
                                            <p:txEl>
                                              <p:pRg st="2" end="2"/>
                                            </p:txEl>
                                          </p:spTgt>
                                        </p:tgtEl>
                                      </p:cBhvr>
                                    </p:animEffect>
                                  </p:childTnLst>
                                </p:cTn>
                              </p:par>
                              <p:par>
                                <p:cTn id="29" presetID="17" presetClass="entr" presetSubtype="1" fill="hold" grpId="0" nodeType="withEffect">
                                  <p:stCondLst>
                                    <p:cond delay="0"/>
                                  </p:stCondLst>
                                  <p:childTnLst>
                                    <p:set>
                                      <p:cBhvr>
                                        <p:cTn id="30" dur="1" fill="hold">
                                          <p:stCondLst>
                                            <p:cond delay="0"/>
                                          </p:stCondLst>
                                        </p:cTn>
                                        <p:tgtEl>
                                          <p:spTgt spid="188464"/>
                                        </p:tgtEl>
                                        <p:attrNameLst>
                                          <p:attrName>style.visibility</p:attrName>
                                        </p:attrNameLst>
                                      </p:cBhvr>
                                      <p:to>
                                        <p:strVal val="visible"/>
                                      </p:to>
                                    </p:set>
                                    <p:anim calcmode="lin" valueType="num">
                                      <p:cBhvr>
                                        <p:cTn id="31" dur="500" fill="hold"/>
                                        <p:tgtEl>
                                          <p:spTgt spid="188464"/>
                                        </p:tgtEl>
                                        <p:attrNameLst>
                                          <p:attrName>ppt_x</p:attrName>
                                        </p:attrNameLst>
                                      </p:cBhvr>
                                      <p:tavLst>
                                        <p:tav tm="0">
                                          <p:val>
                                            <p:strVal val="#ppt_x"/>
                                          </p:val>
                                        </p:tav>
                                        <p:tav tm="100000">
                                          <p:val>
                                            <p:strVal val="#ppt_x"/>
                                          </p:val>
                                        </p:tav>
                                      </p:tavLst>
                                    </p:anim>
                                    <p:anim calcmode="lin" valueType="num">
                                      <p:cBhvr>
                                        <p:cTn id="32" dur="500" fill="hold"/>
                                        <p:tgtEl>
                                          <p:spTgt spid="188464"/>
                                        </p:tgtEl>
                                        <p:attrNameLst>
                                          <p:attrName>ppt_y</p:attrName>
                                        </p:attrNameLst>
                                      </p:cBhvr>
                                      <p:tavLst>
                                        <p:tav tm="0">
                                          <p:val>
                                            <p:strVal val="#ppt_y-#ppt_h/2"/>
                                          </p:val>
                                        </p:tav>
                                        <p:tav tm="100000">
                                          <p:val>
                                            <p:strVal val="#ppt_y"/>
                                          </p:val>
                                        </p:tav>
                                      </p:tavLst>
                                    </p:anim>
                                    <p:anim calcmode="lin" valueType="num">
                                      <p:cBhvr>
                                        <p:cTn id="33" dur="500" fill="hold"/>
                                        <p:tgtEl>
                                          <p:spTgt spid="188464"/>
                                        </p:tgtEl>
                                        <p:attrNameLst>
                                          <p:attrName>ppt_w</p:attrName>
                                        </p:attrNameLst>
                                      </p:cBhvr>
                                      <p:tavLst>
                                        <p:tav tm="0">
                                          <p:val>
                                            <p:strVal val="#ppt_w"/>
                                          </p:val>
                                        </p:tav>
                                        <p:tav tm="100000">
                                          <p:val>
                                            <p:strVal val="#ppt_w"/>
                                          </p:val>
                                        </p:tav>
                                      </p:tavLst>
                                    </p:anim>
                                    <p:anim calcmode="lin" valueType="num">
                                      <p:cBhvr>
                                        <p:cTn id="34" dur="500" fill="hold"/>
                                        <p:tgtEl>
                                          <p:spTgt spid="18846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50" grpId="0" build="p"/>
      <p:bldP spid="262192" grpId="0" build="p"/>
      <p:bldP spid="188463" grpId="0" animBg="1"/>
      <p:bldP spid="18846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AE1221"/>
                </a:solidFill>
              </a:rPr>
              <a:t>EXAMPLE 4A: </a:t>
            </a:r>
            <a:r>
              <a:rPr lang="en-US" dirty="0">
                <a:solidFill>
                  <a:schemeClr val="tx1"/>
                </a:solidFill>
              </a:rPr>
              <a:t>A $1.50 tax imposed </a:t>
            </a:r>
            <a:r>
              <a:rPr lang="en-US" u="sng" dirty="0">
                <a:solidFill>
                  <a:schemeClr val="tx1"/>
                </a:solidFill>
              </a:rPr>
              <a:t>on sellers</a:t>
            </a:r>
          </a:p>
        </p:txBody>
      </p:sp>
      <p:sp>
        <p:nvSpPr>
          <p:cNvPr id="4" name="Slide Number Placeholder 3"/>
          <p:cNvSpPr>
            <a:spLocks noGrp="1"/>
          </p:cNvSpPr>
          <p:nvPr>
            <p:ph type="sldNum" sz="quarter" idx="10"/>
          </p:nvPr>
        </p:nvSpPr>
        <p:spPr/>
        <p:txBody>
          <a:bodyPr/>
          <a:lstStyle/>
          <a:p>
            <a:pPr>
              <a:defRPr/>
            </a:pPr>
            <a:fld id="{2F37425F-5E17-4209-B948-B5CE2119E408}" type="slidenum">
              <a:rPr lang="en-US" smtClean="0"/>
              <a:pPr>
                <a:defRPr/>
              </a:pPr>
              <a:t>37</a:t>
            </a:fld>
            <a:endParaRPr lang="en-US" dirty="0"/>
          </a:p>
        </p:txBody>
      </p:sp>
      <p:sp>
        <p:nvSpPr>
          <p:cNvPr id="3" name="Text Placeholder 2"/>
          <p:cNvSpPr>
            <a:spLocks noGrp="1"/>
          </p:cNvSpPr>
          <p:nvPr>
            <p:ph idx="12"/>
          </p:nvPr>
        </p:nvSpPr>
        <p:spPr>
          <a:xfrm>
            <a:off x="6711951" y="1143000"/>
            <a:ext cx="3711997" cy="5486400"/>
          </a:xfrm>
        </p:spPr>
        <p:txBody>
          <a:bodyPr>
            <a:noAutofit/>
          </a:bodyPr>
          <a:lstStyle/>
          <a:p>
            <a:pPr marL="0" indent="0">
              <a:lnSpc>
                <a:spcPct val="105000"/>
              </a:lnSpc>
              <a:spcBef>
                <a:spcPct val="30000"/>
              </a:spcBef>
              <a:buClr>
                <a:srgbClr val="339966"/>
              </a:buClr>
              <a:buSzPct val="120000"/>
              <a:buNone/>
            </a:pPr>
            <a:r>
              <a:rPr lang="en-US" sz="2600" dirty="0">
                <a:cs typeface="Arial"/>
              </a:rPr>
              <a:t>The tax effectively raises sellers’ costs by $1.50 per pizza.</a:t>
            </a:r>
          </a:p>
          <a:p>
            <a:pPr marL="0" indent="0">
              <a:lnSpc>
                <a:spcPct val="105000"/>
              </a:lnSpc>
              <a:spcBef>
                <a:spcPct val="30000"/>
              </a:spcBef>
              <a:buClr>
                <a:srgbClr val="339966"/>
              </a:buClr>
              <a:buSzPct val="120000"/>
              <a:buNone/>
            </a:pPr>
            <a:r>
              <a:rPr lang="en-US" sz="2600" dirty="0">
                <a:cs typeface="Arial"/>
              </a:rPr>
              <a:t>Sellers will supply 500 pizzas only if </a:t>
            </a:r>
            <a:r>
              <a:rPr lang="en-US" sz="2600" b="1" i="1" dirty="0">
                <a:cs typeface="Arial"/>
              </a:rPr>
              <a:t>P</a:t>
            </a:r>
            <a:r>
              <a:rPr lang="en-US" sz="2600" dirty="0">
                <a:cs typeface="Arial"/>
              </a:rPr>
              <a:t> rises to $11.50, to compensate for this cost increase. </a:t>
            </a:r>
          </a:p>
          <a:p>
            <a:pPr marL="0" indent="0">
              <a:buNone/>
            </a:pPr>
            <a:r>
              <a:rPr lang="en-US" sz="2600" dirty="0">
                <a:solidFill>
                  <a:srgbClr val="F45006"/>
                </a:solidFill>
                <a:cs typeface="Arial"/>
              </a:rPr>
              <a:t>Hence, a tax on sellers shifts the </a:t>
            </a:r>
            <a:r>
              <a:rPr lang="en-US" sz="2600" b="1" i="1" dirty="0">
                <a:solidFill>
                  <a:srgbClr val="F45006"/>
                </a:solidFill>
                <a:cs typeface="Arial"/>
              </a:rPr>
              <a:t>S</a:t>
            </a:r>
            <a:r>
              <a:rPr lang="en-US" sz="2600" dirty="0">
                <a:solidFill>
                  <a:srgbClr val="F45006"/>
                </a:solidFill>
                <a:cs typeface="Arial"/>
              </a:rPr>
              <a:t> curve up by the amount of the tax. </a:t>
            </a:r>
          </a:p>
          <a:p>
            <a:pPr marL="0" indent="0">
              <a:buNone/>
            </a:pPr>
            <a:endParaRPr lang="en-US" sz="2600" dirty="0"/>
          </a:p>
        </p:txBody>
      </p:sp>
      <p:grpSp>
        <p:nvGrpSpPr>
          <p:cNvPr id="40" name="Group 2"/>
          <p:cNvGrpSpPr>
            <a:grpSpLocks/>
          </p:cNvGrpSpPr>
          <p:nvPr/>
        </p:nvGrpSpPr>
        <p:grpSpPr bwMode="auto">
          <a:xfrm>
            <a:off x="3138489" y="2924176"/>
            <a:ext cx="3176587" cy="2274887"/>
            <a:chOff x="3027" y="1106"/>
            <a:chExt cx="2001" cy="1433"/>
          </a:xfrm>
        </p:grpSpPr>
        <p:sp>
          <p:nvSpPr>
            <p:cNvPr id="41" name="Line 3"/>
            <p:cNvSpPr>
              <a:spLocks noChangeShapeType="1"/>
            </p:cNvSpPr>
            <p:nvPr/>
          </p:nvSpPr>
          <p:spPr bwMode="auto">
            <a:xfrm flipV="1">
              <a:off x="3027" y="1316"/>
              <a:ext cx="1696" cy="1223"/>
            </a:xfrm>
            <a:prstGeom prst="line">
              <a:avLst/>
            </a:prstGeom>
            <a:noFill/>
            <a:ln w="38100">
              <a:solidFill>
                <a:srgbClr val="003399"/>
              </a:solidFill>
              <a:round/>
              <a:headEnd/>
              <a:tailEnd/>
            </a:ln>
          </p:spPr>
          <p:txBody>
            <a:bodyPr/>
            <a:lstStyle/>
            <a:p>
              <a:endParaRPr lang="en-US" sz="1600">
                <a:latin typeface="Arial"/>
                <a:cs typeface="Arial"/>
              </a:endParaRPr>
            </a:p>
          </p:txBody>
        </p:sp>
        <p:sp>
          <p:nvSpPr>
            <p:cNvPr id="42" name="Text Box 4"/>
            <p:cNvSpPr txBox="1">
              <a:spLocks noChangeArrowheads="1"/>
            </p:cNvSpPr>
            <p:nvPr/>
          </p:nvSpPr>
          <p:spPr bwMode="auto">
            <a:xfrm>
              <a:off x="4642" y="1106"/>
              <a:ext cx="386" cy="252"/>
            </a:xfrm>
            <a:prstGeom prst="rect">
              <a:avLst/>
            </a:prstGeom>
            <a:noFill/>
            <a:ln w="9525">
              <a:noFill/>
              <a:miter lim="800000"/>
              <a:headEnd/>
              <a:tailEnd/>
            </a:ln>
          </p:spPr>
          <p:txBody>
            <a:bodyPr>
              <a:spAutoFit/>
            </a:bodyPr>
            <a:lstStyle/>
            <a:p>
              <a:pPr algn="ctr">
                <a:spcBef>
                  <a:spcPct val="50000"/>
                </a:spcBef>
              </a:pPr>
              <a:r>
                <a:rPr lang="en-US" sz="2000" b="1" i="1">
                  <a:latin typeface="Arial"/>
                  <a:cs typeface="Arial"/>
                </a:rPr>
                <a:t>S</a:t>
              </a:r>
              <a:r>
                <a:rPr lang="en-US" sz="2000" b="1" baseline="-25000">
                  <a:latin typeface="Arial"/>
                  <a:cs typeface="Arial"/>
                </a:rPr>
                <a:t>1</a:t>
              </a:r>
            </a:p>
          </p:txBody>
        </p:sp>
      </p:grpSp>
      <p:grpSp>
        <p:nvGrpSpPr>
          <p:cNvPr id="43" name="Group 7"/>
          <p:cNvGrpSpPr>
            <a:grpSpLocks/>
          </p:cNvGrpSpPr>
          <p:nvPr/>
        </p:nvGrpSpPr>
        <p:grpSpPr bwMode="auto">
          <a:xfrm>
            <a:off x="2427289" y="2403475"/>
            <a:ext cx="4422775" cy="3814762"/>
            <a:chOff x="2579" y="785"/>
            <a:chExt cx="2786" cy="2403"/>
          </a:xfrm>
        </p:grpSpPr>
        <p:grpSp>
          <p:nvGrpSpPr>
            <p:cNvPr id="44" name="Group 8"/>
            <p:cNvGrpSpPr>
              <a:grpSpLocks/>
            </p:cNvGrpSpPr>
            <p:nvPr/>
          </p:nvGrpSpPr>
          <p:grpSpPr bwMode="auto">
            <a:xfrm>
              <a:off x="2697" y="1037"/>
              <a:ext cx="2409" cy="2049"/>
              <a:chOff x="1098" y="1361"/>
              <a:chExt cx="2116" cy="2027"/>
            </a:xfrm>
          </p:grpSpPr>
          <p:sp>
            <p:nvSpPr>
              <p:cNvPr id="47" name="Line 9"/>
              <p:cNvSpPr>
                <a:spLocks noChangeShapeType="1"/>
              </p:cNvSpPr>
              <p:nvPr/>
            </p:nvSpPr>
            <p:spPr bwMode="auto">
              <a:xfrm>
                <a:off x="1102" y="1361"/>
                <a:ext cx="0" cy="2025"/>
              </a:xfrm>
              <a:prstGeom prst="line">
                <a:avLst/>
              </a:prstGeom>
              <a:noFill/>
              <a:ln w="12700">
                <a:solidFill>
                  <a:schemeClr val="tx1"/>
                </a:solidFill>
                <a:round/>
                <a:headEnd/>
                <a:tailEnd/>
              </a:ln>
            </p:spPr>
            <p:txBody>
              <a:bodyPr/>
              <a:lstStyle/>
              <a:p>
                <a:endParaRPr lang="en-US" sz="1600">
                  <a:latin typeface="Arial"/>
                  <a:cs typeface="Arial"/>
                </a:endParaRPr>
              </a:p>
            </p:txBody>
          </p:sp>
          <p:sp>
            <p:nvSpPr>
              <p:cNvPr id="48" name="Line 10"/>
              <p:cNvSpPr>
                <a:spLocks noChangeShapeType="1"/>
              </p:cNvSpPr>
              <p:nvPr/>
            </p:nvSpPr>
            <p:spPr bwMode="auto">
              <a:xfrm>
                <a:off x="1098" y="3388"/>
                <a:ext cx="2116" cy="0"/>
              </a:xfrm>
              <a:prstGeom prst="line">
                <a:avLst/>
              </a:prstGeom>
              <a:noFill/>
              <a:ln w="12700">
                <a:solidFill>
                  <a:schemeClr val="tx1"/>
                </a:solidFill>
                <a:round/>
                <a:headEnd/>
                <a:tailEnd/>
              </a:ln>
            </p:spPr>
            <p:txBody>
              <a:bodyPr/>
              <a:lstStyle/>
              <a:p>
                <a:endParaRPr lang="en-US" sz="1600">
                  <a:latin typeface="Arial"/>
                  <a:cs typeface="Arial"/>
                </a:endParaRPr>
              </a:p>
            </p:txBody>
          </p:sp>
        </p:grpSp>
        <p:sp>
          <p:nvSpPr>
            <p:cNvPr id="45" name="Text Box 11"/>
            <p:cNvSpPr txBox="1">
              <a:spLocks noChangeArrowheads="1"/>
            </p:cNvSpPr>
            <p:nvPr/>
          </p:nvSpPr>
          <p:spPr bwMode="auto">
            <a:xfrm>
              <a:off x="2579" y="785"/>
              <a:ext cx="267" cy="252"/>
            </a:xfrm>
            <a:prstGeom prst="rect">
              <a:avLst/>
            </a:prstGeom>
            <a:noFill/>
            <a:ln w="9525">
              <a:noFill/>
              <a:miter lim="800000"/>
              <a:headEnd/>
              <a:tailEnd/>
            </a:ln>
          </p:spPr>
          <p:txBody>
            <a:bodyPr>
              <a:spAutoFit/>
            </a:bodyPr>
            <a:lstStyle/>
            <a:p>
              <a:pPr algn="ctr">
                <a:spcBef>
                  <a:spcPct val="50000"/>
                </a:spcBef>
              </a:pPr>
              <a:r>
                <a:rPr lang="en-US" sz="2000" b="1" i="1">
                  <a:latin typeface="Arial"/>
                  <a:cs typeface="Arial"/>
                </a:rPr>
                <a:t>P</a:t>
              </a:r>
            </a:p>
          </p:txBody>
        </p:sp>
        <p:sp>
          <p:nvSpPr>
            <p:cNvPr id="46" name="Text Box 12"/>
            <p:cNvSpPr txBox="1">
              <a:spLocks noChangeArrowheads="1"/>
            </p:cNvSpPr>
            <p:nvPr/>
          </p:nvSpPr>
          <p:spPr bwMode="auto">
            <a:xfrm>
              <a:off x="5075" y="2936"/>
              <a:ext cx="290" cy="252"/>
            </a:xfrm>
            <a:prstGeom prst="rect">
              <a:avLst/>
            </a:prstGeom>
            <a:noFill/>
            <a:ln w="9525">
              <a:noFill/>
              <a:miter lim="800000"/>
              <a:headEnd/>
              <a:tailEnd/>
            </a:ln>
          </p:spPr>
          <p:txBody>
            <a:bodyPr>
              <a:spAutoFit/>
            </a:bodyPr>
            <a:lstStyle/>
            <a:p>
              <a:pPr algn="ctr">
                <a:spcBef>
                  <a:spcPct val="50000"/>
                </a:spcBef>
              </a:pPr>
              <a:r>
                <a:rPr lang="en-US" sz="2000" b="1" i="1">
                  <a:latin typeface="Arial"/>
                  <a:cs typeface="Arial"/>
                </a:rPr>
                <a:t>Q</a:t>
              </a:r>
            </a:p>
          </p:txBody>
        </p:sp>
      </p:grpSp>
      <p:grpSp>
        <p:nvGrpSpPr>
          <p:cNvPr id="49" name="Group 13"/>
          <p:cNvGrpSpPr>
            <a:grpSpLocks/>
          </p:cNvGrpSpPr>
          <p:nvPr/>
        </p:nvGrpSpPr>
        <p:grpSpPr bwMode="auto">
          <a:xfrm>
            <a:off x="3752850" y="2762251"/>
            <a:ext cx="2730500" cy="2592387"/>
            <a:chOff x="3414" y="1004"/>
            <a:chExt cx="1720" cy="1633"/>
          </a:xfrm>
        </p:grpSpPr>
        <p:sp>
          <p:nvSpPr>
            <p:cNvPr id="50" name="Line 14"/>
            <p:cNvSpPr>
              <a:spLocks noChangeShapeType="1"/>
            </p:cNvSpPr>
            <p:nvPr/>
          </p:nvSpPr>
          <p:spPr bwMode="auto">
            <a:xfrm>
              <a:off x="3414" y="1004"/>
              <a:ext cx="1417" cy="1470"/>
            </a:xfrm>
            <a:prstGeom prst="line">
              <a:avLst/>
            </a:prstGeom>
            <a:noFill/>
            <a:ln w="38100">
              <a:solidFill>
                <a:srgbClr val="005EA4"/>
              </a:solidFill>
              <a:round/>
              <a:headEnd/>
              <a:tailEnd/>
            </a:ln>
          </p:spPr>
          <p:txBody>
            <a:bodyPr/>
            <a:lstStyle/>
            <a:p>
              <a:endParaRPr lang="en-US" sz="1600">
                <a:latin typeface="Arial"/>
                <a:cs typeface="Arial"/>
              </a:endParaRPr>
            </a:p>
          </p:txBody>
        </p:sp>
        <p:sp>
          <p:nvSpPr>
            <p:cNvPr id="51" name="Text Box 15"/>
            <p:cNvSpPr txBox="1">
              <a:spLocks noChangeArrowheads="1"/>
            </p:cNvSpPr>
            <p:nvPr/>
          </p:nvSpPr>
          <p:spPr bwMode="auto">
            <a:xfrm>
              <a:off x="4748" y="2385"/>
              <a:ext cx="386" cy="252"/>
            </a:xfrm>
            <a:prstGeom prst="rect">
              <a:avLst/>
            </a:prstGeom>
            <a:noFill/>
            <a:ln w="9525">
              <a:noFill/>
              <a:miter lim="800000"/>
              <a:headEnd/>
              <a:tailEnd/>
            </a:ln>
          </p:spPr>
          <p:txBody>
            <a:bodyPr>
              <a:spAutoFit/>
            </a:bodyPr>
            <a:lstStyle/>
            <a:p>
              <a:pPr algn="ctr">
                <a:spcBef>
                  <a:spcPct val="50000"/>
                </a:spcBef>
              </a:pPr>
              <a:r>
                <a:rPr lang="en-US" sz="2000" b="1" i="1" dirty="0">
                  <a:latin typeface="Arial"/>
                  <a:cs typeface="Arial"/>
                </a:rPr>
                <a:t>D</a:t>
              </a:r>
              <a:r>
                <a:rPr lang="en-US" sz="2000" b="1" baseline="-25000" dirty="0">
                  <a:latin typeface="Arial"/>
                  <a:cs typeface="Arial"/>
                </a:rPr>
                <a:t>1</a:t>
              </a:r>
            </a:p>
          </p:txBody>
        </p:sp>
      </p:grpSp>
      <p:grpSp>
        <p:nvGrpSpPr>
          <p:cNvPr id="52" name="Group 16"/>
          <p:cNvGrpSpPr>
            <a:grpSpLocks/>
          </p:cNvGrpSpPr>
          <p:nvPr/>
        </p:nvGrpSpPr>
        <p:grpSpPr bwMode="auto">
          <a:xfrm>
            <a:off x="1449389" y="3751263"/>
            <a:ext cx="3773487" cy="2663825"/>
            <a:chOff x="1963" y="1627"/>
            <a:chExt cx="2377" cy="1678"/>
          </a:xfrm>
        </p:grpSpPr>
        <p:grpSp>
          <p:nvGrpSpPr>
            <p:cNvPr id="53" name="Group 17"/>
            <p:cNvGrpSpPr>
              <a:grpSpLocks/>
            </p:cNvGrpSpPr>
            <p:nvPr/>
          </p:nvGrpSpPr>
          <p:grpSpPr bwMode="auto">
            <a:xfrm>
              <a:off x="2703" y="1746"/>
              <a:ext cx="1425" cy="1333"/>
              <a:chOff x="357" y="2450"/>
              <a:chExt cx="795" cy="646"/>
            </a:xfrm>
          </p:grpSpPr>
          <p:sp>
            <p:nvSpPr>
              <p:cNvPr id="57" name="Line 18"/>
              <p:cNvSpPr>
                <a:spLocks noChangeShapeType="1"/>
              </p:cNvSpPr>
              <p:nvPr/>
            </p:nvSpPr>
            <p:spPr bwMode="auto">
              <a:xfrm>
                <a:off x="357" y="2450"/>
                <a:ext cx="795" cy="0"/>
              </a:xfrm>
              <a:prstGeom prst="line">
                <a:avLst/>
              </a:prstGeom>
              <a:noFill/>
              <a:ln w="9525">
                <a:solidFill>
                  <a:schemeClr val="tx1"/>
                </a:solidFill>
                <a:prstDash val="lgDash"/>
                <a:round/>
                <a:headEnd/>
                <a:tailEnd/>
              </a:ln>
            </p:spPr>
            <p:txBody>
              <a:bodyPr/>
              <a:lstStyle/>
              <a:p>
                <a:endParaRPr lang="en-US" sz="1600">
                  <a:latin typeface="Arial"/>
                  <a:cs typeface="Arial"/>
                </a:endParaRPr>
              </a:p>
            </p:txBody>
          </p:sp>
          <p:sp>
            <p:nvSpPr>
              <p:cNvPr id="58" name="Line 19"/>
              <p:cNvSpPr>
                <a:spLocks noChangeShapeType="1"/>
              </p:cNvSpPr>
              <p:nvPr/>
            </p:nvSpPr>
            <p:spPr bwMode="auto">
              <a:xfrm>
                <a:off x="1152" y="2451"/>
                <a:ext cx="0" cy="645"/>
              </a:xfrm>
              <a:prstGeom prst="line">
                <a:avLst/>
              </a:prstGeom>
              <a:noFill/>
              <a:ln w="9525">
                <a:solidFill>
                  <a:schemeClr val="tx1"/>
                </a:solidFill>
                <a:prstDash val="lgDash"/>
                <a:round/>
                <a:headEnd/>
                <a:tailEnd/>
              </a:ln>
            </p:spPr>
            <p:txBody>
              <a:bodyPr/>
              <a:lstStyle/>
              <a:p>
                <a:endParaRPr lang="en-US" sz="1600">
                  <a:latin typeface="Arial"/>
                  <a:cs typeface="Arial"/>
                </a:endParaRPr>
              </a:p>
            </p:txBody>
          </p:sp>
        </p:grpSp>
        <p:sp>
          <p:nvSpPr>
            <p:cNvPr id="54" name="Oval 20"/>
            <p:cNvSpPr>
              <a:spLocks noChangeArrowheads="1"/>
            </p:cNvSpPr>
            <p:nvPr/>
          </p:nvSpPr>
          <p:spPr bwMode="auto">
            <a:xfrm>
              <a:off x="4081" y="1699"/>
              <a:ext cx="88" cy="87"/>
            </a:xfrm>
            <a:prstGeom prst="ellipse">
              <a:avLst/>
            </a:prstGeom>
            <a:solidFill>
              <a:srgbClr val="000000"/>
            </a:solidFill>
            <a:ln w="9525">
              <a:noFill/>
              <a:prstDash val="dash"/>
              <a:round/>
              <a:headEnd/>
              <a:tailEnd/>
            </a:ln>
          </p:spPr>
          <p:txBody>
            <a:bodyPr wrap="none" anchor="ctr"/>
            <a:lstStyle/>
            <a:p>
              <a:endParaRPr lang="en-US" sz="1600">
                <a:latin typeface="Arial"/>
                <a:cs typeface="Arial"/>
              </a:endParaRPr>
            </a:p>
          </p:txBody>
        </p:sp>
        <p:sp>
          <p:nvSpPr>
            <p:cNvPr id="55" name="Text Box 21"/>
            <p:cNvSpPr txBox="1">
              <a:spLocks noChangeArrowheads="1"/>
            </p:cNvSpPr>
            <p:nvPr/>
          </p:nvSpPr>
          <p:spPr bwMode="auto">
            <a:xfrm>
              <a:off x="1963" y="1627"/>
              <a:ext cx="721" cy="194"/>
            </a:xfrm>
            <a:prstGeom prst="rect">
              <a:avLst/>
            </a:prstGeom>
            <a:noFill/>
            <a:ln w="9525">
              <a:noFill/>
              <a:miter lim="800000"/>
              <a:headEnd/>
              <a:tailEnd/>
            </a:ln>
          </p:spPr>
          <p:txBody>
            <a:bodyPr lIns="0" tIns="0" bIns="0">
              <a:spAutoFit/>
            </a:bodyPr>
            <a:lstStyle/>
            <a:p>
              <a:pPr algn="r">
                <a:spcBef>
                  <a:spcPct val="50000"/>
                </a:spcBef>
              </a:pPr>
              <a:r>
                <a:rPr lang="en-US" sz="2000">
                  <a:latin typeface="Arial"/>
                  <a:cs typeface="Arial"/>
                </a:rPr>
                <a:t>$10.00</a:t>
              </a:r>
            </a:p>
          </p:txBody>
        </p:sp>
        <p:sp>
          <p:nvSpPr>
            <p:cNvPr id="56" name="Text Box 22"/>
            <p:cNvSpPr txBox="1">
              <a:spLocks noChangeArrowheads="1"/>
            </p:cNvSpPr>
            <p:nvPr/>
          </p:nvSpPr>
          <p:spPr bwMode="auto">
            <a:xfrm>
              <a:off x="3969" y="3111"/>
              <a:ext cx="371" cy="194"/>
            </a:xfrm>
            <a:prstGeom prst="rect">
              <a:avLst/>
            </a:prstGeom>
            <a:noFill/>
            <a:ln w="9525">
              <a:noFill/>
              <a:miter lim="800000"/>
              <a:headEnd/>
              <a:tailEnd/>
            </a:ln>
          </p:spPr>
          <p:txBody>
            <a:bodyPr lIns="0" tIns="0" rIns="0" bIns="0">
              <a:spAutoFit/>
            </a:bodyPr>
            <a:lstStyle/>
            <a:p>
              <a:pPr algn="ctr">
                <a:spcBef>
                  <a:spcPct val="50000"/>
                </a:spcBef>
              </a:pPr>
              <a:r>
                <a:rPr lang="en-US" sz="2000">
                  <a:latin typeface="Arial"/>
                  <a:cs typeface="Arial"/>
                </a:rPr>
                <a:t>500</a:t>
              </a:r>
            </a:p>
          </p:txBody>
        </p:sp>
      </p:grpSp>
      <p:grpSp>
        <p:nvGrpSpPr>
          <p:cNvPr id="59" name="Group 27"/>
          <p:cNvGrpSpPr>
            <a:grpSpLocks/>
          </p:cNvGrpSpPr>
          <p:nvPr/>
        </p:nvGrpSpPr>
        <p:grpSpPr bwMode="auto">
          <a:xfrm>
            <a:off x="2868614" y="2536826"/>
            <a:ext cx="2600325" cy="1857375"/>
            <a:chOff x="2857" y="862"/>
            <a:chExt cx="1638" cy="1170"/>
          </a:xfrm>
        </p:grpSpPr>
        <p:sp>
          <p:nvSpPr>
            <p:cNvPr id="60" name="Line 28"/>
            <p:cNvSpPr>
              <a:spLocks noChangeShapeType="1"/>
            </p:cNvSpPr>
            <p:nvPr/>
          </p:nvSpPr>
          <p:spPr bwMode="auto">
            <a:xfrm flipV="1">
              <a:off x="2857" y="1072"/>
              <a:ext cx="1333" cy="960"/>
            </a:xfrm>
            <a:prstGeom prst="line">
              <a:avLst/>
            </a:prstGeom>
            <a:noFill/>
            <a:ln w="38100">
              <a:solidFill>
                <a:srgbClr val="F45006"/>
              </a:solidFill>
              <a:round/>
              <a:headEnd/>
              <a:tailEnd/>
            </a:ln>
          </p:spPr>
          <p:txBody>
            <a:bodyPr/>
            <a:lstStyle/>
            <a:p>
              <a:endParaRPr lang="en-US" sz="1600">
                <a:latin typeface="Arial"/>
                <a:cs typeface="Arial"/>
              </a:endParaRPr>
            </a:p>
          </p:txBody>
        </p:sp>
        <p:sp>
          <p:nvSpPr>
            <p:cNvPr id="61" name="Text Box 29"/>
            <p:cNvSpPr txBox="1">
              <a:spLocks noChangeArrowheads="1"/>
            </p:cNvSpPr>
            <p:nvPr/>
          </p:nvSpPr>
          <p:spPr bwMode="auto">
            <a:xfrm>
              <a:off x="4109" y="862"/>
              <a:ext cx="386" cy="252"/>
            </a:xfrm>
            <a:prstGeom prst="rect">
              <a:avLst/>
            </a:prstGeom>
            <a:noFill/>
            <a:ln w="9525">
              <a:noFill/>
              <a:miter lim="800000"/>
              <a:headEnd/>
              <a:tailEnd/>
            </a:ln>
          </p:spPr>
          <p:txBody>
            <a:bodyPr>
              <a:spAutoFit/>
            </a:bodyPr>
            <a:lstStyle/>
            <a:p>
              <a:pPr algn="ctr">
                <a:spcBef>
                  <a:spcPct val="50000"/>
                </a:spcBef>
              </a:pPr>
              <a:r>
                <a:rPr lang="en-US" sz="2000" b="1" i="1">
                  <a:latin typeface="Arial"/>
                  <a:cs typeface="Arial"/>
                </a:rPr>
                <a:t>S</a:t>
              </a:r>
              <a:r>
                <a:rPr lang="en-US" sz="2000" b="1" baseline="-25000">
                  <a:latin typeface="Arial"/>
                  <a:cs typeface="Arial"/>
                </a:rPr>
                <a:t>2</a:t>
              </a:r>
            </a:p>
          </p:txBody>
        </p:sp>
      </p:grpSp>
      <p:sp>
        <p:nvSpPr>
          <p:cNvPr id="62" name="Text Box 46"/>
          <p:cNvSpPr txBox="1">
            <a:spLocks noChangeArrowheads="1"/>
          </p:cNvSpPr>
          <p:nvPr/>
        </p:nvSpPr>
        <p:spPr bwMode="auto">
          <a:xfrm>
            <a:off x="2413794" y="1143000"/>
            <a:ext cx="3721894" cy="892552"/>
          </a:xfrm>
          <a:prstGeom prst="rect">
            <a:avLst/>
          </a:prstGeom>
          <a:noFill/>
          <a:ln w="9525">
            <a:solidFill>
              <a:srgbClr val="C00000"/>
            </a:solidFill>
            <a:miter lim="800000"/>
            <a:headEnd/>
            <a:tailEnd/>
          </a:ln>
        </p:spPr>
        <p:txBody>
          <a:bodyPr wrap="square">
            <a:spAutoFit/>
          </a:bodyPr>
          <a:lstStyle/>
          <a:p>
            <a:pPr algn="ctr">
              <a:spcBef>
                <a:spcPct val="50000"/>
              </a:spcBef>
            </a:pPr>
            <a:r>
              <a:rPr lang="en-US" sz="2600" dirty="0">
                <a:solidFill>
                  <a:srgbClr val="4E519E"/>
                </a:solidFill>
                <a:latin typeface="Arial"/>
                <a:cs typeface="Arial"/>
              </a:rPr>
              <a:t>Effects of a $1.50 per unit </a:t>
            </a:r>
            <a:r>
              <a:rPr lang="en-US" sz="2600" u="sng" dirty="0">
                <a:solidFill>
                  <a:srgbClr val="4E519E"/>
                </a:solidFill>
                <a:latin typeface="Arial"/>
                <a:cs typeface="Arial"/>
              </a:rPr>
              <a:t>tax on sellers</a:t>
            </a:r>
          </a:p>
        </p:txBody>
      </p:sp>
      <p:grpSp>
        <p:nvGrpSpPr>
          <p:cNvPr id="63" name="Group 64"/>
          <p:cNvGrpSpPr>
            <a:grpSpLocks/>
          </p:cNvGrpSpPr>
          <p:nvPr/>
        </p:nvGrpSpPr>
        <p:grpSpPr bwMode="auto">
          <a:xfrm>
            <a:off x="1447800" y="2774950"/>
            <a:ext cx="3505200" cy="1174750"/>
            <a:chOff x="2130" y="1341"/>
            <a:chExt cx="2208" cy="740"/>
          </a:xfrm>
        </p:grpSpPr>
        <p:sp>
          <p:nvSpPr>
            <p:cNvPr id="64" name="Line 26"/>
            <p:cNvSpPr>
              <a:spLocks noChangeShapeType="1"/>
            </p:cNvSpPr>
            <p:nvPr/>
          </p:nvSpPr>
          <p:spPr bwMode="auto">
            <a:xfrm>
              <a:off x="4293" y="1448"/>
              <a:ext cx="0" cy="633"/>
            </a:xfrm>
            <a:prstGeom prst="line">
              <a:avLst/>
            </a:prstGeom>
            <a:noFill/>
            <a:ln w="9525">
              <a:solidFill>
                <a:schemeClr val="tx1"/>
              </a:solidFill>
              <a:prstDash val="lgDash"/>
              <a:round/>
              <a:headEnd/>
              <a:tailEnd/>
            </a:ln>
          </p:spPr>
          <p:txBody>
            <a:bodyPr/>
            <a:lstStyle/>
            <a:p>
              <a:endParaRPr lang="en-US" sz="1600">
                <a:latin typeface="Arial"/>
                <a:cs typeface="Arial"/>
              </a:endParaRPr>
            </a:p>
          </p:txBody>
        </p:sp>
        <p:sp>
          <p:nvSpPr>
            <p:cNvPr id="65" name="Line 18"/>
            <p:cNvSpPr>
              <a:spLocks noChangeShapeType="1"/>
            </p:cNvSpPr>
            <p:nvPr/>
          </p:nvSpPr>
          <p:spPr bwMode="auto">
            <a:xfrm>
              <a:off x="2868" y="1451"/>
              <a:ext cx="1425" cy="0"/>
            </a:xfrm>
            <a:prstGeom prst="line">
              <a:avLst/>
            </a:prstGeom>
            <a:noFill/>
            <a:ln w="9525">
              <a:solidFill>
                <a:schemeClr val="tx1"/>
              </a:solidFill>
              <a:prstDash val="lgDash"/>
              <a:round/>
              <a:headEnd/>
              <a:tailEnd/>
            </a:ln>
          </p:spPr>
          <p:txBody>
            <a:bodyPr/>
            <a:lstStyle/>
            <a:p>
              <a:endParaRPr lang="en-US" sz="1600">
                <a:latin typeface="Arial"/>
                <a:cs typeface="Arial"/>
              </a:endParaRPr>
            </a:p>
          </p:txBody>
        </p:sp>
        <p:sp>
          <p:nvSpPr>
            <p:cNvPr id="66" name="Oval 20"/>
            <p:cNvSpPr>
              <a:spLocks noChangeArrowheads="1"/>
            </p:cNvSpPr>
            <p:nvPr/>
          </p:nvSpPr>
          <p:spPr bwMode="auto">
            <a:xfrm>
              <a:off x="4250" y="1407"/>
              <a:ext cx="88" cy="87"/>
            </a:xfrm>
            <a:prstGeom prst="ellipse">
              <a:avLst/>
            </a:prstGeom>
            <a:solidFill>
              <a:srgbClr val="000000"/>
            </a:solidFill>
            <a:ln w="9525">
              <a:noFill/>
              <a:prstDash val="dash"/>
              <a:round/>
              <a:headEnd/>
              <a:tailEnd/>
            </a:ln>
          </p:spPr>
          <p:txBody>
            <a:bodyPr wrap="none" anchor="ctr"/>
            <a:lstStyle/>
            <a:p>
              <a:endParaRPr lang="en-US" sz="1600">
                <a:latin typeface="Arial"/>
                <a:cs typeface="Arial"/>
              </a:endParaRPr>
            </a:p>
          </p:txBody>
        </p:sp>
        <p:sp>
          <p:nvSpPr>
            <p:cNvPr id="67" name="Text Box 21"/>
            <p:cNvSpPr txBox="1">
              <a:spLocks noChangeArrowheads="1"/>
            </p:cNvSpPr>
            <p:nvPr/>
          </p:nvSpPr>
          <p:spPr bwMode="auto">
            <a:xfrm>
              <a:off x="2130" y="1341"/>
              <a:ext cx="721" cy="194"/>
            </a:xfrm>
            <a:prstGeom prst="rect">
              <a:avLst/>
            </a:prstGeom>
            <a:noFill/>
            <a:ln w="9525">
              <a:noFill/>
              <a:miter lim="800000"/>
              <a:headEnd/>
              <a:tailEnd/>
            </a:ln>
          </p:spPr>
          <p:txBody>
            <a:bodyPr lIns="0" tIns="0" bIns="0">
              <a:spAutoFit/>
            </a:bodyPr>
            <a:lstStyle/>
            <a:p>
              <a:pPr algn="r">
                <a:spcBef>
                  <a:spcPct val="50000"/>
                </a:spcBef>
              </a:pPr>
              <a:r>
                <a:rPr lang="en-US" sz="2000">
                  <a:latin typeface="Arial"/>
                  <a:cs typeface="Arial"/>
                </a:rPr>
                <a:t>$11.50</a:t>
              </a:r>
            </a:p>
          </p:txBody>
        </p:sp>
      </p:grpSp>
      <p:sp>
        <p:nvSpPr>
          <p:cNvPr id="68" name="Line 42"/>
          <p:cNvSpPr>
            <a:spLocks noChangeShapeType="1"/>
          </p:cNvSpPr>
          <p:nvPr/>
        </p:nvSpPr>
        <p:spPr bwMode="auto">
          <a:xfrm rot="10800000" flipV="1">
            <a:off x="2620964" y="2960688"/>
            <a:ext cx="1587" cy="981075"/>
          </a:xfrm>
          <a:prstGeom prst="line">
            <a:avLst/>
          </a:prstGeom>
          <a:noFill/>
          <a:ln w="57150">
            <a:solidFill>
              <a:srgbClr val="F45006"/>
            </a:solidFill>
            <a:round/>
            <a:headEnd type="triangle" w="lg" len="med"/>
            <a:tailEnd/>
          </a:ln>
        </p:spPr>
        <p:txBody>
          <a:bodyPr/>
          <a:lstStyle/>
          <a:p>
            <a:endParaRPr lang="en-US" sz="1600">
              <a:latin typeface="Arial"/>
              <a:cs typeface="Arial"/>
            </a:endParaRPr>
          </a:p>
        </p:txBody>
      </p:sp>
      <p:grpSp>
        <p:nvGrpSpPr>
          <p:cNvPr id="69" name="Group 51"/>
          <p:cNvGrpSpPr>
            <a:grpSpLocks/>
          </p:cNvGrpSpPr>
          <p:nvPr/>
        </p:nvGrpSpPr>
        <p:grpSpPr bwMode="auto">
          <a:xfrm>
            <a:off x="4970463" y="2884488"/>
            <a:ext cx="842962" cy="1058863"/>
            <a:chOff x="3989" y="1656"/>
            <a:chExt cx="531" cy="667"/>
          </a:xfrm>
        </p:grpSpPr>
        <p:sp>
          <p:nvSpPr>
            <p:cNvPr id="70" name="AutoShape 43"/>
            <p:cNvSpPr>
              <a:spLocks/>
            </p:cNvSpPr>
            <p:nvPr/>
          </p:nvSpPr>
          <p:spPr bwMode="auto">
            <a:xfrm flipH="1">
              <a:off x="3989" y="1702"/>
              <a:ext cx="118" cy="621"/>
            </a:xfrm>
            <a:prstGeom prst="leftBrace">
              <a:avLst>
                <a:gd name="adj1" fmla="val 57110"/>
                <a:gd name="adj2" fmla="val 49435"/>
              </a:avLst>
            </a:prstGeom>
            <a:noFill/>
            <a:ln w="28575">
              <a:solidFill>
                <a:schemeClr val="tx1"/>
              </a:solidFill>
              <a:round/>
              <a:headEnd/>
              <a:tailEnd/>
            </a:ln>
          </p:spPr>
          <p:txBody>
            <a:bodyPr wrap="none" anchor="ctr"/>
            <a:lstStyle/>
            <a:p>
              <a:endParaRPr lang="en-US" sz="1600">
                <a:latin typeface="Arial"/>
                <a:cs typeface="Arial"/>
              </a:endParaRPr>
            </a:p>
          </p:txBody>
        </p:sp>
        <p:sp>
          <p:nvSpPr>
            <p:cNvPr id="71" name="Text Box 44"/>
            <p:cNvSpPr txBox="1">
              <a:spLocks noChangeArrowheads="1"/>
            </p:cNvSpPr>
            <p:nvPr/>
          </p:nvSpPr>
          <p:spPr bwMode="auto">
            <a:xfrm>
              <a:off x="4078" y="1656"/>
              <a:ext cx="442" cy="252"/>
            </a:xfrm>
            <a:prstGeom prst="rect">
              <a:avLst/>
            </a:prstGeom>
            <a:noFill/>
            <a:ln w="9525">
              <a:noFill/>
              <a:miter lim="800000"/>
              <a:headEnd/>
              <a:tailEnd/>
            </a:ln>
          </p:spPr>
          <p:txBody>
            <a:bodyPr>
              <a:spAutoFit/>
            </a:bodyPr>
            <a:lstStyle/>
            <a:p>
              <a:pPr algn="r">
                <a:spcBef>
                  <a:spcPct val="50000"/>
                </a:spcBef>
              </a:pPr>
              <a:r>
                <a:rPr lang="en-US" sz="2000">
                  <a:solidFill>
                    <a:srgbClr val="008000"/>
                  </a:solidFill>
                  <a:latin typeface="Arial"/>
                  <a:cs typeface="Arial"/>
                </a:rPr>
                <a:t>Tax</a:t>
              </a:r>
            </a:p>
          </p:txBody>
        </p:sp>
        <p:sp>
          <p:nvSpPr>
            <p:cNvPr id="72" name="Line 45"/>
            <p:cNvSpPr>
              <a:spLocks noChangeShapeType="1"/>
            </p:cNvSpPr>
            <p:nvPr/>
          </p:nvSpPr>
          <p:spPr bwMode="auto">
            <a:xfrm flipV="1">
              <a:off x="4135" y="1888"/>
              <a:ext cx="140" cy="113"/>
            </a:xfrm>
            <a:prstGeom prst="line">
              <a:avLst/>
            </a:prstGeom>
            <a:noFill/>
            <a:ln w="12700">
              <a:solidFill>
                <a:schemeClr val="tx1"/>
              </a:solidFill>
              <a:round/>
              <a:headEnd/>
              <a:tailEnd/>
            </a:ln>
          </p:spPr>
          <p:txBody>
            <a:bodyPr/>
            <a:lstStyle/>
            <a:p>
              <a:endParaRPr lang="en-US" sz="1600">
                <a:latin typeface="Arial"/>
                <a:cs typeface="Arial"/>
              </a:endParaRPr>
            </a:p>
          </p:txBody>
        </p:sp>
      </p:grpSp>
      <p:sp>
        <p:nvSpPr>
          <p:cNvPr id="73" name="Line 42"/>
          <p:cNvSpPr>
            <a:spLocks noChangeShapeType="1"/>
          </p:cNvSpPr>
          <p:nvPr/>
        </p:nvSpPr>
        <p:spPr bwMode="auto">
          <a:xfrm flipH="1" flipV="1">
            <a:off x="4884739" y="3011488"/>
            <a:ext cx="1587" cy="868363"/>
          </a:xfrm>
          <a:prstGeom prst="line">
            <a:avLst/>
          </a:prstGeom>
          <a:noFill/>
          <a:ln w="38100">
            <a:solidFill>
              <a:srgbClr val="008000"/>
            </a:solidFill>
            <a:round/>
            <a:headEnd/>
            <a:tailEnd/>
          </a:ln>
        </p:spPr>
        <p:txBody>
          <a:bodyPr/>
          <a:lstStyle/>
          <a:p>
            <a:endParaRPr lang="en-US" sz="1600">
              <a:latin typeface="Arial"/>
              <a:cs typeface="Arial"/>
            </a:endParaRPr>
          </a:p>
        </p:txBody>
      </p:sp>
      <p:sp>
        <p:nvSpPr>
          <p:cNvPr id="5" name="Footer Placeholder 4">
            <a:extLst>
              <a:ext uri="{FF2B5EF4-FFF2-40B4-BE49-F238E27FC236}">
                <a16:creationId xmlns:a16="http://schemas.microsoft.com/office/drawing/2014/main" id="{9E1DE2AA-60F4-4915-D2A3-CBF05B2AD5CC}"/>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42562615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68"/>
                                        </p:tgtEl>
                                        <p:attrNameLst>
                                          <p:attrName>style.visibility</p:attrName>
                                        </p:attrNameLst>
                                      </p:cBhvr>
                                      <p:to>
                                        <p:strVal val="visible"/>
                                      </p:to>
                                    </p:set>
                                    <p:animEffect transition="in" filter="wipe(down)">
                                      <p:cBhvr>
                                        <p:cTn id="16" dur="500"/>
                                        <p:tgtEl>
                                          <p:spTgt spid="68"/>
                                        </p:tgtEl>
                                      </p:cBhvr>
                                    </p:animEffect>
                                  </p:childTnLst>
                                </p:cTn>
                              </p:par>
                            </p:childTnLst>
                          </p:cTn>
                        </p:par>
                        <p:par>
                          <p:cTn id="17" fill="hold">
                            <p:stCondLst>
                              <p:cond delay="500"/>
                            </p:stCondLst>
                            <p:childTnLst>
                              <p:par>
                                <p:cTn id="18" presetID="18" presetClass="entr" presetSubtype="3" fill="hold" nodeType="afterEffect">
                                  <p:stCondLst>
                                    <p:cond delay="0"/>
                                  </p:stCondLst>
                                  <p:childTnLst>
                                    <p:set>
                                      <p:cBhvr>
                                        <p:cTn id="19" dur="1" fill="hold">
                                          <p:stCondLst>
                                            <p:cond delay="0"/>
                                          </p:stCondLst>
                                        </p:cTn>
                                        <p:tgtEl>
                                          <p:spTgt spid="63"/>
                                        </p:tgtEl>
                                        <p:attrNameLst>
                                          <p:attrName>style.visibility</p:attrName>
                                        </p:attrNameLst>
                                      </p:cBhvr>
                                      <p:to>
                                        <p:strVal val="visible"/>
                                      </p:to>
                                    </p:set>
                                    <p:animEffect transition="in" filter="strips(upRight)">
                                      <p:cBhvr>
                                        <p:cTn id="20" dur="500"/>
                                        <p:tgtEl>
                                          <p:spTgt spid="63"/>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73"/>
                                        </p:tgtEl>
                                        <p:attrNameLst>
                                          <p:attrName>style.visibility</p:attrName>
                                        </p:attrNameLst>
                                      </p:cBhvr>
                                      <p:to>
                                        <p:strVal val="visible"/>
                                      </p:to>
                                    </p:set>
                                    <p:animEffect transition="in" filter="wipe(down)">
                                      <p:cBhvr>
                                        <p:cTn id="23" dur="500"/>
                                        <p:tgtEl>
                                          <p:spTgt spid="73"/>
                                        </p:tgtEl>
                                      </p:cBhvr>
                                    </p:animEffect>
                                  </p:childTnLst>
                                </p:cTn>
                              </p:par>
                            </p:childTnLst>
                          </p:cTn>
                        </p:par>
                        <p:par>
                          <p:cTn id="24" fill="hold">
                            <p:stCondLst>
                              <p:cond delay="1000"/>
                            </p:stCondLst>
                            <p:childTnLst>
                              <p:par>
                                <p:cTn id="25" presetID="18" presetClass="entr" presetSubtype="12" fill="hold" nodeType="afterEffect">
                                  <p:stCondLst>
                                    <p:cond delay="0"/>
                                  </p:stCondLst>
                                  <p:childTnLst>
                                    <p:set>
                                      <p:cBhvr>
                                        <p:cTn id="26" dur="1" fill="hold">
                                          <p:stCondLst>
                                            <p:cond delay="0"/>
                                          </p:stCondLst>
                                        </p:cTn>
                                        <p:tgtEl>
                                          <p:spTgt spid="69"/>
                                        </p:tgtEl>
                                        <p:attrNameLst>
                                          <p:attrName>style.visibility</p:attrName>
                                        </p:attrNameLst>
                                      </p:cBhvr>
                                      <p:to>
                                        <p:strVal val="visible"/>
                                      </p:to>
                                    </p:set>
                                    <p:animEffect transition="in" filter="strips(downLeft)">
                                      <p:cBhvr>
                                        <p:cTn id="27" dur="500"/>
                                        <p:tgtEl>
                                          <p:spTgt spid="69"/>
                                        </p:tgtEl>
                                      </p:cBhvr>
                                    </p:animEffect>
                                  </p:childTnLst>
                                </p:cTn>
                              </p:par>
                            </p:childTnLst>
                          </p:cTn>
                        </p:par>
                        <p:par>
                          <p:cTn id="28" fill="hold">
                            <p:stCondLst>
                              <p:cond delay="1500"/>
                            </p:stCondLst>
                            <p:childTnLst>
                              <p:par>
                                <p:cTn id="29" presetID="18" presetClass="entr" presetSubtype="12" fill="hold" nodeType="afterEffect">
                                  <p:stCondLst>
                                    <p:cond delay="0"/>
                                  </p:stCondLst>
                                  <p:childTnLst>
                                    <p:set>
                                      <p:cBhvr>
                                        <p:cTn id="30" dur="1" fill="hold">
                                          <p:stCondLst>
                                            <p:cond delay="0"/>
                                          </p:stCondLst>
                                        </p:cTn>
                                        <p:tgtEl>
                                          <p:spTgt spid="59"/>
                                        </p:tgtEl>
                                        <p:attrNameLst>
                                          <p:attrName>style.visibility</p:attrName>
                                        </p:attrNameLst>
                                      </p:cBhvr>
                                      <p:to>
                                        <p:strVal val="visible"/>
                                      </p:to>
                                    </p:set>
                                    <p:animEffect transition="in" filter="strips(downLeft)">
                                      <p:cBhvr>
                                        <p:cTn id="31" dur="500"/>
                                        <p:tgtEl>
                                          <p:spTgt spid="59"/>
                                        </p:tgtEl>
                                      </p:cBhvr>
                                    </p:animEffect>
                                  </p:childTnLst>
                                </p:cTn>
                              </p:par>
                            </p:childTnLst>
                          </p:cTn>
                        </p:par>
                        <p:par>
                          <p:cTn id="32" fill="hold">
                            <p:stCondLst>
                              <p:cond delay="2000"/>
                            </p:stCondLst>
                            <p:childTnLst>
                              <p:par>
                                <p:cTn id="33" presetID="22" presetClass="entr" presetSubtype="8" fill="hold" grpId="0" nodeType="after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wipe(left)">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8" grpId="0" animBg="1"/>
      <p:bldP spid="7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solidFill>
                  <a:srgbClr val="AE1221"/>
                </a:solidFill>
              </a:rPr>
              <a:t>EXAMPLE 4B: </a:t>
            </a:r>
            <a:r>
              <a:rPr lang="en-US" sz="2800" dirty="0">
                <a:solidFill>
                  <a:schemeClr val="tx1"/>
                </a:solidFill>
              </a:rPr>
              <a:t>The new equilibrium </a:t>
            </a:r>
            <a:r>
              <a:rPr lang="en-US" sz="2400" dirty="0">
                <a:solidFill>
                  <a:schemeClr val="tx1"/>
                </a:solidFill>
              </a:rPr>
              <a:t>($1.50 tax on sellers)</a:t>
            </a:r>
            <a:endParaRPr lang="en-US" sz="2800" dirty="0">
              <a:solidFill>
                <a:schemeClr val="tx1"/>
              </a:solidFill>
            </a:endParaRPr>
          </a:p>
        </p:txBody>
      </p:sp>
      <p:sp>
        <p:nvSpPr>
          <p:cNvPr id="48" name="Slide Number Placeholder 47"/>
          <p:cNvSpPr>
            <a:spLocks noGrp="1"/>
          </p:cNvSpPr>
          <p:nvPr>
            <p:ph type="sldNum" sz="quarter" idx="10"/>
          </p:nvPr>
        </p:nvSpPr>
        <p:spPr/>
        <p:txBody>
          <a:bodyPr/>
          <a:lstStyle/>
          <a:p>
            <a:pPr>
              <a:defRPr/>
            </a:pPr>
            <a:fld id="{2F37425F-5E17-4209-B948-B5CE2119E408}" type="slidenum">
              <a:rPr lang="en-US" smtClean="0"/>
              <a:pPr>
                <a:defRPr/>
              </a:pPr>
              <a:t>38</a:t>
            </a:fld>
            <a:endParaRPr lang="en-US" dirty="0"/>
          </a:p>
        </p:txBody>
      </p:sp>
      <p:sp>
        <p:nvSpPr>
          <p:cNvPr id="3" name="Text Placeholder 2"/>
          <p:cNvSpPr>
            <a:spLocks noGrp="1"/>
          </p:cNvSpPr>
          <p:nvPr>
            <p:ph idx="12"/>
          </p:nvPr>
        </p:nvSpPr>
        <p:spPr>
          <a:xfrm>
            <a:off x="7153275" y="990600"/>
            <a:ext cx="3270672" cy="5181600"/>
          </a:xfrm>
        </p:spPr>
        <p:txBody>
          <a:bodyPr/>
          <a:lstStyle/>
          <a:p>
            <a:pPr marL="0" indent="0">
              <a:buNone/>
            </a:pPr>
            <a:r>
              <a:rPr lang="en-US" sz="2800" dirty="0"/>
              <a:t>New equilibrium:</a:t>
            </a:r>
          </a:p>
          <a:p>
            <a:pPr marL="0" indent="0">
              <a:buNone/>
            </a:pPr>
            <a:r>
              <a:rPr lang="en-US" sz="2800" b="1" i="1" dirty="0"/>
              <a:t>	</a:t>
            </a:r>
            <a:r>
              <a:rPr lang="en-US" sz="2800" b="1" i="1" dirty="0">
                <a:solidFill>
                  <a:srgbClr val="4E519E"/>
                </a:solidFill>
              </a:rPr>
              <a:t>Q</a:t>
            </a:r>
            <a:r>
              <a:rPr lang="en-US" sz="2800" dirty="0">
                <a:solidFill>
                  <a:srgbClr val="4E519E"/>
                </a:solidFill>
              </a:rPr>
              <a:t> = 450</a:t>
            </a:r>
          </a:p>
          <a:p>
            <a:pPr marL="0" indent="0">
              <a:buNone/>
            </a:pPr>
            <a:r>
              <a:rPr lang="en-US" sz="2800" dirty="0"/>
              <a:t>Buyers pay 	</a:t>
            </a:r>
            <a:r>
              <a:rPr lang="en-US" sz="2800" b="1" i="1" dirty="0">
                <a:solidFill>
                  <a:srgbClr val="4E519E"/>
                </a:solidFill>
              </a:rPr>
              <a:t>P</a:t>
            </a:r>
            <a:r>
              <a:rPr lang="en-US" sz="2800" b="1" i="1" baseline="-25000" dirty="0">
                <a:solidFill>
                  <a:srgbClr val="4E519E"/>
                </a:solidFill>
              </a:rPr>
              <a:t>B</a:t>
            </a:r>
            <a:r>
              <a:rPr lang="en-US" sz="2800" dirty="0">
                <a:solidFill>
                  <a:srgbClr val="4E519E"/>
                </a:solidFill>
              </a:rPr>
              <a:t> = $11.00</a:t>
            </a:r>
          </a:p>
          <a:p>
            <a:pPr marL="0" indent="0">
              <a:buNone/>
            </a:pPr>
            <a:r>
              <a:rPr lang="en-US" sz="2800" dirty="0"/>
              <a:t>Sellers receive 	</a:t>
            </a:r>
            <a:r>
              <a:rPr lang="en-US" sz="2800" b="1" i="1" dirty="0">
                <a:solidFill>
                  <a:srgbClr val="4E519E"/>
                </a:solidFill>
              </a:rPr>
              <a:t>P</a:t>
            </a:r>
            <a:r>
              <a:rPr lang="en-US" sz="2800" b="1" i="1" baseline="-25000" dirty="0">
                <a:solidFill>
                  <a:srgbClr val="4E519E"/>
                </a:solidFill>
              </a:rPr>
              <a:t>S</a:t>
            </a:r>
            <a:r>
              <a:rPr lang="en-US" sz="2800" dirty="0">
                <a:solidFill>
                  <a:srgbClr val="4E519E"/>
                </a:solidFill>
              </a:rPr>
              <a:t> = $9.50</a:t>
            </a:r>
          </a:p>
          <a:p>
            <a:pPr marL="0" indent="0">
              <a:buNone/>
            </a:pPr>
            <a:endParaRPr lang="en-US" sz="2800" dirty="0"/>
          </a:p>
          <a:p>
            <a:pPr marL="0" indent="0">
              <a:buNone/>
            </a:pPr>
            <a:r>
              <a:rPr lang="en-US" sz="2800" dirty="0"/>
              <a:t>Difference between them  </a:t>
            </a:r>
            <a:r>
              <a:rPr lang="en-US" sz="2800" dirty="0">
                <a:solidFill>
                  <a:srgbClr val="4E519E"/>
                </a:solidFill>
              </a:rPr>
              <a:t>= $1.50 = tax</a:t>
            </a:r>
          </a:p>
          <a:p>
            <a:pPr marL="0" indent="0">
              <a:buNone/>
            </a:pPr>
            <a:endParaRPr lang="en-US" sz="2800" dirty="0"/>
          </a:p>
        </p:txBody>
      </p:sp>
      <p:grpSp>
        <p:nvGrpSpPr>
          <p:cNvPr id="4" name="Group 2"/>
          <p:cNvGrpSpPr>
            <a:grpSpLocks/>
          </p:cNvGrpSpPr>
          <p:nvPr/>
        </p:nvGrpSpPr>
        <p:grpSpPr bwMode="auto">
          <a:xfrm>
            <a:off x="3808414" y="2695576"/>
            <a:ext cx="3176587" cy="2274887"/>
            <a:chOff x="3027" y="1106"/>
            <a:chExt cx="2001" cy="1433"/>
          </a:xfrm>
        </p:grpSpPr>
        <p:sp>
          <p:nvSpPr>
            <p:cNvPr id="5" name="Line 3"/>
            <p:cNvSpPr>
              <a:spLocks noChangeShapeType="1"/>
            </p:cNvSpPr>
            <p:nvPr/>
          </p:nvSpPr>
          <p:spPr bwMode="auto">
            <a:xfrm flipV="1">
              <a:off x="3027" y="1316"/>
              <a:ext cx="1696" cy="1223"/>
            </a:xfrm>
            <a:prstGeom prst="line">
              <a:avLst/>
            </a:prstGeom>
            <a:noFill/>
            <a:ln w="38100">
              <a:solidFill>
                <a:srgbClr val="003399"/>
              </a:solidFill>
              <a:round/>
              <a:headEnd/>
              <a:tailEnd/>
            </a:ln>
          </p:spPr>
          <p:txBody>
            <a:bodyPr/>
            <a:lstStyle/>
            <a:p>
              <a:endParaRPr lang="en-US">
                <a:latin typeface="Arial"/>
                <a:cs typeface="Arial"/>
              </a:endParaRPr>
            </a:p>
          </p:txBody>
        </p:sp>
        <p:sp>
          <p:nvSpPr>
            <p:cNvPr id="6" name="Text Box 4"/>
            <p:cNvSpPr txBox="1">
              <a:spLocks noChangeArrowheads="1"/>
            </p:cNvSpPr>
            <p:nvPr/>
          </p:nvSpPr>
          <p:spPr bwMode="auto">
            <a:xfrm>
              <a:off x="4642" y="1106"/>
              <a:ext cx="386"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S</a:t>
              </a:r>
              <a:r>
                <a:rPr lang="en-US" sz="2400" b="1" baseline="-25000">
                  <a:latin typeface="Arial"/>
                  <a:cs typeface="Arial"/>
                </a:rPr>
                <a:t>1</a:t>
              </a:r>
            </a:p>
          </p:txBody>
        </p:sp>
      </p:grpSp>
      <p:grpSp>
        <p:nvGrpSpPr>
          <p:cNvPr id="7" name="Group 7"/>
          <p:cNvGrpSpPr>
            <a:grpSpLocks/>
          </p:cNvGrpSpPr>
          <p:nvPr/>
        </p:nvGrpSpPr>
        <p:grpSpPr bwMode="auto">
          <a:xfrm>
            <a:off x="3097214" y="2174875"/>
            <a:ext cx="4011613" cy="4149724"/>
            <a:chOff x="2579" y="785"/>
            <a:chExt cx="2527" cy="2614"/>
          </a:xfrm>
        </p:grpSpPr>
        <p:grpSp>
          <p:nvGrpSpPr>
            <p:cNvPr id="8" name="Group 8"/>
            <p:cNvGrpSpPr>
              <a:grpSpLocks/>
            </p:cNvGrpSpPr>
            <p:nvPr/>
          </p:nvGrpSpPr>
          <p:grpSpPr bwMode="auto">
            <a:xfrm>
              <a:off x="2697" y="1037"/>
              <a:ext cx="2409" cy="2049"/>
              <a:chOff x="1098" y="1361"/>
              <a:chExt cx="2116" cy="2027"/>
            </a:xfrm>
          </p:grpSpPr>
          <p:sp>
            <p:nvSpPr>
              <p:cNvPr id="11" name="Line 9"/>
              <p:cNvSpPr>
                <a:spLocks noChangeShapeType="1"/>
              </p:cNvSpPr>
              <p:nvPr/>
            </p:nvSpPr>
            <p:spPr bwMode="auto">
              <a:xfrm>
                <a:off x="1102" y="1361"/>
                <a:ext cx="0" cy="2025"/>
              </a:xfrm>
              <a:prstGeom prst="line">
                <a:avLst/>
              </a:prstGeom>
              <a:noFill/>
              <a:ln w="12700">
                <a:solidFill>
                  <a:schemeClr val="tx1"/>
                </a:solidFill>
                <a:round/>
                <a:headEnd/>
                <a:tailEnd/>
              </a:ln>
            </p:spPr>
            <p:txBody>
              <a:bodyPr/>
              <a:lstStyle/>
              <a:p>
                <a:endParaRPr lang="en-US">
                  <a:latin typeface="Arial"/>
                  <a:cs typeface="Arial"/>
                </a:endParaRPr>
              </a:p>
            </p:txBody>
          </p:sp>
          <p:sp>
            <p:nvSpPr>
              <p:cNvPr id="12" name="Line 10"/>
              <p:cNvSpPr>
                <a:spLocks noChangeShapeType="1"/>
              </p:cNvSpPr>
              <p:nvPr/>
            </p:nvSpPr>
            <p:spPr bwMode="auto">
              <a:xfrm>
                <a:off x="1098" y="3388"/>
                <a:ext cx="2116" cy="0"/>
              </a:xfrm>
              <a:prstGeom prst="line">
                <a:avLst/>
              </a:prstGeom>
              <a:noFill/>
              <a:ln w="12700">
                <a:solidFill>
                  <a:schemeClr val="tx1"/>
                </a:solidFill>
                <a:round/>
                <a:headEnd/>
                <a:tailEnd/>
              </a:ln>
            </p:spPr>
            <p:txBody>
              <a:bodyPr/>
              <a:lstStyle/>
              <a:p>
                <a:endParaRPr lang="en-US">
                  <a:latin typeface="Arial"/>
                  <a:cs typeface="Arial"/>
                </a:endParaRPr>
              </a:p>
            </p:txBody>
          </p:sp>
        </p:grpSp>
        <p:sp>
          <p:nvSpPr>
            <p:cNvPr id="9" name="Text Box 11"/>
            <p:cNvSpPr txBox="1">
              <a:spLocks noChangeArrowheads="1"/>
            </p:cNvSpPr>
            <p:nvPr/>
          </p:nvSpPr>
          <p:spPr bwMode="auto">
            <a:xfrm>
              <a:off x="2579" y="785"/>
              <a:ext cx="267"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P</a:t>
              </a:r>
            </a:p>
          </p:txBody>
        </p:sp>
        <p:sp>
          <p:nvSpPr>
            <p:cNvPr id="10" name="Text Box 12"/>
            <p:cNvSpPr txBox="1">
              <a:spLocks noChangeArrowheads="1"/>
            </p:cNvSpPr>
            <p:nvPr/>
          </p:nvSpPr>
          <p:spPr bwMode="auto">
            <a:xfrm>
              <a:off x="4756" y="3111"/>
              <a:ext cx="290" cy="288"/>
            </a:xfrm>
            <a:prstGeom prst="rect">
              <a:avLst/>
            </a:prstGeom>
            <a:noFill/>
            <a:ln w="9525">
              <a:noFill/>
              <a:miter lim="800000"/>
              <a:headEnd/>
              <a:tailEnd/>
            </a:ln>
          </p:spPr>
          <p:txBody>
            <a:bodyPr>
              <a:spAutoFit/>
            </a:bodyPr>
            <a:lstStyle/>
            <a:p>
              <a:pPr algn="ctr">
                <a:spcBef>
                  <a:spcPct val="50000"/>
                </a:spcBef>
              </a:pPr>
              <a:r>
                <a:rPr lang="en-US" sz="2400" b="1" i="1" dirty="0">
                  <a:latin typeface="Arial"/>
                  <a:cs typeface="Arial"/>
                </a:rPr>
                <a:t>Q</a:t>
              </a:r>
            </a:p>
          </p:txBody>
        </p:sp>
      </p:grpSp>
      <p:grpSp>
        <p:nvGrpSpPr>
          <p:cNvPr id="13" name="Group 13"/>
          <p:cNvGrpSpPr>
            <a:grpSpLocks/>
          </p:cNvGrpSpPr>
          <p:nvPr/>
        </p:nvGrpSpPr>
        <p:grpSpPr bwMode="auto">
          <a:xfrm>
            <a:off x="4422775" y="2533651"/>
            <a:ext cx="2730500" cy="2649537"/>
            <a:chOff x="3414" y="1004"/>
            <a:chExt cx="1720" cy="1669"/>
          </a:xfrm>
        </p:grpSpPr>
        <p:sp>
          <p:nvSpPr>
            <p:cNvPr id="14" name="Line 14"/>
            <p:cNvSpPr>
              <a:spLocks noChangeShapeType="1"/>
            </p:cNvSpPr>
            <p:nvPr/>
          </p:nvSpPr>
          <p:spPr bwMode="auto">
            <a:xfrm>
              <a:off x="3414" y="1004"/>
              <a:ext cx="1417" cy="1470"/>
            </a:xfrm>
            <a:prstGeom prst="line">
              <a:avLst/>
            </a:prstGeom>
            <a:noFill/>
            <a:ln w="38100">
              <a:solidFill>
                <a:srgbClr val="003399"/>
              </a:solidFill>
              <a:round/>
              <a:headEnd/>
              <a:tailEnd/>
            </a:ln>
          </p:spPr>
          <p:txBody>
            <a:bodyPr/>
            <a:lstStyle/>
            <a:p>
              <a:endParaRPr lang="en-US">
                <a:latin typeface="Arial"/>
                <a:cs typeface="Arial"/>
              </a:endParaRPr>
            </a:p>
          </p:txBody>
        </p:sp>
        <p:sp>
          <p:nvSpPr>
            <p:cNvPr id="15" name="Text Box 15"/>
            <p:cNvSpPr txBox="1">
              <a:spLocks noChangeArrowheads="1"/>
            </p:cNvSpPr>
            <p:nvPr/>
          </p:nvSpPr>
          <p:spPr bwMode="auto">
            <a:xfrm>
              <a:off x="4748" y="2385"/>
              <a:ext cx="386"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D</a:t>
              </a:r>
              <a:r>
                <a:rPr lang="en-US" sz="2400" b="1" baseline="-25000">
                  <a:latin typeface="Arial"/>
                  <a:cs typeface="Arial"/>
                </a:rPr>
                <a:t>1</a:t>
              </a:r>
            </a:p>
          </p:txBody>
        </p:sp>
      </p:grpSp>
      <p:grpSp>
        <p:nvGrpSpPr>
          <p:cNvPr id="16" name="Group 16"/>
          <p:cNvGrpSpPr>
            <a:grpSpLocks/>
          </p:cNvGrpSpPr>
          <p:nvPr/>
        </p:nvGrpSpPr>
        <p:grpSpPr bwMode="auto">
          <a:xfrm>
            <a:off x="2119314" y="3522662"/>
            <a:ext cx="3773487" cy="2725738"/>
            <a:chOff x="1963" y="1627"/>
            <a:chExt cx="2377" cy="1717"/>
          </a:xfrm>
        </p:grpSpPr>
        <p:grpSp>
          <p:nvGrpSpPr>
            <p:cNvPr id="17" name="Group 17"/>
            <p:cNvGrpSpPr>
              <a:grpSpLocks/>
            </p:cNvGrpSpPr>
            <p:nvPr/>
          </p:nvGrpSpPr>
          <p:grpSpPr bwMode="auto">
            <a:xfrm>
              <a:off x="2703" y="1746"/>
              <a:ext cx="1425" cy="1333"/>
              <a:chOff x="357" y="2450"/>
              <a:chExt cx="795" cy="646"/>
            </a:xfrm>
          </p:grpSpPr>
          <p:sp>
            <p:nvSpPr>
              <p:cNvPr id="21" name="Line 18"/>
              <p:cNvSpPr>
                <a:spLocks noChangeShapeType="1"/>
              </p:cNvSpPr>
              <p:nvPr/>
            </p:nvSpPr>
            <p:spPr bwMode="auto">
              <a:xfrm>
                <a:off x="357" y="2450"/>
                <a:ext cx="795" cy="0"/>
              </a:xfrm>
              <a:prstGeom prst="line">
                <a:avLst/>
              </a:prstGeom>
              <a:noFill/>
              <a:ln w="9525">
                <a:solidFill>
                  <a:srgbClr val="C0C0C0"/>
                </a:solidFill>
                <a:prstDash val="lgDash"/>
                <a:round/>
                <a:headEnd/>
                <a:tailEnd/>
              </a:ln>
            </p:spPr>
            <p:txBody>
              <a:bodyPr/>
              <a:lstStyle/>
              <a:p>
                <a:endParaRPr lang="en-US">
                  <a:latin typeface="Arial"/>
                  <a:cs typeface="Arial"/>
                </a:endParaRPr>
              </a:p>
            </p:txBody>
          </p:sp>
          <p:sp>
            <p:nvSpPr>
              <p:cNvPr id="22" name="Line 19"/>
              <p:cNvSpPr>
                <a:spLocks noChangeShapeType="1"/>
              </p:cNvSpPr>
              <p:nvPr/>
            </p:nvSpPr>
            <p:spPr bwMode="auto">
              <a:xfrm>
                <a:off x="1152" y="2451"/>
                <a:ext cx="0" cy="645"/>
              </a:xfrm>
              <a:prstGeom prst="line">
                <a:avLst/>
              </a:prstGeom>
              <a:noFill/>
              <a:ln w="9525">
                <a:solidFill>
                  <a:srgbClr val="C0C0C0"/>
                </a:solidFill>
                <a:prstDash val="lgDash"/>
                <a:round/>
                <a:headEnd/>
                <a:tailEnd/>
              </a:ln>
            </p:spPr>
            <p:txBody>
              <a:bodyPr/>
              <a:lstStyle/>
              <a:p>
                <a:endParaRPr lang="en-US">
                  <a:latin typeface="Arial"/>
                  <a:cs typeface="Arial"/>
                </a:endParaRPr>
              </a:p>
            </p:txBody>
          </p:sp>
        </p:grpSp>
        <p:sp>
          <p:nvSpPr>
            <p:cNvPr id="18" name="Oval 20"/>
            <p:cNvSpPr>
              <a:spLocks noChangeArrowheads="1"/>
            </p:cNvSpPr>
            <p:nvPr/>
          </p:nvSpPr>
          <p:spPr bwMode="auto">
            <a:xfrm>
              <a:off x="4081" y="1699"/>
              <a:ext cx="88" cy="87"/>
            </a:xfrm>
            <a:prstGeom prst="ellipse">
              <a:avLst/>
            </a:prstGeom>
            <a:solidFill>
              <a:schemeClr val="bg1">
                <a:lumMod val="50000"/>
              </a:schemeClr>
            </a:solidFill>
            <a:ln w="9525">
              <a:noFill/>
              <a:prstDash val="dash"/>
              <a:round/>
              <a:headEnd/>
              <a:tailEnd/>
            </a:ln>
          </p:spPr>
          <p:txBody>
            <a:bodyPr wrap="none" anchor="ctr"/>
            <a:lstStyle/>
            <a:p>
              <a:endParaRPr lang="en-US">
                <a:latin typeface="Arial"/>
                <a:cs typeface="Arial"/>
              </a:endParaRPr>
            </a:p>
          </p:txBody>
        </p:sp>
        <p:sp>
          <p:nvSpPr>
            <p:cNvPr id="19" name="Text Box 21"/>
            <p:cNvSpPr txBox="1">
              <a:spLocks noChangeArrowheads="1"/>
            </p:cNvSpPr>
            <p:nvPr/>
          </p:nvSpPr>
          <p:spPr bwMode="auto">
            <a:xfrm>
              <a:off x="1963" y="1627"/>
              <a:ext cx="721" cy="233"/>
            </a:xfrm>
            <a:prstGeom prst="rect">
              <a:avLst/>
            </a:prstGeom>
            <a:noFill/>
            <a:ln w="9525">
              <a:noFill/>
              <a:miter lim="800000"/>
              <a:headEnd/>
              <a:tailEnd/>
            </a:ln>
          </p:spPr>
          <p:txBody>
            <a:bodyPr lIns="0" tIns="0" bIns="0">
              <a:spAutoFit/>
            </a:bodyPr>
            <a:lstStyle/>
            <a:p>
              <a:pPr algn="r">
                <a:spcBef>
                  <a:spcPct val="50000"/>
                </a:spcBef>
              </a:pPr>
              <a:r>
                <a:rPr lang="en-US" sz="2400">
                  <a:solidFill>
                    <a:srgbClr val="C0C0C0"/>
                  </a:solidFill>
                  <a:latin typeface="Arial"/>
                  <a:cs typeface="Arial"/>
                </a:rPr>
                <a:t>$10.00</a:t>
              </a:r>
            </a:p>
          </p:txBody>
        </p:sp>
        <p:sp>
          <p:nvSpPr>
            <p:cNvPr id="20" name="Text Box 22"/>
            <p:cNvSpPr txBox="1">
              <a:spLocks noChangeArrowheads="1"/>
            </p:cNvSpPr>
            <p:nvPr/>
          </p:nvSpPr>
          <p:spPr bwMode="auto">
            <a:xfrm>
              <a:off x="3969" y="3111"/>
              <a:ext cx="371" cy="233"/>
            </a:xfrm>
            <a:prstGeom prst="rect">
              <a:avLst/>
            </a:prstGeom>
            <a:noFill/>
            <a:ln w="9525">
              <a:noFill/>
              <a:miter lim="800000"/>
              <a:headEnd/>
              <a:tailEnd/>
            </a:ln>
          </p:spPr>
          <p:txBody>
            <a:bodyPr lIns="0" tIns="0" rIns="0" bIns="0">
              <a:spAutoFit/>
            </a:bodyPr>
            <a:lstStyle/>
            <a:p>
              <a:pPr algn="ctr">
                <a:spcBef>
                  <a:spcPct val="50000"/>
                </a:spcBef>
              </a:pPr>
              <a:r>
                <a:rPr lang="en-US" sz="2400">
                  <a:solidFill>
                    <a:srgbClr val="C0C0C0"/>
                  </a:solidFill>
                  <a:latin typeface="Arial"/>
                  <a:cs typeface="Arial"/>
                </a:rPr>
                <a:t>500</a:t>
              </a:r>
            </a:p>
          </p:txBody>
        </p:sp>
      </p:grpSp>
      <p:grpSp>
        <p:nvGrpSpPr>
          <p:cNvPr id="23" name="Group 27"/>
          <p:cNvGrpSpPr>
            <a:grpSpLocks/>
          </p:cNvGrpSpPr>
          <p:nvPr/>
        </p:nvGrpSpPr>
        <p:grpSpPr bwMode="auto">
          <a:xfrm>
            <a:off x="3538539" y="2308226"/>
            <a:ext cx="2600325" cy="1857375"/>
            <a:chOff x="2857" y="862"/>
            <a:chExt cx="1638" cy="1170"/>
          </a:xfrm>
        </p:grpSpPr>
        <p:sp>
          <p:nvSpPr>
            <p:cNvPr id="24" name="Line 28"/>
            <p:cNvSpPr>
              <a:spLocks noChangeShapeType="1"/>
            </p:cNvSpPr>
            <p:nvPr/>
          </p:nvSpPr>
          <p:spPr bwMode="auto">
            <a:xfrm flipV="1">
              <a:off x="2857" y="1072"/>
              <a:ext cx="1333" cy="960"/>
            </a:xfrm>
            <a:prstGeom prst="line">
              <a:avLst/>
            </a:prstGeom>
            <a:noFill/>
            <a:ln w="38100">
              <a:solidFill>
                <a:srgbClr val="F45006"/>
              </a:solidFill>
              <a:round/>
              <a:headEnd/>
              <a:tailEnd/>
            </a:ln>
          </p:spPr>
          <p:txBody>
            <a:bodyPr/>
            <a:lstStyle/>
            <a:p>
              <a:endParaRPr lang="en-US">
                <a:latin typeface="Arial"/>
                <a:cs typeface="Arial"/>
              </a:endParaRPr>
            </a:p>
          </p:txBody>
        </p:sp>
        <p:sp>
          <p:nvSpPr>
            <p:cNvPr id="25" name="Text Box 29"/>
            <p:cNvSpPr txBox="1">
              <a:spLocks noChangeArrowheads="1"/>
            </p:cNvSpPr>
            <p:nvPr/>
          </p:nvSpPr>
          <p:spPr bwMode="auto">
            <a:xfrm>
              <a:off x="4109" y="862"/>
              <a:ext cx="386"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S</a:t>
              </a:r>
              <a:r>
                <a:rPr lang="en-US" sz="2400" b="1" baseline="-25000">
                  <a:latin typeface="Arial"/>
                  <a:cs typeface="Arial"/>
                </a:rPr>
                <a:t>2</a:t>
              </a:r>
            </a:p>
          </p:txBody>
        </p:sp>
      </p:grpSp>
      <p:grpSp>
        <p:nvGrpSpPr>
          <p:cNvPr id="26" name="Group 55"/>
          <p:cNvGrpSpPr>
            <a:grpSpLocks/>
          </p:cNvGrpSpPr>
          <p:nvPr/>
        </p:nvGrpSpPr>
        <p:grpSpPr bwMode="auto">
          <a:xfrm>
            <a:off x="4649788" y="3046412"/>
            <a:ext cx="588962" cy="3201988"/>
            <a:chOff x="3725" y="1656"/>
            <a:chExt cx="371" cy="2017"/>
          </a:xfrm>
        </p:grpSpPr>
        <p:grpSp>
          <p:nvGrpSpPr>
            <p:cNvPr id="27" name="Group 49"/>
            <p:cNvGrpSpPr>
              <a:grpSpLocks/>
            </p:cNvGrpSpPr>
            <p:nvPr/>
          </p:nvGrpSpPr>
          <p:grpSpPr bwMode="auto">
            <a:xfrm>
              <a:off x="3725" y="1708"/>
              <a:ext cx="371" cy="1965"/>
              <a:chOff x="3725" y="1708"/>
              <a:chExt cx="371" cy="1965"/>
            </a:xfrm>
          </p:grpSpPr>
          <p:sp>
            <p:nvSpPr>
              <p:cNvPr id="29" name="Line 26"/>
              <p:cNvSpPr>
                <a:spLocks noChangeShapeType="1"/>
              </p:cNvSpPr>
              <p:nvPr/>
            </p:nvSpPr>
            <p:spPr bwMode="auto">
              <a:xfrm>
                <a:off x="3940" y="1708"/>
                <a:ext cx="0" cy="1699"/>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30" name="Text Box 30"/>
              <p:cNvSpPr txBox="1">
                <a:spLocks noChangeArrowheads="1"/>
              </p:cNvSpPr>
              <p:nvPr/>
            </p:nvSpPr>
            <p:spPr bwMode="auto">
              <a:xfrm>
                <a:off x="3725" y="3440"/>
                <a:ext cx="371" cy="233"/>
              </a:xfrm>
              <a:prstGeom prst="rect">
                <a:avLst/>
              </a:prstGeom>
              <a:noFill/>
              <a:ln w="9525">
                <a:noFill/>
                <a:miter lim="800000"/>
                <a:headEnd/>
                <a:tailEnd/>
              </a:ln>
            </p:spPr>
            <p:txBody>
              <a:bodyPr lIns="0" tIns="0" rIns="0" bIns="0">
                <a:spAutoFit/>
              </a:bodyPr>
              <a:lstStyle/>
              <a:p>
                <a:pPr algn="ctr">
                  <a:spcBef>
                    <a:spcPct val="50000"/>
                  </a:spcBef>
                </a:pPr>
                <a:r>
                  <a:rPr lang="en-US" sz="2400" dirty="0">
                    <a:latin typeface="Arial"/>
                    <a:cs typeface="Arial"/>
                  </a:rPr>
                  <a:t>450</a:t>
                </a:r>
              </a:p>
            </p:txBody>
          </p:sp>
        </p:grpSp>
        <p:sp>
          <p:nvSpPr>
            <p:cNvPr id="28" name="Oval 37"/>
            <p:cNvSpPr>
              <a:spLocks noChangeArrowheads="1"/>
            </p:cNvSpPr>
            <p:nvPr/>
          </p:nvSpPr>
          <p:spPr bwMode="auto">
            <a:xfrm>
              <a:off x="3898" y="1656"/>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grpSp>
        <p:nvGrpSpPr>
          <p:cNvPr id="31" name="Group 56"/>
          <p:cNvGrpSpPr>
            <a:grpSpLocks/>
          </p:cNvGrpSpPr>
          <p:nvPr/>
        </p:nvGrpSpPr>
        <p:grpSpPr bwMode="auto">
          <a:xfrm>
            <a:off x="1447801" y="2897187"/>
            <a:ext cx="3552825" cy="457200"/>
            <a:chOff x="1708" y="1562"/>
            <a:chExt cx="2238" cy="288"/>
          </a:xfrm>
        </p:grpSpPr>
        <p:sp>
          <p:nvSpPr>
            <p:cNvPr id="32" name="Line 36"/>
            <p:cNvSpPr>
              <a:spLocks noChangeShapeType="1"/>
            </p:cNvSpPr>
            <p:nvPr/>
          </p:nvSpPr>
          <p:spPr bwMode="auto">
            <a:xfrm>
              <a:off x="2874" y="1702"/>
              <a:ext cx="1072"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33" name="Text Box 38"/>
            <p:cNvSpPr txBox="1">
              <a:spLocks noChangeArrowheads="1"/>
            </p:cNvSpPr>
            <p:nvPr/>
          </p:nvSpPr>
          <p:spPr bwMode="auto">
            <a:xfrm>
              <a:off x="2121" y="1589"/>
              <a:ext cx="737" cy="233"/>
            </a:xfrm>
            <a:prstGeom prst="rect">
              <a:avLst/>
            </a:prstGeom>
            <a:noFill/>
            <a:ln w="9525">
              <a:noFill/>
              <a:miter lim="800000"/>
              <a:headEnd/>
              <a:tailEnd/>
            </a:ln>
          </p:spPr>
          <p:txBody>
            <a:bodyPr lIns="0" tIns="0" bIns="0">
              <a:spAutoFit/>
            </a:bodyPr>
            <a:lstStyle/>
            <a:p>
              <a:pPr algn="r">
                <a:spcBef>
                  <a:spcPct val="50000"/>
                </a:spcBef>
              </a:pPr>
              <a:r>
                <a:rPr lang="en-US" sz="2400">
                  <a:latin typeface="Arial"/>
                  <a:cs typeface="Arial"/>
                </a:rPr>
                <a:t>$11.00</a:t>
              </a:r>
            </a:p>
          </p:txBody>
        </p:sp>
        <p:sp>
          <p:nvSpPr>
            <p:cNvPr id="34" name="Text Box 39"/>
            <p:cNvSpPr txBox="1">
              <a:spLocks noChangeArrowheads="1"/>
            </p:cNvSpPr>
            <p:nvPr/>
          </p:nvSpPr>
          <p:spPr bwMode="auto">
            <a:xfrm>
              <a:off x="1708" y="1562"/>
              <a:ext cx="505" cy="288"/>
            </a:xfrm>
            <a:prstGeom prst="rect">
              <a:avLst/>
            </a:prstGeom>
            <a:noFill/>
            <a:ln w="9525">
              <a:noFill/>
              <a:miter lim="800000"/>
              <a:headEnd/>
              <a:tailEnd/>
            </a:ln>
          </p:spPr>
          <p:txBody>
            <a:bodyPr>
              <a:spAutoFit/>
            </a:bodyPr>
            <a:lstStyle/>
            <a:p>
              <a:pPr algn="r">
                <a:spcBef>
                  <a:spcPct val="50000"/>
                </a:spcBef>
              </a:pPr>
              <a:r>
                <a:rPr lang="en-US" sz="2400" b="1" i="1" dirty="0">
                  <a:latin typeface="Arial"/>
                  <a:cs typeface="Arial"/>
                </a:rPr>
                <a:t>P</a:t>
              </a:r>
              <a:r>
                <a:rPr lang="en-US" sz="2400" b="1" i="1" baseline="-25000" dirty="0">
                  <a:latin typeface="Arial"/>
                  <a:cs typeface="Arial"/>
                </a:rPr>
                <a:t>B</a:t>
              </a:r>
              <a:r>
                <a:rPr lang="en-US" sz="2400" dirty="0">
                  <a:latin typeface="Arial"/>
                  <a:cs typeface="Arial"/>
                </a:rPr>
                <a:t> =</a:t>
              </a:r>
              <a:endParaRPr lang="en-US" sz="2400" b="1" i="1" baseline="-25000" dirty="0">
                <a:latin typeface="Arial"/>
                <a:cs typeface="Arial"/>
              </a:endParaRPr>
            </a:p>
          </p:txBody>
        </p:sp>
      </p:grpSp>
      <p:grpSp>
        <p:nvGrpSpPr>
          <p:cNvPr id="35" name="Group 50"/>
          <p:cNvGrpSpPr>
            <a:grpSpLocks/>
          </p:cNvGrpSpPr>
          <p:nvPr/>
        </p:nvGrpSpPr>
        <p:grpSpPr bwMode="auto">
          <a:xfrm>
            <a:off x="1606550" y="3902075"/>
            <a:ext cx="3460750" cy="457200"/>
            <a:chOff x="1808" y="2195"/>
            <a:chExt cx="2180" cy="288"/>
          </a:xfrm>
        </p:grpSpPr>
        <p:grpSp>
          <p:nvGrpSpPr>
            <p:cNvPr id="36" name="Group 31"/>
            <p:cNvGrpSpPr>
              <a:grpSpLocks/>
            </p:cNvGrpSpPr>
            <p:nvPr/>
          </p:nvGrpSpPr>
          <p:grpSpPr bwMode="auto">
            <a:xfrm>
              <a:off x="2263" y="2220"/>
              <a:ext cx="1725" cy="233"/>
              <a:chOff x="2091" y="1887"/>
              <a:chExt cx="1725" cy="233"/>
            </a:xfrm>
          </p:grpSpPr>
          <p:sp>
            <p:nvSpPr>
              <p:cNvPr id="38" name="Line 32"/>
              <p:cNvSpPr>
                <a:spLocks noChangeShapeType="1"/>
              </p:cNvSpPr>
              <p:nvPr/>
            </p:nvSpPr>
            <p:spPr bwMode="auto">
              <a:xfrm>
                <a:off x="2700" y="2005"/>
                <a:ext cx="1072"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39" name="Oval 33"/>
              <p:cNvSpPr>
                <a:spLocks noChangeArrowheads="1"/>
              </p:cNvSpPr>
              <p:nvPr/>
            </p:nvSpPr>
            <p:spPr bwMode="auto">
              <a:xfrm>
                <a:off x="3728" y="1958"/>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40" name="Text Box 34"/>
              <p:cNvSpPr txBox="1">
                <a:spLocks noChangeArrowheads="1"/>
              </p:cNvSpPr>
              <p:nvPr/>
            </p:nvSpPr>
            <p:spPr bwMode="auto">
              <a:xfrm>
                <a:off x="2091" y="1887"/>
                <a:ext cx="593" cy="233"/>
              </a:xfrm>
              <a:prstGeom prst="rect">
                <a:avLst/>
              </a:prstGeom>
              <a:noFill/>
              <a:ln w="9525">
                <a:noFill/>
                <a:miter lim="800000"/>
                <a:headEnd/>
                <a:tailEnd/>
              </a:ln>
            </p:spPr>
            <p:txBody>
              <a:bodyPr lIns="0" tIns="0" bIns="0">
                <a:spAutoFit/>
              </a:bodyPr>
              <a:lstStyle/>
              <a:p>
                <a:pPr algn="r">
                  <a:spcBef>
                    <a:spcPct val="50000"/>
                  </a:spcBef>
                </a:pPr>
                <a:r>
                  <a:rPr lang="en-US" sz="2400">
                    <a:latin typeface="Arial"/>
                    <a:cs typeface="Arial"/>
                  </a:rPr>
                  <a:t>$9.50</a:t>
                </a:r>
              </a:p>
            </p:txBody>
          </p:sp>
        </p:grpSp>
        <p:sp>
          <p:nvSpPr>
            <p:cNvPr id="37" name="Text Box 40"/>
            <p:cNvSpPr txBox="1">
              <a:spLocks noChangeArrowheads="1"/>
            </p:cNvSpPr>
            <p:nvPr/>
          </p:nvSpPr>
          <p:spPr bwMode="auto">
            <a:xfrm>
              <a:off x="1808" y="2195"/>
              <a:ext cx="505" cy="288"/>
            </a:xfrm>
            <a:prstGeom prst="rect">
              <a:avLst/>
            </a:prstGeom>
            <a:noFill/>
            <a:ln w="9525">
              <a:noFill/>
              <a:miter lim="800000"/>
              <a:headEnd/>
              <a:tailEnd/>
            </a:ln>
          </p:spPr>
          <p:txBody>
            <a:bodyPr>
              <a:spAutoFit/>
            </a:bodyPr>
            <a:lstStyle/>
            <a:p>
              <a:pPr algn="r">
                <a:spcBef>
                  <a:spcPct val="50000"/>
                </a:spcBef>
              </a:pPr>
              <a:r>
                <a:rPr lang="en-US" sz="2400" b="1" i="1">
                  <a:latin typeface="Arial"/>
                  <a:cs typeface="Arial"/>
                </a:rPr>
                <a:t>P</a:t>
              </a:r>
              <a:r>
                <a:rPr lang="en-US" sz="2400" b="1" i="1" baseline="-25000">
                  <a:latin typeface="Arial"/>
                  <a:cs typeface="Arial"/>
                </a:rPr>
                <a:t>S</a:t>
              </a:r>
              <a:r>
                <a:rPr lang="en-US" sz="2400">
                  <a:latin typeface="Arial"/>
                  <a:cs typeface="Arial"/>
                </a:rPr>
                <a:t> =</a:t>
              </a:r>
              <a:endParaRPr lang="en-US" sz="2400" b="1" i="1" baseline="-25000">
                <a:latin typeface="Arial"/>
                <a:cs typeface="Arial"/>
              </a:endParaRPr>
            </a:p>
          </p:txBody>
        </p:sp>
      </p:grpSp>
      <p:sp>
        <p:nvSpPr>
          <p:cNvPr id="41" name="Line 42"/>
          <p:cNvSpPr>
            <a:spLocks noChangeShapeType="1"/>
          </p:cNvSpPr>
          <p:nvPr/>
        </p:nvSpPr>
        <p:spPr bwMode="auto">
          <a:xfrm flipV="1">
            <a:off x="4991100" y="3184525"/>
            <a:ext cx="1588" cy="874712"/>
          </a:xfrm>
          <a:prstGeom prst="line">
            <a:avLst/>
          </a:prstGeom>
          <a:noFill/>
          <a:ln w="38100">
            <a:solidFill>
              <a:srgbClr val="00CC00"/>
            </a:solidFill>
            <a:round/>
            <a:headEnd/>
            <a:tailEnd/>
          </a:ln>
        </p:spPr>
        <p:txBody>
          <a:bodyPr/>
          <a:lstStyle/>
          <a:p>
            <a:endParaRPr lang="en-US">
              <a:latin typeface="Arial"/>
              <a:cs typeface="Arial"/>
            </a:endParaRPr>
          </a:p>
        </p:txBody>
      </p:sp>
      <p:grpSp>
        <p:nvGrpSpPr>
          <p:cNvPr id="42" name="Group 48"/>
          <p:cNvGrpSpPr>
            <a:grpSpLocks/>
          </p:cNvGrpSpPr>
          <p:nvPr/>
        </p:nvGrpSpPr>
        <p:grpSpPr bwMode="auto">
          <a:xfrm>
            <a:off x="5068888" y="3052763"/>
            <a:ext cx="842962" cy="1058863"/>
            <a:chOff x="3989" y="1656"/>
            <a:chExt cx="531" cy="667"/>
          </a:xfrm>
        </p:grpSpPr>
        <p:sp>
          <p:nvSpPr>
            <p:cNvPr id="43" name="AutoShape 43"/>
            <p:cNvSpPr>
              <a:spLocks/>
            </p:cNvSpPr>
            <p:nvPr/>
          </p:nvSpPr>
          <p:spPr bwMode="auto">
            <a:xfrm flipH="1">
              <a:off x="3989" y="1702"/>
              <a:ext cx="118" cy="621"/>
            </a:xfrm>
            <a:prstGeom prst="leftBrace">
              <a:avLst>
                <a:gd name="adj1" fmla="val 57110"/>
                <a:gd name="adj2" fmla="val 49435"/>
              </a:avLst>
            </a:prstGeom>
            <a:noFill/>
            <a:ln w="31750">
              <a:solidFill>
                <a:srgbClr val="006600"/>
              </a:solidFill>
              <a:round/>
              <a:headEnd/>
              <a:tailEnd/>
            </a:ln>
          </p:spPr>
          <p:txBody>
            <a:bodyPr wrap="none" anchor="ctr"/>
            <a:lstStyle/>
            <a:p>
              <a:endParaRPr lang="en-US">
                <a:latin typeface="Arial"/>
                <a:cs typeface="Arial"/>
              </a:endParaRPr>
            </a:p>
          </p:txBody>
        </p:sp>
        <p:sp>
          <p:nvSpPr>
            <p:cNvPr id="44" name="Text Box 44"/>
            <p:cNvSpPr txBox="1">
              <a:spLocks noChangeArrowheads="1"/>
            </p:cNvSpPr>
            <p:nvPr/>
          </p:nvSpPr>
          <p:spPr bwMode="auto">
            <a:xfrm>
              <a:off x="4078" y="1656"/>
              <a:ext cx="442" cy="288"/>
            </a:xfrm>
            <a:prstGeom prst="rect">
              <a:avLst/>
            </a:prstGeom>
            <a:noFill/>
            <a:ln w="9525">
              <a:noFill/>
              <a:miter lim="800000"/>
              <a:headEnd/>
              <a:tailEnd/>
            </a:ln>
          </p:spPr>
          <p:txBody>
            <a:bodyPr>
              <a:spAutoFit/>
            </a:bodyPr>
            <a:lstStyle/>
            <a:p>
              <a:pPr algn="r">
                <a:spcBef>
                  <a:spcPct val="50000"/>
                </a:spcBef>
              </a:pPr>
              <a:r>
                <a:rPr lang="en-US" sz="2400">
                  <a:solidFill>
                    <a:srgbClr val="006600"/>
                  </a:solidFill>
                  <a:latin typeface="Arial"/>
                  <a:cs typeface="Arial"/>
                </a:rPr>
                <a:t>Tax</a:t>
              </a:r>
            </a:p>
          </p:txBody>
        </p:sp>
        <p:sp>
          <p:nvSpPr>
            <p:cNvPr id="45" name="Line 45"/>
            <p:cNvSpPr>
              <a:spLocks noChangeShapeType="1"/>
            </p:cNvSpPr>
            <p:nvPr/>
          </p:nvSpPr>
          <p:spPr bwMode="auto">
            <a:xfrm flipV="1">
              <a:off x="4135" y="1888"/>
              <a:ext cx="140" cy="113"/>
            </a:xfrm>
            <a:prstGeom prst="line">
              <a:avLst/>
            </a:prstGeom>
            <a:noFill/>
            <a:ln w="12700">
              <a:solidFill>
                <a:schemeClr val="tx1"/>
              </a:solidFill>
              <a:round/>
              <a:headEnd/>
              <a:tailEnd/>
            </a:ln>
          </p:spPr>
          <p:txBody>
            <a:bodyPr/>
            <a:lstStyle/>
            <a:p>
              <a:endParaRPr lang="en-US">
                <a:latin typeface="Arial"/>
                <a:cs typeface="Arial"/>
              </a:endParaRPr>
            </a:p>
          </p:txBody>
        </p:sp>
      </p:grpSp>
      <p:sp>
        <p:nvSpPr>
          <p:cNvPr id="46" name="Text Box 46"/>
          <p:cNvSpPr txBox="1">
            <a:spLocks noChangeArrowheads="1"/>
          </p:cNvSpPr>
          <p:nvPr/>
        </p:nvSpPr>
        <p:spPr bwMode="auto">
          <a:xfrm>
            <a:off x="2362200" y="1164848"/>
            <a:ext cx="3776663" cy="892552"/>
          </a:xfrm>
          <a:prstGeom prst="rect">
            <a:avLst/>
          </a:prstGeom>
          <a:noFill/>
          <a:ln w="9525">
            <a:solidFill>
              <a:srgbClr val="C00000"/>
            </a:solidFill>
            <a:miter lim="800000"/>
            <a:headEnd/>
            <a:tailEnd/>
          </a:ln>
        </p:spPr>
        <p:txBody>
          <a:bodyPr wrap="square">
            <a:spAutoFit/>
          </a:bodyPr>
          <a:lstStyle/>
          <a:p>
            <a:pPr algn="ctr">
              <a:spcBef>
                <a:spcPct val="50000"/>
              </a:spcBef>
            </a:pPr>
            <a:r>
              <a:rPr lang="en-US" sz="2600" dirty="0">
                <a:solidFill>
                  <a:srgbClr val="4E519E"/>
                </a:solidFill>
                <a:latin typeface="Arial"/>
                <a:cs typeface="Arial"/>
              </a:rPr>
              <a:t>Effects of a $1.50 per unit </a:t>
            </a:r>
            <a:r>
              <a:rPr lang="en-US" sz="2600" u="sng" dirty="0">
                <a:solidFill>
                  <a:srgbClr val="4E519E"/>
                </a:solidFill>
                <a:latin typeface="Arial"/>
                <a:cs typeface="Arial"/>
              </a:rPr>
              <a:t>tax on sellers</a:t>
            </a:r>
          </a:p>
        </p:txBody>
      </p:sp>
      <p:sp>
        <p:nvSpPr>
          <p:cNvPr id="47" name="Footer Placeholder 46">
            <a:extLst>
              <a:ext uri="{FF2B5EF4-FFF2-40B4-BE49-F238E27FC236}">
                <a16:creationId xmlns:a16="http://schemas.microsoft.com/office/drawing/2014/main" id="{05ABFD36-1378-52E4-C8EA-8BA198CD7E78}"/>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9004061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up)">
                                      <p:cBhvr>
                                        <p:cTn id="12" dur="500"/>
                                        <p:tgtEl>
                                          <p:spTgt spid="26"/>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left)">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nodeType="click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wipe(right)">
                                      <p:cBhvr>
                                        <p:cTn id="21" dur="500"/>
                                        <p:tgtEl>
                                          <p:spTgt spid="31"/>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left)">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2" fill="hold" nodeType="click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wipe(right)">
                                      <p:cBhvr>
                                        <p:cTn id="30" dur="500"/>
                                        <p:tgtEl>
                                          <p:spTgt spid="35"/>
                                        </p:tgtEl>
                                      </p:cBhvr>
                                    </p:animEffect>
                                  </p:childTnLst>
                                </p:cTn>
                              </p:par>
                            </p:childTnLst>
                          </p:cTn>
                        </p:par>
                        <p:par>
                          <p:cTn id="31" fill="hold">
                            <p:stCondLst>
                              <p:cond delay="500"/>
                            </p:stCondLst>
                            <p:childTnLst>
                              <p:par>
                                <p:cTn id="32" presetID="22" presetClass="entr" presetSubtype="8" fill="hold" grpId="0"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left)">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wipe(down)">
                                      <p:cBhvr>
                                        <p:cTn id="39" dur="500"/>
                                        <p:tgtEl>
                                          <p:spTgt spid="41"/>
                                        </p:tgtEl>
                                      </p:cBhvr>
                                    </p:animEffect>
                                  </p:childTnLst>
                                </p:cTn>
                              </p:par>
                            </p:childTnLst>
                          </p:cTn>
                        </p:par>
                        <p:par>
                          <p:cTn id="40" fill="hold">
                            <p:stCondLst>
                              <p:cond delay="500"/>
                            </p:stCondLst>
                            <p:childTnLst>
                              <p:par>
                                <p:cTn id="41" presetID="18" presetClass="entr" presetSubtype="12" fill="hold"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strips(downLeft)">
                                      <p:cBhvr>
                                        <p:cTn id="43" dur="500"/>
                                        <p:tgtEl>
                                          <p:spTgt spid="42"/>
                                        </p:tgtEl>
                                      </p:cBhvr>
                                    </p:animEffect>
                                  </p:childTnLst>
                                </p:cTn>
                              </p:par>
                            </p:childTnLst>
                          </p:cTn>
                        </p:par>
                        <p:par>
                          <p:cTn id="44" fill="hold">
                            <p:stCondLst>
                              <p:cond delay="1000"/>
                            </p:stCondLst>
                            <p:childTnLst>
                              <p:par>
                                <p:cTn id="45" presetID="22" presetClass="entr" presetSubtype="8" fill="hold" grpId="0" nodeType="after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wipe(left)">
                                      <p:cBhvr>
                                        <p:cTn id="4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1"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6889" y="7938"/>
            <a:ext cx="8915400" cy="792163"/>
          </a:xfrm>
        </p:spPr>
        <p:txBody>
          <a:bodyPr/>
          <a:lstStyle/>
          <a:p>
            <a:pPr algn="ctr"/>
            <a:r>
              <a:rPr lang="en-US" dirty="0">
                <a:solidFill>
                  <a:srgbClr val="4E519E"/>
                </a:solidFill>
              </a:rPr>
              <a:t>The Outcome is the Same in Both Cases!</a:t>
            </a:r>
          </a:p>
        </p:txBody>
      </p:sp>
      <p:sp>
        <p:nvSpPr>
          <p:cNvPr id="3" name="Content Placeholder 2"/>
          <p:cNvSpPr>
            <a:spLocks noGrp="1"/>
          </p:cNvSpPr>
          <p:nvPr>
            <p:ph idx="1"/>
          </p:nvPr>
        </p:nvSpPr>
        <p:spPr>
          <a:xfrm>
            <a:off x="1752601" y="914401"/>
            <a:ext cx="8915400" cy="1600200"/>
          </a:xfrm>
        </p:spPr>
        <p:txBody>
          <a:bodyPr>
            <a:normAutofit/>
          </a:bodyPr>
          <a:lstStyle/>
          <a:p>
            <a:pPr marL="0" indent="0">
              <a:buNone/>
            </a:pPr>
            <a:r>
              <a:rPr lang="en-US" dirty="0">
                <a:solidFill>
                  <a:srgbClr val="AE1221"/>
                </a:solidFill>
              </a:rPr>
              <a:t>The effects on </a:t>
            </a:r>
            <a:r>
              <a:rPr lang="en-US" b="1" i="1" dirty="0">
                <a:solidFill>
                  <a:srgbClr val="AE1221"/>
                </a:solidFill>
              </a:rPr>
              <a:t>P</a:t>
            </a:r>
            <a:r>
              <a:rPr lang="en-US" dirty="0">
                <a:solidFill>
                  <a:srgbClr val="AE1221"/>
                </a:solidFill>
              </a:rPr>
              <a:t> and </a:t>
            </a:r>
            <a:r>
              <a:rPr lang="en-US" b="1" i="1" dirty="0">
                <a:solidFill>
                  <a:srgbClr val="AE1221"/>
                </a:solidFill>
              </a:rPr>
              <a:t>Q</a:t>
            </a:r>
            <a:r>
              <a:rPr lang="en-US" dirty="0">
                <a:solidFill>
                  <a:srgbClr val="AE1221"/>
                </a:solidFill>
              </a:rPr>
              <a:t>, and the tax incidence are the same whether the tax is imposed on buyers or sellers!</a:t>
            </a:r>
          </a:p>
          <a:p>
            <a:endParaRPr lang="en-US" dirty="0"/>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39</a:t>
            </a:fld>
            <a:endParaRPr lang="en-US"/>
          </a:p>
        </p:txBody>
      </p:sp>
      <p:sp>
        <p:nvSpPr>
          <p:cNvPr id="6" name="Text Placeholder 5"/>
          <p:cNvSpPr>
            <a:spLocks noGrp="1"/>
          </p:cNvSpPr>
          <p:nvPr>
            <p:ph type="body" sz="quarter" idx="4294967295"/>
          </p:nvPr>
        </p:nvSpPr>
        <p:spPr>
          <a:xfrm>
            <a:off x="1752601" y="2743201"/>
            <a:ext cx="3306763" cy="3486150"/>
          </a:xfrm>
        </p:spPr>
        <p:txBody>
          <a:bodyPr>
            <a:noAutofit/>
          </a:bodyPr>
          <a:lstStyle/>
          <a:p>
            <a:pPr marL="0" indent="0">
              <a:buNone/>
            </a:pPr>
            <a:r>
              <a:rPr lang="en-US" sz="3200" dirty="0"/>
              <a:t>A tax drives </a:t>
            </a:r>
            <a:br>
              <a:rPr lang="en-US" sz="3200" dirty="0"/>
            </a:br>
            <a:r>
              <a:rPr lang="en-US" sz="3200" dirty="0"/>
              <a:t>a wedge between the price buyers pay and the price sellers receive. </a:t>
            </a:r>
          </a:p>
        </p:txBody>
      </p:sp>
      <p:grpSp>
        <p:nvGrpSpPr>
          <p:cNvPr id="7" name="Group 6"/>
          <p:cNvGrpSpPr/>
          <p:nvPr/>
        </p:nvGrpSpPr>
        <p:grpSpPr>
          <a:xfrm>
            <a:off x="4810126" y="2514600"/>
            <a:ext cx="5705475" cy="3810000"/>
            <a:chOff x="2711450" y="2057401"/>
            <a:chExt cx="5705475" cy="3810000"/>
          </a:xfrm>
        </p:grpSpPr>
        <p:grpSp>
          <p:nvGrpSpPr>
            <p:cNvPr id="8" name="Group 2"/>
            <p:cNvGrpSpPr>
              <a:grpSpLocks/>
            </p:cNvGrpSpPr>
            <p:nvPr/>
          </p:nvGrpSpPr>
          <p:grpSpPr bwMode="auto">
            <a:xfrm>
              <a:off x="5072063" y="2278063"/>
              <a:ext cx="3176587" cy="2274887"/>
              <a:chOff x="3027" y="1106"/>
              <a:chExt cx="2001" cy="1433"/>
            </a:xfrm>
          </p:grpSpPr>
          <p:sp>
            <p:nvSpPr>
              <p:cNvPr id="41" name="Line 3"/>
              <p:cNvSpPr>
                <a:spLocks noChangeShapeType="1"/>
              </p:cNvSpPr>
              <p:nvPr/>
            </p:nvSpPr>
            <p:spPr bwMode="auto">
              <a:xfrm flipV="1">
                <a:off x="3027" y="1316"/>
                <a:ext cx="1696" cy="1223"/>
              </a:xfrm>
              <a:prstGeom prst="line">
                <a:avLst/>
              </a:prstGeom>
              <a:noFill/>
              <a:ln w="38100">
                <a:solidFill>
                  <a:srgbClr val="003399"/>
                </a:solidFill>
                <a:round/>
                <a:headEnd/>
                <a:tailEnd/>
              </a:ln>
            </p:spPr>
            <p:txBody>
              <a:bodyPr/>
              <a:lstStyle/>
              <a:p>
                <a:endParaRPr lang="en-US">
                  <a:latin typeface="Arial"/>
                  <a:cs typeface="Arial"/>
                </a:endParaRPr>
              </a:p>
            </p:txBody>
          </p:sp>
          <p:sp>
            <p:nvSpPr>
              <p:cNvPr id="42" name="Text Box 4"/>
              <p:cNvSpPr txBox="1">
                <a:spLocks noChangeArrowheads="1"/>
              </p:cNvSpPr>
              <p:nvPr/>
            </p:nvSpPr>
            <p:spPr bwMode="auto">
              <a:xfrm>
                <a:off x="4642" y="1106"/>
                <a:ext cx="386"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S</a:t>
                </a:r>
                <a:r>
                  <a:rPr lang="en-US" sz="2400" b="1" baseline="-25000">
                    <a:latin typeface="Arial"/>
                    <a:cs typeface="Arial"/>
                  </a:rPr>
                  <a:t>1</a:t>
                </a:r>
              </a:p>
            </p:txBody>
          </p:sp>
        </p:grpSp>
        <p:grpSp>
          <p:nvGrpSpPr>
            <p:cNvPr id="9" name="Group 7"/>
            <p:cNvGrpSpPr>
              <a:grpSpLocks/>
            </p:cNvGrpSpPr>
            <p:nvPr/>
          </p:nvGrpSpPr>
          <p:grpSpPr bwMode="auto">
            <a:xfrm>
              <a:off x="4159251" y="2057401"/>
              <a:ext cx="4213226" cy="3810000"/>
              <a:chOff x="2452" y="974"/>
              <a:chExt cx="2654" cy="2400"/>
            </a:xfrm>
          </p:grpSpPr>
          <p:grpSp>
            <p:nvGrpSpPr>
              <p:cNvPr id="36" name="Group 8"/>
              <p:cNvGrpSpPr>
                <a:grpSpLocks/>
              </p:cNvGrpSpPr>
              <p:nvPr/>
            </p:nvGrpSpPr>
            <p:grpSpPr bwMode="auto">
              <a:xfrm>
                <a:off x="2697" y="1037"/>
                <a:ext cx="2409" cy="2049"/>
                <a:chOff x="1098" y="1361"/>
                <a:chExt cx="2116" cy="2027"/>
              </a:xfrm>
            </p:grpSpPr>
            <p:sp>
              <p:nvSpPr>
                <p:cNvPr id="39" name="Line 9"/>
                <p:cNvSpPr>
                  <a:spLocks noChangeShapeType="1"/>
                </p:cNvSpPr>
                <p:nvPr/>
              </p:nvSpPr>
              <p:spPr bwMode="auto">
                <a:xfrm>
                  <a:off x="1102" y="1361"/>
                  <a:ext cx="0" cy="2025"/>
                </a:xfrm>
                <a:prstGeom prst="line">
                  <a:avLst/>
                </a:prstGeom>
                <a:noFill/>
                <a:ln w="12700">
                  <a:solidFill>
                    <a:schemeClr val="tx1"/>
                  </a:solidFill>
                  <a:round/>
                  <a:headEnd/>
                  <a:tailEnd/>
                </a:ln>
              </p:spPr>
              <p:txBody>
                <a:bodyPr/>
                <a:lstStyle/>
                <a:p>
                  <a:endParaRPr lang="en-US">
                    <a:latin typeface="Arial"/>
                    <a:cs typeface="Arial"/>
                  </a:endParaRPr>
                </a:p>
              </p:txBody>
            </p:sp>
            <p:sp>
              <p:nvSpPr>
                <p:cNvPr id="40" name="Line 10"/>
                <p:cNvSpPr>
                  <a:spLocks noChangeShapeType="1"/>
                </p:cNvSpPr>
                <p:nvPr/>
              </p:nvSpPr>
              <p:spPr bwMode="auto">
                <a:xfrm>
                  <a:off x="1098" y="3388"/>
                  <a:ext cx="2116" cy="0"/>
                </a:xfrm>
                <a:prstGeom prst="line">
                  <a:avLst/>
                </a:prstGeom>
                <a:noFill/>
                <a:ln w="12700">
                  <a:solidFill>
                    <a:schemeClr val="tx1"/>
                  </a:solidFill>
                  <a:round/>
                  <a:headEnd/>
                  <a:tailEnd/>
                </a:ln>
              </p:spPr>
              <p:txBody>
                <a:bodyPr/>
                <a:lstStyle/>
                <a:p>
                  <a:endParaRPr lang="en-US">
                    <a:latin typeface="Arial"/>
                    <a:cs typeface="Arial"/>
                  </a:endParaRPr>
                </a:p>
              </p:txBody>
            </p:sp>
          </p:grpSp>
          <p:sp>
            <p:nvSpPr>
              <p:cNvPr id="37" name="Text Box 11"/>
              <p:cNvSpPr txBox="1">
                <a:spLocks noChangeArrowheads="1"/>
              </p:cNvSpPr>
              <p:nvPr/>
            </p:nvSpPr>
            <p:spPr bwMode="auto">
              <a:xfrm>
                <a:off x="2452" y="974"/>
                <a:ext cx="267" cy="288"/>
              </a:xfrm>
              <a:prstGeom prst="rect">
                <a:avLst/>
              </a:prstGeom>
              <a:noFill/>
              <a:ln w="9525">
                <a:noFill/>
                <a:miter lim="800000"/>
                <a:headEnd/>
                <a:tailEnd/>
              </a:ln>
            </p:spPr>
            <p:txBody>
              <a:bodyPr>
                <a:spAutoFit/>
              </a:bodyPr>
              <a:lstStyle/>
              <a:p>
                <a:pPr algn="ctr">
                  <a:spcBef>
                    <a:spcPct val="50000"/>
                  </a:spcBef>
                </a:pPr>
                <a:r>
                  <a:rPr lang="en-US" sz="2400" b="1" i="1" dirty="0">
                    <a:latin typeface="Arial"/>
                    <a:cs typeface="Arial"/>
                  </a:rPr>
                  <a:t>P</a:t>
                </a:r>
              </a:p>
            </p:txBody>
          </p:sp>
          <p:sp>
            <p:nvSpPr>
              <p:cNvPr id="38" name="Text Box 12"/>
              <p:cNvSpPr txBox="1">
                <a:spLocks noChangeArrowheads="1"/>
              </p:cNvSpPr>
              <p:nvPr/>
            </p:nvSpPr>
            <p:spPr bwMode="auto">
              <a:xfrm>
                <a:off x="4804" y="3086"/>
                <a:ext cx="290" cy="288"/>
              </a:xfrm>
              <a:prstGeom prst="rect">
                <a:avLst/>
              </a:prstGeom>
              <a:noFill/>
              <a:ln w="9525">
                <a:noFill/>
                <a:miter lim="800000"/>
                <a:headEnd/>
                <a:tailEnd/>
              </a:ln>
            </p:spPr>
            <p:txBody>
              <a:bodyPr>
                <a:spAutoFit/>
              </a:bodyPr>
              <a:lstStyle/>
              <a:p>
                <a:pPr algn="ctr">
                  <a:spcBef>
                    <a:spcPct val="50000"/>
                  </a:spcBef>
                </a:pPr>
                <a:r>
                  <a:rPr lang="en-US" sz="2400" b="1" i="1" dirty="0">
                    <a:latin typeface="Arial"/>
                    <a:cs typeface="Arial"/>
                  </a:rPr>
                  <a:t>Q</a:t>
                </a:r>
              </a:p>
            </p:txBody>
          </p:sp>
        </p:grpSp>
        <p:grpSp>
          <p:nvGrpSpPr>
            <p:cNvPr id="10" name="Group 13"/>
            <p:cNvGrpSpPr>
              <a:grpSpLocks/>
            </p:cNvGrpSpPr>
            <p:nvPr/>
          </p:nvGrpSpPr>
          <p:grpSpPr bwMode="auto">
            <a:xfrm>
              <a:off x="5686425" y="2116138"/>
              <a:ext cx="2730500" cy="2649537"/>
              <a:chOff x="3414" y="1004"/>
              <a:chExt cx="1720" cy="1669"/>
            </a:xfrm>
          </p:grpSpPr>
          <p:sp>
            <p:nvSpPr>
              <p:cNvPr id="34" name="Line 14"/>
              <p:cNvSpPr>
                <a:spLocks noChangeShapeType="1"/>
              </p:cNvSpPr>
              <p:nvPr/>
            </p:nvSpPr>
            <p:spPr bwMode="auto">
              <a:xfrm>
                <a:off x="3414" y="1004"/>
                <a:ext cx="1417" cy="1470"/>
              </a:xfrm>
              <a:prstGeom prst="line">
                <a:avLst/>
              </a:prstGeom>
              <a:noFill/>
              <a:ln w="38100">
                <a:solidFill>
                  <a:srgbClr val="003399"/>
                </a:solidFill>
                <a:round/>
                <a:headEnd/>
                <a:tailEnd/>
              </a:ln>
            </p:spPr>
            <p:txBody>
              <a:bodyPr/>
              <a:lstStyle/>
              <a:p>
                <a:endParaRPr lang="en-US">
                  <a:latin typeface="Arial"/>
                  <a:cs typeface="Arial"/>
                </a:endParaRPr>
              </a:p>
            </p:txBody>
          </p:sp>
          <p:sp>
            <p:nvSpPr>
              <p:cNvPr id="35" name="Text Box 15"/>
              <p:cNvSpPr txBox="1">
                <a:spLocks noChangeArrowheads="1"/>
              </p:cNvSpPr>
              <p:nvPr/>
            </p:nvSpPr>
            <p:spPr bwMode="auto">
              <a:xfrm>
                <a:off x="4748" y="2385"/>
                <a:ext cx="386"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D</a:t>
                </a:r>
                <a:r>
                  <a:rPr lang="en-US" sz="2400" b="1" baseline="-25000">
                    <a:latin typeface="Arial"/>
                    <a:cs typeface="Arial"/>
                  </a:rPr>
                  <a:t>1</a:t>
                </a:r>
              </a:p>
            </p:txBody>
          </p:sp>
        </p:grpSp>
        <p:grpSp>
          <p:nvGrpSpPr>
            <p:cNvPr id="11" name="Group 16"/>
            <p:cNvGrpSpPr>
              <a:grpSpLocks/>
            </p:cNvGrpSpPr>
            <p:nvPr/>
          </p:nvGrpSpPr>
          <p:grpSpPr bwMode="auto">
            <a:xfrm>
              <a:off x="3382963" y="3105150"/>
              <a:ext cx="3773487" cy="2725738"/>
              <a:chOff x="1963" y="1627"/>
              <a:chExt cx="2377" cy="1717"/>
            </a:xfrm>
          </p:grpSpPr>
          <p:grpSp>
            <p:nvGrpSpPr>
              <p:cNvPr id="28" name="Group 17"/>
              <p:cNvGrpSpPr>
                <a:grpSpLocks/>
              </p:cNvGrpSpPr>
              <p:nvPr/>
            </p:nvGrpSpPr>
            <p:grpSpPr bwMode="auto">
              <a:xfrm>
                <a:off x="2703" y="1746"/>
                <a:ext cx="1425" cy="1333"/>
                <a:chOff x="357" y="2450"/>
                <a:chExt cx="795" cy="646"/>
              </a:xfrm>
            </p:grpSpPr>
            <p:sp>
              <p:nvSpPr>
                <p:cNvPr id="32" name="Line 18"/>
                <p:cNvSpPr>
                  <a:spLocks noChangeShapeType="1"/>
                </p:cNvSpPr>
                <p:nvPr/>
              </p:nvSpPr>
              <p:spPr bwMode="auto">
                <a:xfrm>
                  <a:off x="357" y="2450"/>
                  <a:ext cx="795"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33" name="Line 19"/>
                <p:cNvSpPr>
                  <a:spLocks noChangeShapeType="1"/>
                </p:cNvSpPr>
                <p:nvPr/>
              </p:nvSpPr>
              <p:spPr bwMode="auto">
                <a:xfrm>
                  <a:off x="1152" y="2451"/>
                  <a:ext cx="0" cy="645"/>
                </a:xfrm>
                <a:prstGeom prst="line">
                  <a:avLst/>
                </a:prstGeom>
                <a:noFill/>
                <a:ln w="9525">
                  <a:solidFill>
                    <a:schemeClr val="tx1"/>
                  </a:solidFill>
                  <a:prstDash val="lgDash"/>
                  <a:round/>
                  <a:headEnd/>
                  <a:tailEnd/>
                </a:ln>
              </p:spPr>
              <p:txBody>
                <a:bodyPr/>
                <a:lstStyle/>
                <a:p>
                  <a:endParaRPr lang="en-US">
                    <a:latin typeface="Arial"/>
                    <a:cs typeface="Arial"/>
                  </a:endParaRPr>
                </a:p>
              </p:txBody>
            </p:sp>
          </p:grpSp>
          <p:sp>
            <p:nvSpPr>
              <p:cNvPr id="29" name="Oval 20"/>
              <p:cNvSpPr>
                <a:spLocks noChangeArrowheads="1"/>
              </p:cNvSpPr>
              <p:nvPr/>
            </p:nvSpPr>
            <p:spPr bwMode="auto">
              <a:xfrm>
                <a:off x="4081" y="1699"/>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30" name="Text Box 21"/>
              <p:cNvSpPr txBox="1">
                <a:spLocks noChangeArrowheads="1"/>
              </p:cNvSpPr>
              <p:nvPr/>
            </p:nvSpPr>
            <p:spPr bwMode="auto">
              <a:xfrm>
                <a:off x="1963" y="1627"/>
                <a:ext cx="721" cy="233"/>
              </a:xfrm>
              <a:prstGeom prst="rect">
                <a:avLst/>
              </a:prstGeom>
              <a:noFill/>
              <a:ln w="9525">
                <a:noFill/>
                <a:miter lim="800000"/>
                <a:headEnd/>
                <a:tailEnd/>
              </a:ln>
            </p:spPr>
            <p:txBody>
              <a:bodyPr lIns="0" tIns="0" bIns="0">
                <a:spAutoFit/>
              </a:bodyPr>
              <a:lstStyle/>
              <a:p>
                <a:pPr algn="r">
                  <a:spcBef>
                    <a:spcPct val="50000"/>
                  </a:spcBef>
                </a:pPr>
                <a:r>
                  <a:rPr lang="en-US" sz="2400">
                    <a:latin typeface="Arial"/>
                    <a:cs typeface="Arial"/>
                  </a:rPr>
                  <a:t>$10.00</a:t>
                </a:r>
              </a:p>
            </p:txBody>
          </p:sp>
          <p:sp>
            <p:nvSpPr>
              <p:cNvPr id="31" name="Text Box 22"/>
              <p:cNvSpPr txBox="1">
                <a:spLocks noChangeArrowheads="1"/>
              </p:cNvSpPr>
              <p:nvPr/>
            </p:nvSpPr>
            <p:spPr bwMode="auto">
              <a:xfrm>
                <a:off x="3969" y="3111"/>
                <a:ext cx="371" cy="233"/>
              </a:xfrm>
              <a:prstGeom prst="rect">
                <a:avLst/>
              </a:prstGeom>
              <a:noFill/>
              <a:ln w="9525">
                <a:noFill/>
                <a:miter lim="800000"/>
                <a:headEnd/>
                <a:tailEnd/>
              </a:ln>
            </p:spPr>
            <p:txBody>
              <a:bodyPr lIns="0" tIns="0" rIns="0" bIns="0">
                <a:spAutoFit/>
              </a:bodyPr>
              <a:lstStyle/>
              <a:p>
                <a:pPr algn="ctr">
                  <a:spcBef>
                    <a:spcPct val="50000"/>
                  </a:spcBef>
                </a:pPr>
                <a:r>
                  <a:rPr lang="en-US" sz="2400">
                    <a:latin typeface="Arial"/>
                    <a:cs typeface="Arial"/>
                  </a:rPr>
                  <a:t>500</a:t>
                </a:r>
              </a:p>
            </p:txBody>
          </p:sp>
        </p:grpSp>
        <p:sp>
          <p:nvSpPr>
            <p:cNvPr id="12" name="Line 23"/>
            <p:cNvSpPr>
              <a:spLocks noChangeShapeType="1"/>
            </p:cNvSpPr>
            <p:nvPr/>
          </p:nvSpPr>
          <p:spPr bwMode="auto">
            <a:xfrm>
              <a:off x="6254750" y="2711450"/>
              <a:ext cx="0" cy="2697163"/>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13" name="Text Box 27"/>
            <p:cNvSpPr txBox="1">
              <a:spLocks noChangeArrowheads="1"/>
            </p:cNvSpPr>
            <p:nvPr/>
          </p:nvSpPr>
          <p:spPr bwMode="auto">
            <a:xfrm>
              <a:off x="5913438" y="5461000"/>
              <a:ext cx="588962" cy="369332"/>
            </a:xfrm>
            <a:prstGeom prst="rect">
              <a:avLst/>
            </a:prstGeom>
            <a:noFill/>
            <a:ln w="9525">
              <a:noFill/>
              <a:miter lim="800000"/>
              <a:headEnd/>
              <a:tailEnd/>
            </a:ln>
          </p:spPr>
          <p:txBody>
            <a:bodyPr lIns="0" tIns="0" rIns="0" bIns="0">
              <a:spAutoFit/>
            </a:bodyPr>
            <a:lstStyle/>
            <a:p>
              <a:pPr algn="ctr">
                <a:spcBef>
                  <a:spcPct val="50000"/>
                </a:spcBef>
              </a:pPr>
              <a:r>
                <a:rPr lang="en-US" sz="2400">
                  <a:latin typeface="Arial"/>
                  <a:cs typeface="Arial"/>
                </a:rPr>
                <a:t>450</a:t>
              </a:r>
            </a:p>
          </p:txBody>
        </p:sp>
        <p:grpSp>
          <p:nvGrpSpPr>
            <p:cNvPr id="14" name="Group 28"/>
            <p:cNvGrpSpPr>
              <a:grpSpLocks/>
            </p:cNvGrpSpPr>
            <p:nvPr/>
          </p:nvGrpSpPr>
          <p:grpSpPr bwMode="auto">
            <a:xfrm>
              <a:off x="3592513" y="3524254"/>
              <a:ext cx="2738437" cy="369888"/>
              <a:chOff x="2091" y="1887"/>
              <a:chExt cx="1725" cy="233"/>
            </a:xfrm>
          </p:grpSpPr>
          <p:sp>
            <p:nvSpPr>
              <p:cNvPr id="25" name="Line 29"/>
              <p:cNvSpPr>
                <a:spLocks noChangeShapeType="1"/>
              </p:cNvSpPr>
              <p:nvPr/>
            </p:nvSpPr>
            <p:spPr bwMode="auto">
              <a:xfrm>
                <a:off x="2700" y="2005"/>
                <a:ext cx="1072"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26" name="Oval 30"/>
              <p:cNvSpPr>
                <a:spLocks noChangeArrowheads="1"/>
              </p:cNvSpPr>
              <p:nvPr/>
            </p:nvSpPr>
            <p:spPr bwMode="auto">
              <a:xfrm>
                <a:off x="3728" y="1958"/>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27" name="Text Box 31"/>
              <p:cNvSpPr txBox="1">
                <a:spLocks noChangeArrowheads="1"/>
              </p:cNvSpPr>
              <p:nvPr/>
            </p:nvSpPr>
            <p:spPr bwMode="auto">
              <a:xfrm>
                <a:off x="2091" y="1887"/>
                <a:ext cx="593" cy="233"/>
              </a:xfrm>
              <a:prstGeom prst="rect">
                <a:avLst/>
              </a:prstGeom>
              <a:noFill/>
              <a:ln w="9525">
                <a:noFill/>
                <a:miter lim="800000"/>
                <a:headEnd/>
                <a:tailEnd/>
              </a:ln>
            </p:spPr>
            <p:txBody>
              <a:bodyPr lIns="0" tIns="0" bIns="0">
                <a:spAutoFit/>
              </a:bodyPr>
              <a:lstStyle/>
              <a:p>
                <a:pPr algn="r">
                  <a:spcBef>
                    <a:spcPct val="50000"/>
                  </a:spcBef>
                </a:pPr>
                <a:r>
                  <a:rPr lang="en-US" sz="2400">
                    <a:latin typeface="Arial"/>
                    <a:cs typeface="Arial"/>
                  </a:rPr>
                  <a:t>$9.50</a:t>
                </a:r>
              </a:p>
            </p:txBody>
          </p:sp>
        </p:grpSp>
        <p:grpSp>
          <p:nvGrpSpPr>
            <p:cNvPr id="15" name="Group 32"/>
            <p:cNvGrpSpPr>
              <a:grpSpLocks/>
            </p:cNvGrpSpPr>
            <p:nvPr/>
          </p:nvGrpSpPr>
          <p:grpSpPr bwMode="auto">
            <a:xfrm>
              <a:off x="3367088" y="2522541"/>
              <a:ext cx="2960687" cy="369888"/>
              <a:chOff x="1947" y="1263"/>
              <a:chExt cx="1865" cy="233"/>
            </a:xfrm>
          </p:grpSpPr>
          <p:sp>
            <p:nvSpPr>
              <p:cNvPr id="22" name="Line 33"/>
              <p:cNvSpPr>
                <a:spLocks noChangeShapeType="1"/>
              </p:cNvSpPr>
              <p:nvPr/>
            </p:nvSpPr>
            <p:spPr bwMode="auto">
              <a:xfrm>
                <a:off x="2700" y="1376"/>
                <a:ext cx="1072"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23" name="Oval 34"/>
              <p:cNvSpPr>
                <a:spLocks noChangeArrowheads="1"/>
              </p:cNvSpPr>
              <p:nvPr/>
            </p:nvSpPr>
            <p:spPr bwMode="auto">
              <a:xfrm>
                <a:off x="3724" y="1330"/>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24" name="Text Box 35"/>
              <p:cNvSpPr txBox="1">
                <a:spLocks noChangeArrowheads="1"/>
              </p:cNvSpPr>
              <p:nvPr/>
            </p:nvSpPr>
            <p:spPr bwMode="auto">
              <a:xfrm>
                <a:off x="1947" y="1263"/>
                <a:ext cx="737" cy="233"/>
              </a:xfrm>
              <a:prstGeom prst="rect">
                <a:avLst/>
              </a:prstGeom>
              <a:noFill/>
              <a:ln w="9525">
                <a:noFill/>
                <a:miter lim="800000"/>
                <a:headEnd/>
                <a:tailEnd/>
              </a:ln>
            </p:spPr>
            <p:txBody>
              <a:bodyPr lIns="0" tIns="0" bIns="0">
                <a:spAutoFit/>
              </a:bodyPr>
              <a:lstStyle/>
              <a:p>
                <a:pPr algn="r">
                  <a:spcBef>
                    <a:spcPct val="50000"/>
                  </a:spcBef>
                </a:pPr>
                <a:r>
                  <a:rPr lang="en-US" sz="2400">
                    <a:latin typeface="Arial"/>
                    <a:cs typeface="Arial"/>
                  </a:rPr>
                  <a:t>$11.00</a:t>
                </a:r>
              </a:p>
            </p:txBody>
          </p:sp>
        </p:grpSp>
        <p:sp>
          <p:nvSpPr>
            <p:cNvPr id="16" name="Text Box 36"/>
            <p:cNvSpPr txBox="1">
              <a:spLocks noChangeArrowheads="1"/>
            </p:cNvSpPr>
            <p:nvPr/>
          </p:nvSpPr>
          <p:spPr bwMode="auto">
            <a:xfrm>
              <a:off x="2711450" y="2479675"/>
              <a:ext cx="801688" cy="457200"/>
            </a:xfrm>
            <a:prstGeom prst="rect">
              <a:avLst/>
            </a:prstGeom>
            <a:noFill/>
            <a:ln w="9525">
              <a:noFill/>
              <a:miter lim="800000"/>
              <a:headEnd/>
              <a:tailEnd/>
            </a:ln>
          </p:spPr>
          <p:txBody>
            <a:bodyPr>
              <a:spAutoFit/>
            </a:bodyPr>
            <a:lstStyle/>
            <a:p>
              <a:pPr algn="r">
                <a:spcBef>
                  <a:spcPct val="50000"/>
                </a:spcBef>
              </a:pPr>
              <a:r>
                <a:rPr lang="en-US" sz="2400" b="1" i="1">
                  <a:latin typeface="Arial"/>
                  <a:cs typeface="Arial"/>
                </a:rPr>
                <a:t>P</a:t>
              </a:r>
              <a:r>
                <a:rPr lang="en-US" sz="2400" b="1" i="1" baseline="-25000">
                  <a:latin typeface="Arial"/>
                  <a:cs typeface="Arial"/>
                </a:rPr>
                <a:t>B</a:t>
              </a:r>
              <a:r>
                <a:rPr lang="en-US" sz="2400">
                  <a:latin typeface="Arial"/>
                  <a:cs typeface="Arial"/>
                </a:rPr>
                <a:t> =</a:t>
              </a:r>
              <a:endParaRPr lang="en-US" sz="2400" b="1" i="1" baseline="-25000">
                <a:latin typeface="Arial"/>
                <a:cs typeface="Arial"/>
              </a:endParaRPr>
            </a:p>
          </p:txBody>
        </p:sp>
        <p:sp>
          <p:nvSpPr>
            <p:cNvPr id="17" name="Text Box 37"/>
            <p:cNvSpPr txBox="1">
              <a:spLocks noChangeArrowheads="1"/>
            </p:cNvSpPr>
            <p:nvPr/>
          </p:nvSpPr>
          <p:spPr bwMode="auto">
            <a:xfrm>
              <a:off x="2870200" y="3484563"/>
              <a:ext cx="801688" cy="457200"/>
            </a:xfrm>
            <a:prstGeom prst="rect">
              <a:avLst/>
            </a:prstGeom>
            <a:noFill/>
            <a:ln w="9525">
              <a:noFill/>
              <a:miter lim="800000"/>
              <a:headEnd/>
              <a:tailEnd/>
            </a:ln>
          </p:spPr>
          <p:txBody>
            <a:bodyPr>
              <a:spAutoFit/>
            </a:bodyPr>
            <a:lstStyle/>
            <a:p>
              <a:pPr algn="r">
                <a:spcBef>
                  <a:spcPct val="50000"/>
                </a:spcBef>
              </a:pPr>
              <a:r>
                <a:rPr lang="en-US" sz="2400" b="1" i="1">
                  <a:latin typeface="Arial"/>
                  <a:cs typeface="Arial"/>
                </a:rPr>
                <a:t>P</a:t>
              </a:r>
              <a:r>
                <a:rPr lang="en-US" sz="2400" b="1" i="1" baseline="-25000">
                  <a:latin typeface="Arial"/>
                  <a:cs typeface="Arial"/>
                </a:rPr>
                <a:t>S</a:t>
              </a:r>
              <a:r>
                <a:rPr lang="en-US" sz="2400">
                  <a:latin typeface="Arial"/>
                  <a:cs typeface="Arial"/>
                </a:rPr>
                <a:t> =</a:t>
              </a:r>
              <a:endParaRPr lang="en-US" sz="2400" b="1" i="1" baseline="-25000">
                <a:latin typeface="Arial"/>
                <a:cs typeface="Arial"/>
              </a:endParaRPr>
            </a:p>
          </p:txBody>
        </p:sp>
        <p:sp>
          <p:nvSpPr>
            <p:cNvPr id="18" name="AutoShape 40"/>
            <p:cNvSpPr>
              <a:spLocks/>
            </p:cNvSpPr>
            <p:nvPr/>
          </p:nvSpPr>
          <p:spPr bwMode="auto">
            <a:xfrm flipH="1">
              <a:off x="6332538" y="2708275"/>
              <a:ext cx="187325" cy="985838"/>
            </a:xfrm>
            <a:prstGeom prst="leftBrace">
              <a:avLst>
                <a:gd name="adj1" fmla="val 57110"/>
                <a:gd name="adj2" fmla="val 49435"/>
              </a:avLst>
            </a:prstGeom>
            <a:noFill/>
            <a:ln w="31750">
              <a:solidFill>
                <a:srgbClr val="006600"/>
              </a:solidFill>
              <a:round/>
              <a:headEnd/>
              <a:tailEnd/>
            </a:ln>
          </p:spPr>
          <p:txBody>
            <a:bodyPr wrap="none" anchor="ctr"/>
            <a:lstStyle/>
            <a:p>
              <a:endParaRPr lang="en-US">
                <a:latin typeface="Arial"/>
                <a:cs typeface="Arial"/>
              </a:endParaRPr>
            </a:p>
          </p:txBody>
        </p:sp>
        <p:sp>
          <p:nvSpPr>
            <p:cNvPr id="19" name="Text Box 41"/>
            <p:cNvSpPr txBox="1">
              <a:spLocks noChangeArrowheads="1"/>
            </p:cNvSpPr>
            <p:nvPr/>
          </p:nvSpPr>
          <p:spPr bwMode="auto">
            <a:xfrm>
              <a:off x="6473825" y="2635250"/>
              <a:ext cx="701675" cy="457200"/>
            </a:xfrm>
            <a:prstGeom prst="rect">
              <a:avLst/>
            </a:prstGeom>
            <a:noFill/>
            <a:ln w="9525">
              <a:noFill/>
              <a:miter lim="800000"/>
              <a:headEnd/>
              <a:tailEnd/>
            </a:ln>
          </p:spPr>
          <p:txBody>
            <a:bodyPr>
              <a:spAutoFit/>
            </a:bodyPr>
            <a:lstStyle/>
            <a:p>
              <a:pPr algn="r">
                <a:spcBef>
                  <a:spcPct val="50000"/>
                </a:spcBef>
              </a:pPr>
              <a:r>
                <a:rPr lang="en-US" sz="2400">
                  <a:solidFill>
                    <a:srgbClr val="006600"/>
                  </a:solidFill>
                  <a:latin typeface="Arial"/>
                  <a:cs typeface="Arial"/>
                </a:rPr>
                <a:t>Tax</a:t>
              </a:r>
            </a:p>
          </p:txBody>
        </p:sp>
        <p:sp>
          <p:nvSpPr>
            <p:cNvPr id="20" name="Line 42"/>
            <p:cNvSpPr>
              <a:spLocks noChangeShapeType="1"/>
            </p:cNvSpPr>
            <p:nvPr/>
          </p:nvSpPr>
          <p:spPr bwMode="auto">
            <a:xfrm flipV="1">
              <a:off x="6564313" y="3003550"/>
              <a:ext cx="222250" cy="179388"/>
            </a:xfrm>
            <a:prstGeom prst="line">
              <a:avLst/>
            </a:prstGeom>
            <a:noFill/>
            <a:ln w="12700">
              <a:solidFill>
                <a:schemeClr val="tx1"/>
              </a:solidFill>
              <a:round/>
              <a:headEnd/>
              <a:tailEnd/>
            </a:ln>
          </p:spPr>
          <p:txBody>
            <a:bodyPr/>
            <a:lstStyle/>
            <a:p>
              <a:endParaRPr lang="en-US">
                <a:latin typeface="Arial"/>
                <a:cs typeface="Arial"/>
              </a:endParaRPr>
            </a:p>
          </p:txBody>
        </p:sp>
        <p:sp>
          <p:nvSpPr>
            <p:cNvPr id="21" name="Line 42"/>
            <p:cNvSpPr>
              <a:spLocks noChangeShapeType="1"/>
            </p:cNvSpPr>
            <p:nvPr/>
          </p:nvSpPr>
          <p:spPr bwMode="auto">
            <a:xfrm flipV="1">
              <a:off x="6254750" y="2767013"/>
              <a:ext cx="1588" cy="874712"/>
            </a:xfrm>
            <a:prstGeom prst="line">
              <a:avLst/>
            </a:prstGeom>
            <a:noFill/>
            <a:ln w="38100">
              <a:solidFill>
                <a:srgbClr val="00CC00"/>
              </a:solidFill>
              <a:round/>
              <a:headEnd/>
              <a:tailEnd/>
            </a:ln>
          </p:spPr>
          <p:txBody>
            <a:bodyPr/>
            <a:lstStyle/>
            <a:p>
              <a:endParaRPr lang="en-US">
                <a:latin typeface="Arial"/>
                <a:cs typeface="Arial"/>
              </a:endParaRPr>
            </a:p>
          </p:txBody>
        </p:sp>
      </p:grpSp>
      <p:sp>
        <p:nvSpPr>
          <p:cNvPr id="5" name="Footer Placeholder 4">
            <a:extLst>
              <a:ext uri="{FF2B5EF4-FFF2-40B4-BE49-F238E27FC236}">
                <a16:creationId xmlns:a16="http://schemas.microsoft.com/office/drawing/2014/main" id="{D40E206A-DE74-E8AD-2D90-34A29E499736}"/>
              </a:ext>
            </a:extLst>
          </p:cNvPr>
          <p:cNvSpPr>
            <a:spLocks noGrp="1"/>
          </p:cNvSpPr>
          <p:nvPr>
            <p:ph type="ftr" sz="quarter" idx="11"/>
          </p:nvPr>
        </p:nvSpPr>
        <p:spPr/>
        <p:txBody>
          <a:body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8100116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wrap="square" anchor="ctr"/>
          <a:lstStyle/>
          <a:p>
            <a:r>
              <a:rPr lang="en-US" sz="3800" dirty="0"/>
              <a:t>The Surprising Effects of Price Controls</a:t>
            </a:r>
            <a:endParaRPr lang="en-US" altLang="en-US" sz="3800" dirty="0"/>
          </a:p>
        </p:txBody>
      </p:sp>
      <p:sp>
        <p:nvSpPr>
          <p:cNvPr id="10243" name="Content Placeholder 2"/>
          <p:cNvSpPr>
            <a:spLocks noGrp="1"/>
          </p:cNvSpPr>
          <p:nvPr>
            <p:ph idx="1"/>
          </p:nvPr>
        </p:nvSpPr>
        <p:spPr/>
        <p:txBody>
          <a:bodyPr/>
          <a:lstStyle/>
          <a:p>
            <a:r>
              <a:rPr lang="en-US" altLang="en-US" dirty="0"/>
              <a:t>Price ceiling: </a:t>
            </a:r>
          </a:p>
          <a:p>
            <a:pPr lvl="1"/>
            <a:r>
              <a:rPr lang="en-US" altLang="en-US" dirty="0"/>
              <a:t>Legal maximum on the price at which a good can be sold</a:t>
            </a:r>
          </a:p>
          <a:p>
            <a:pPr lvl="1"/>
            <a:r>
              <a:rPr lang="en-US" altLang="en-US" dirty="0">
                <a:solidFill>
                  <a:srgbClr val="4E519E"/>
                </a:solidFill>
              </a:rPr>
              <a:t>Example: Rent-control laws</a:t>
            </a:r>
          </a:p>
          <a:p>
            <a:r>
              <a:rPr lang="en-US" altLang="en-US" dirty="0"/>
              <a:t>Price floor: </a:t>
            </a:r>
          </a:p>
          <a:p>
            <a:pPr lvl="1"/>
            <a:r>
              <a:rPr lang="en-US" altLang="en-US" dirty="0"/>
              <a:t>Legal minimum on the price at which a good can be sold</a:t>
            </a:r>
          </a:p>
          <a:p>
            <a:pPr lvl="1"/>
            <a:r>
              <a:rPr lang="en-US" altLang="en-US" dirty="0">
                <a:solidFill>
                  <a:srgbClr val="4E519E"/>
                </a:solidFill>
              </a:rPr>
              <a:t>Example: Minimum wage laws</a:t>
            </a:r>
          </a:p>
        </p:txBody>
      </p:sp>
      <p:sp>
        <p:nvSpPr>
          <p:cNvPr id="10245" name="Slide Number Placeholder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Lst>
        </p:spPr>
        <p:txBody>
          <a:bodyPr/>
          <a:lstStyle>
            <a:lvl1pPr algn="l" eaLnBrk="0" hangingPunct="0">
              <a:defRPr sz="3400">
                <a:solidFill>
                  <a:srgbClr val="005EA4"/>
                </a:solidFill>
                <a:latin typeface="Arial" charset="0"/>
              </a:defRPr>
            </a:lvl1pPr>
            <a:lvl2pPr marL="742950" indent="-285750" algn="l" eaLnBrk="0" hangingPunct="0">
              <a:buFont typeface="Arial" charset="0"/>
              <a:buChar char="–"/>
              <a:defRPr sz="3200">
                <a:solidFill>
                  <a:schemeClr val="tx1"/>
                </a:solidFill>
                <a:latin typeface="Arial" charset="0"/>
              </a:defRPr>
            </a:lvl2pPr>
            <a:lvl3pPr marL="1143000" indent="-228600" algn="l" eaLnBrk="0" hangingPunct="0">
              <a:buSzPct val="90000"/>
              <a:defRPr sz="2800">
                <a:solidFill>
                  <a:schemeClr val="tx1"/>
                </a:solidFill>
                <a:latin typeface="Arial" charset="0"/>
              </a:defRPr>
            </a:lvl3pPr>
            <a:lvl4pPr marL="1600200" indent="-228600" algn="l" eaLnBrk="0" hangingPunct="0">
              <a:buChar char="–"/>
              <a:defRPr sz="2400">
                <a:solidFill>
                  <a:schemeClr val="tx1"/>
                </a:solidFill>
                <a:latin typeface="Arial" charset="0"/>
              </a:defRPr>
            </a:lvl4pPr>
            <a:lvl5pPr marL="2057400" indent="-228600" algn="l"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fld id="{C72DA84C-34B7-4383-AB10-A1147FFD97DF}" type="slidenum">
              <a:rPr lang="en-US" altLang="en-US" sz="1200">
                <a:solidFill>
                  <a:srgbClr val="002060"/>
                </a:solidFill>
              </a:rPr>
              <a:pPr algn="ctr" eaLnBrk="1" hangingPunct="1"/>
              <a:t>4</a:t>
            </a:fld>
            <a:endParaRPr lang="en-US" altLang="en-US" sz="1200">
              <a:solidFill>
                <a:srgbClr val="002060"/>
              </a:solidFill>
            </a:endParaRPr>
          </a:p>
        </p:txBody>
      </p:sp>
      <p:sp>
        <p:nvSpPr>
          <p:cNvPr id="2" name="Footer Placeholder 1">
            <a:extLst>
              <a:ext uri="{FF2B5EF4-FFF2-40B4-BE49-F238E27FC236}">
                <a16:creationId xmlns:a16="http://schemas.microsoft.com/office/drawing/2014/main" id="{5EF16FAE-6004-712F-8E8A-4C491020E7CA}"/>
              </a:ext>
            </a:extLst>
          </p:cNvPr>
          <p:cNvSpPr>
            <a:spLocks noGrp="1"/>
          </p:cNvSpPr>
          <p:nvPr>
            <p:ph type="ftr" sz="quarter" idx="11"/>
          </p:nvPr>
        </p:nvSpPr>
        <p:spPr/>
        <p:txBody>
          <a:body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5731705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26"/>
          <p:cNvGrpSpPr>
            <a:grpSpLocks/>
          </p:cNvGrpSpPr>
          <p:nvPr/>
        </p:nvGrpSpPr>
        <p:grpSpPr bwMode="auto">
          <a:xfrm>
            <a:off x="5122862" y="838202"/>
            <a:ext cx="5545138" cy="5638801"/>
            <a:chOff x="2185" y="333"/>
            <a:chExt cx="3493" cy="3552"/>
          </a:xfrm>
        </p:grpSpPr>
        <p:graphicFrame>
          <p:nvGraphicFramePr>
            <p:cNvPr id="7" name="Object 7"/>
            <p:cNvGraphicFramePr>
              <a:graphicFrameLocks noChangeAspect="1"/>
            </p:cNvGraphicFramePr>
            <p:nvPr/>
          </p:nvGraphicFramePr>
          <p:xfrm>
            <a:off x="2185" y="429"/>
            <a:ext cx="3493" cy="3456"/>
          </p:xfrm>
          <a:graphic>
            <a:graphicData uri="http://schemas.openxmlformats.org/presentationml/2006/ole">
              <mc:AlternateContent xmlns:mc="http://schemas.openxmlformats.org/markup-compatibility/2006">
                <mc:Choice xmlns:v="urn:schemas-microsoft-com:vml" Requires="v">
                  <p:oleObj name="Worksheet" r:id="rId3" imgW="3943410" imgH="3495854" progId="Excel.Sheet.8">
                    <p:embed/>
                  </p:oleObj>
                </mc:Choice>
                <mc:Fallback>
                  <p:oleObj name="Worksheet" r:id="rId3" imgW="3943410" imgH="3495854" progId="Excel.Sheet.8">
                    <p:embed/>
                    <p:pic>
                      <p:nvPicPr>
                        <p:cNvPr id="7"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5" y="429"/>
                          <a:ext cx="3493" cy="3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8" name="Group 25"/>
            <p:cNvGrpSpPr>
              <a:grpSpLocks/>
            </p:cNvGrpSpPr>
            <p:nvPr/>
          </p:nvGrpSpPr>
          <p:grpSpPr bwMode="auto">
            <a:xfrm>
              <a:off x="2285" y="333"/>
              <a:ext cx="3341" cy="3442"/>
              <a:chOff x="2285" y="333"/>
              <a:chExt cx="3341" cy="3442"/>
            </a:xfrm>
          </p:grpSpPr>
          <p:sp useBgFill="1">
            <p:nvSpPr>
              <p:cNvPr id="9" name="Text Box 8" descr="Wide upward diagonal"/>
              <p:cNvSpPr txBox="1">
                <a:spLocks noChangeArrowheads="1"/>
              </p:cNvSpPr>
              <p:nvPr/>
            </p:nvSpPr>
            <p:spPr bwMode="auto">
              <a:xfrm>
                <a:off x="5289" y="3472"/>
                <a:ext cx="337" cy="279"/>
              </a:xfrm>
              <a:prstGeom prst="rect">
                <a:avLst/>
              </a:prstGeom>
              <a:ln w="9525">
                <a:noFill/>
                <a:miter lim="800000"/>
                <a:headEnd/>
                <a:tailEnd/>
              </a:ln>
            </p:spPr>
            <p:txBody>
              <a:bodyPr tIns="0">
                <a:spAutoFit/>
              </a:bodyPr>
              <a:lstStyle/>
              <a:p>
                <a:pPr algn="ctr">
                  <a:spcBef>
                    <a:spcPct val="50000"/>
                  </a:spcBef>
                </a:pPr>
                <a:r>
                  <a:rPr lang="en-US" sz="2600" b="1" i="1" dirty="0">
                    <a:latin typeface="Arial"/>
                    <a:cs typeface="Arial"/>
                  </a:rPr>
                  <a:t>Q</a:t>
                </a:r>
              </a:p>
            </p:txBody>
          </p:sp>
          <p:sp useBgFill="1">
            <p:nvSpPr>
              <p:cNvPr id="10" name="Text Box 9" descr="Wide upward diagonal"/>
              <p:cNvSpPr txBox="1">
                <a:spLocks noChangeArrowheads="1"/>
              </p:cNvSpPr>
              <p:nvPr/>
            </p:nvSpPr>
            <p:spPr bwMode="auto">
              <a:xfrm>
                <a:off x="2285" y="466"/>
                <a:ext cx="328" cy="279"/>
              </a:xfrm>
              <a:prstGeom prst="rect">
                <a:avLst/>
              </a:prstGeom>
              <a:ln w="9525">
                <a:noFill/>
                <a:miter lim="800000"/>
                <a:headEnd/>
                <a:tailEnd/>
              </a:ln>
            </p:spPr>
            <p:txBody>
              <a:bodyPr wrap="none" tIns="0"/>
              <a:lstStyle/>
              <a:p>
                <a:pPr algn="r">
                  <a:spcBef>
                    <a:spcPct val="50000"/>
                  </a:spcBef>
                </a:pPr>
                <a:r>
                  <a:rPr lang="en-US" sz="2600" b="1" i="1">
                    <a:latin typeface="Arial"/>
                    <a:cs typeface="Arial"/>
                  </a:rPr>
                  <a:t>P</a:t>
                </a:r>
              </a:p>
            </p:txBody>
          </p:sp>
          <p:sp>
            <p:nvSpPr>
              <p:cNvPr id="11" name="Text Box 10"/>
              <p:cNvSpPr txBox="1">
                <a:spLocks noChangeArrowheads="1"/>
              </p:cNvSpPr>
              <p:nvPr/>
            </p:nvSpPr>
            <p:spPr bwMode="auto">
              <a:xfrm>
                <a:off x="5250" y="657"/>
                <a:ext cx="225" cy="250"/>
              </a:xfrm>
              <a:prstGeom prst="rect">
                <a:avLst/>
              </a:prstGeom>
              <a:noFill/>
              <a:ln w="9525">
                <a:noFill/>
                <a:miter lim="800000"/>
                <a:headEnd/>
                <a:tailEnd/>
              </a:ln>
            </p:spPr>
            <p:txBody>
              <a:bodyPr lIns="0" tIns="0" rIns="0" bIns="0">
                <a:spAutoFit/>
              </a:bodyPr>
              <a:lstStyle/>
              <a:p>
                <a:pPr algn="ctr">
                  <a:spcBef>
                    <a:spcPct val="50000"/>
                  </a:spcBef>
                </a:pPr>
                <a:r>
                  <a:rPr lang="en-US" sz="2600" b="1" i="1">
                    <a:latin typeface="Arial"/>
                    <a:cs typeface="Arial"/>
                  </a:rPr>
                  <a:t>S</a:t>
                </a:r>
              </a:p>
            </p:txBody>
          </p:sp>
          <p:sp useBgFill="1">
            <p:nvSpPr>
              <p:cNvPr id="12" name="Rectangle 11" descr="Wide upward diagonal"/>
              <p:cNvSpPr>
                <a:spLocks noChangeArrowheads="1"/>
              </p:cNvSpPr>
              <p:nvPr/>
            </p:nvSpPr>
            <p:spPr bwMode="auto">
              <a:xfrm>
                <a:off x="2302" y="3271"/>
                <a:ext cx="307" cy="247"/>
              </a:xfrm>
              <a:prstGeom prst="rect">
                <a:avLst/>
              </a:prstGeom>
              <a:ln w="9525">
                <a:noFill/>
                <a:miter lim="800000"/>
                <a:headEnd/>
                <a:tailEnd/>
              </a:ln>
            </p:spPr>
            <p:txBody>
              <a:bodyPr wrap="none" anchor="ctr"/>
              <a:lstStyle/>
              <a:p>
                <a:endParaRPr lang="en-US">
                  <a:latin typeface="Arial"/>
                  <a:cs typeface="Arial"/>
                </a:endParaRPr>
              </a:p>
            </p:txBody>
          </p:sp>
          <p:sp useBgFill="1">
            <p:nvSpPr>
              <p:cNvPr id="13" name="Rectangle 12" descr="Wide upward diagonal"/>
              <p:cNvSpPr>
                <a:spLocks noChangeArrowheads="1"/>
              </p:cNvSpPr>
              <p:nvPr/>
            </p:nvSpPr>
            <p:spPr bwMode="auto">
              <a:xfrm>
                <a:off x="2518" y="3431"/>
                <a:ext cx="277" cy="344"/>
              </a:xfrm>
              <a:prstGeom prst="rect">
                <a:avLst/>
              </a:prstGeom>
              <a:ln w="9525">
                <a:noFill/>
                <a:miter lim="800000"/>
                <a:headEnd/>
                <a:tailEnd/>
              </a:ln>
            </p:spPr>
            <p:txBody>
              <a:bodyPr wrap="none" anchor="ctr"/>
              <a:lstStyle/>
              <a:p>
                <a:endParaRPr lang="en-US">
                  <a:latin typeface="Arial"/>
                  <a:cs typeface="Arial"/>
                </a:endParaRPr>
              </a:p>
            </p:txBody>
          </p:sp>
          <p:grpSp>
            <p:nvGrpSpPr>
              <p:cNvPr id="14" name="Group 13"/>
              <p:cNvGrpSpPr>
                <a:grpSpLocks/>
              </p:cNvGrpSpPr>
              <p:nvPr/>
            </p:nvGrpSpPr>
            <p:grpSpPr bwMode="auto">
              <a:xfrm>
                <a:off x="2738" y="3367"/>
                <a:ext cx="222" cy="123"/>
                <a:chOff x="2757" y="3291"/>
                <a:chExt cx="222" cy="123"/>
              </a:xfrm>
            </p:grpSpPr>
            <p:sp>
              <p:nvSpPr>
                <p:cNvPr id="22" name="Line 14"/>
                <p:cNvSpPr>
                  <a:spLocks noChangeShapeType="1"/>
                </p:cNvSpPr>
                <p:nvPr/>
              </p:nvSpPr>
              <p:spPr bwMode="auto">
                <a:xfrm flipH="1">
                  <a:off x="2763" y="3309"/>
                  <a:ext cx="171" cy="105"/>
                </a:xfrm>
                <a:prstGeom prst="line">
                  <a:avLst/>
                </a:prstGeom>
                <a:noFill/>
                <a:ln w="38100">
                  <a:solidFill>
                    <a:schemeClr val="bg1"/>
                  </a:solidFill>
                  <a:round/>
                  <a:headEnd/>
                  <a:tailEnd/>
                </a:ln>
              </p:spPr>
              <p:txBody>
                <a:bodyPr/>
                <a:lstStyle/>
                <a:p>
                  <a:endParaRPr lang="en-US">
                    <a:latin typeface="Arial"/>
                    <a:cs typeface="Arial"/>
                  </a:endParaRPr>
                </a:p>
              </p:txBody>
            </p:sp>
            <p:sp>
              <p:nvSpPr>
                <p:cNvPr id="23" name="Line 15"/>
                <p:cNvSpPr>
                  <a:spLocks noChangeShapeType="1"/>
                </p:cNvSpPr>
                <p:nvPr/>
              </p:nvSpPr>
              <p:spPr bwMode="auto">
                <a:xfrm flipH="1">
                  <a:off x="2808" y="3300"/>
                  <a:ext cx="171" cy="105"/>
                </a:xfrm>
                <a:prstGeom prst="line">
                  <a:avLst/>
                </a:prstGeom>
                <a:noFill/>
                <a:ln w="19050">
                  <a:solidFill>
                    <a:schemeClr val="tx1"/>
                  </a:solidFill>
                  <a:round/>
                  <a:headEnd/>
                  <a:tailEnd/>
                </a:ln>
              </p:spPr>
              <p:txBody>
                <a:bodyPr/>
                <a:lstStyle/>
                <a:p>
                  <a:endParaRPr lang="en-US">
                    <a:latin typeface="Arial"/>
                    <a:cs typeface="Arial"/>
                  </a:endParaRPr>
                </a:p>
              </p:txBody>
            </p:sp>
            <p:sp>
              <p:nvSpPr>
                <p:cNvPr id="24" name="Line 16"/>
                <p:cNvSpPr>
                  <a:spLocks noChangeShapeType="1"/>
                </p:cNvSpPr>
                <p:nvPr/>
              </p:nvSpPr>
              <p:spPr bwMode="auto">
                <a:xfrm flipH="1">
                  <a:off x="2757" y="3291"/>
                  <a:ext cx="171" cy="105"/>
                </a:xfrm>
                <a:prstGeom prst="line">
                  <a:avLst/>
                </a:prstGeom>
                <a:noFill/>
                <a:ln w="19050">
                  <a:solidFill>
                    <a:schemeClr val="tx1"/>
                  </a:solidFill>
                  <a:round/>
                  <a:headEnd/>
                  <a:tailEnd/>
                </a:ln>
              </p:spPr>
              <p:txBody>
                <a:bodyPr/>
                <a:lstStyle/>
                <a:p>
                  <a:endParaRPr lang="en-US">
                    <a:latin typeface="Arial"/>
                    <a:cs typeface="Arial"/>
                  </a:endParaRPr>
                </a:p>
              </p:txBody>
            </p:sp>
          </p:grpSp>
          <p:grpSp>
            <p:nvGrpSpPr>
              <p:cNvPr id="15" name="Group 14"/>
              <p:cNvGrpSpPr>
                <a:grpSpLocks/>
              </p:cNvGrpSpPr>
              <p:nvPr/>
            </p:nvGrpSpPr>
            <p:grpSpPr bwMode="auto">
              <a:xfrm>
                <a:off x="2579" y="3211"/>
                <a:ext cx="186" cy="141"/>
                <a:chOff x="2586" y="3138"/>
                <a:chExt cx="186" cy="141"/>
              </a:xfrm>
            </p:grpSpPr>
            <p:sp>
              <p:nvSpPr>
                <p:cNvPr id="19" name="Line 18"/>
                <p:cNvSpPr>
                  <a:spLocks noChangeShapeType="1"/>
                </p:cNvSpPr>
                <p:nvPr/>
              </p:nvSpPr>
              <p:spPr bwMode="auto">
                <a:xfrm flipH="1">
                  <a:off x="2586" y="3162"/>
                  <a:ext cx="171" cy="105"/>
                </a:xfrm>
                <a:prstGeom prst="line">
                  <a:avLst/>
                </a:prstGeom>
                <a:noFill/>
                <a:ln w="38100">
                  <a:solidFill>
                    <a:schemeClr val="bg1"/>
                  </a:solidFill>
                  <a:round/>
                  <a:headEnd/>
                  <a:tailEnd/>
                </a:ln>
              </p:spPr>
              <p:txBody>
                <a:bodyPr/>
                <a:lstStyle/>
                <a:p>
                  <a:endParaRPr lang="en-US">
                    <a:latin typeface="Arial"/>
                    <a:cs typeface="Arial"/>
                  </a:endParaRPr>
                </a:p>
              </p:txBody>
            </p:sp>
            <p:sp>
              <p:nvSpPr>
                <p:cNvPr id="20" name="Line 19"/>
                <p:cNvSpPr>
                  <a:spLocks noChangeShapeType="1"/>
                </p:cNvSpPr>
                <p:nvPr/>
              </p:nvSpPr>
              <p:spPr bwMode="auto">
                <a:xfrm flipH="1">
                  <a:off x="2601" y="3174"/>
                  <a:ext cx="171" cy="105"/>
                </a:xfrm>
                <a:prstGeom prst="line">
                  <a:avLst/>
                </a:prstGeom>
                <a:noFill/>
                <a:ln w="19050">
                  <a:solidFill>
                    <a:schemeClr val="tx1"/>
                  </a:solidFill>
                  <a:round/>
                  <a:headEnd/>
                  <a:tailEnd/>
                </a:ln>
              </p:spPr>
              <p:txBody>
                <a:bodyPr/>
                <a:lstStyle/>
                <a:p>
                  <a:endParaRPr lang="en-US">
                    <a:latin typeface="Arial"/>
                    <a:cs typeface="Arial"/>
                  </a:endParaRPr>
                </a:p>
              </p:txBody>
            </p:sp>
            <p:sp>
              <p:nvSpPr>
                <p:cNvPr id="21" name="Line 20"/>
                <p:cNvSpPr>
                  <a:spLocks noChangeShapeType="1"/>
                </p:cNvSpPr>
                <p:nvPr/>
              </p:nvSpPr>
              <p:spPr bwMode="auto">
                <a:xfrm flipH="1">
                  <a:off x="2592" y="3138"/>
                  <a:ext cx="171" cy="105"/>
                </a:xfrm>
                <a:prstGeom prst="line">
                  <a:avLst/>
                </a:prstGeom>
                <a:noFill/>
                <a:ln w="19050">
                  <a:solidFill>
                    <a:schemeClr val="tx1"/>
                  </a:solidFill>
                  <a:round/>
                  <a:headEnd/>
                  <a:tailEnd/>
                </a:ln>
              </p:spPr>
              <p:txBody>
                <a:bodyPr/>
                <a:lstStyle/>
                <a:p>
                  <a:endParaRPr lang="en-US">
                    <a:latin typeface="Arial"/>
                    <a:cs typeface="Arial"/>
                  </a:endParaRPr>
                </a:p>
              </p:txBody>
            </p:sp>
          </p:grpSp>
          <p:sp>
            <p:nvSpPr>
              <p:cNvPr id="16" name="Text Box 21"/>
              <p:cNvSpPr txBox="1">
                <a:spLocks noChangeArrowheads="1"/>
              </p:cNvSpPr>
              <p:nvPr/>
            </p:nvSpPr>
            <p:spPr bwMode="auto">
              <a:xfrm>
                <a:off x="2474" y="3436"/>
                <a:ext cx="189" cy="269"/>
              </a:xfrm>
              <a:prstGeom prst="rect">
                <a:avLst/>
              </a:prstGeom>
              <a:noFill/>
              <a:ln w="9525">
                <a:noFill/>
                <a:miter lim="800000"/>
                <a:headEnd/>
                <a:tailEnd/>
              </a:ln>
            </p:spPr>
            <p:txBody>
              <a:bodyPr>
                <a:spAutoFit/>
              </a:bodyPr>
              <a:lstStyle/>
              <a:p>
                <a:pPr algn="ctr">
                  <a:spcBef>
                    <a:spcPct val="50000"/>
                  </a:spcBef>
                </a:pPr>
                <a:r>
                  <a:rPr lang="en-US" sz="2200" dirty="0">
                    <a:latin typeface="Arial"/>
                    <a:cs typeface="Arial"/>
                  </a:rPr>
                  <a:t>0</a:t>
                </a:r>
              </a:p>
            </p:txBody>
          </p:sp>
          <p:sp>
            <p:nvSpPr>
              <p:cNvPr id="17" name="Text Box 22"/>
              <p:cNvSpPr txBox="1">
                <a:spLocks noChangeArrowheads="1"/>
              </p:cNvSpPr>
              <p:nvPr/>
            </p:nvSpPr>
            <p:spPr bwMode="auto">
              <a:xfrm>
                <a:off x="2691" y="333"/>
                <a:ext cx="2795" cy="301"/>
              </a:xfrm>
              <a:prstGeom prst="rect">
                <a:avLst/>
              </a:prstGeom>
              <a:solidFill>
                <a:schemeClr val="bg1"/>
              </a:solidFill>
              <a:ln w="9525">
                <a:solidFill>
                  <a:srgbClr val="C00000"/>
                </a:solidFill>
                <a:miter lim="800000"/>
                <a:headEnd/>
                <a:tailEnd/>
              </a:ln>
            </p:spPr>
            <p:txBody>
              <a:bodyPr wrap="square">
                <a:spAutoFit/>
              </a:bodyPr>
              <a:lstStyle/>
              <a:p>
                <a:pPr algn="ctr">
                  <a:spcBef>
                    <a:spcPct val="50000"/>
                  </a:spcBef>
                </a:pPr>
                <a:r>
                  <a:rPr lang="en-US" sz="2400" dirty="0">
                    <a:solidFill>
                      <a:srgbClr val="4E519E"/>
                    </a:solidFill>
                    <a:latin typeface="Arial"/>
                    <a:cs typeface="Arial"/>
                  </a:rPr>
                  <a:t>The market for bicycles</a:t>
                </a:r>
              </a:p>
            </p:txBody>
          </p:sp>
          <p:sp>
            <p:nvSpPr>
              <p:cNvPr id="18" name="Text Box 23"/>
              <p:cNvSpPr txBox="1">
                <a:spLocks noChangeArrowheads="1"/>
              </p:cNvSpPr>
              <p:nvPr/>
            </p:nvSpPr>
            <p:spPr bwMode="auto">
              <a:xfrm>
                <a:off x="5220" y="2165"/>
                <a:ext cx="210" cy="250"/>
              </a:xfrm>
              <a:prstGeom prst="rect">
                <a:avLst/>
              </a:prstGeom>
              <a:solidFill>
                <a:schemeClr val="bg1"/>
              </a:solidFill>
              <a:ln w="9525">
                <a:noFill/>
                <a:miter lim="800000"/>
                <a:headEnd/>
                <a:tailEnd/>
              </a:ln>
            </p:spPr>
            <p:txBody>
              <a:bodyPr lIns="0" tIns="0" rIns="0" bIns="0">
                <a:spAutoFit/>
              </a:bodyPr>
              <a:lstStyle/>
              <a:p>
                <a:pPr algn="ctr">
                  <a:spcBef>
                    <a:spcPct val="50000"/>
                  </a:spcBef>
                </a:pPr>
                <a:r>
                  <a:rPr lang="en-US" sz="2600" b="1" i="1">
                    <a:latin typeface="Arial"/>
                    <a:cs typeface="Arial"/>
                  </a:rPr>
                  <a:t>D</a:t>
                </a:r>
              </a:p>
            </p:txBody>
          </p:sp>
        </p:grpSp>
      </p:grpSp>
      <p:sp>
        <p:nvSpPr>
          <p:cNvPr id="2" name="Title 1"/>
          <p:cNvSpPr>
            <a:spLocks noGrp="1"/>
          </p:cNvSpPr>
          <p:nvPr>
            <p:ph type="title"/>
          </p:nvPr>
        </p:nvSpPr>
        <p:spPr/>
        <p:txBody>
          <a:bodyPr/>
          <a:lstStyle/>
          <a:p>
            <a:r>
              <a:rPr lang="en-US" dirty="0"/>
              <a:t>Active Learning 4: </a:t>
            </a:r>
            <a:r>
              <a:rPr lang="en-US" dirty="0">
                <a:solidFill>
                  <a:schemeClr val="tx1"/>
                </a:solidFill>
              </a:rPr>
              <a:t>Effects of a tax</a:t>
            </a:r>
          </a:p>
        </p:txBody>
      </p:sp>
      <p:sp>
        <p:nvSpPr>
          <p:cNvPr id="3" name="Content Placeholder 2"/>
          <p:cNvSpPr>
            <a:spLocks noGrp="1"/>
          </p:cNvSpPr>
          <p:nvPr>
            <p:ph idx="1"/>
          </p:nvPr>
        </p:nvSpPr>
        <p:spPr>
          <a:xfrm>
            <a:off x="1600201" y="914401"/>
            <a:ext cx="3632200" cy="5534025"/>
          </a:xfrm>
          <a:prstGeom prst="rect">
            <a:avLst/>
          </a:prstGeom>
        </p:spPr>
        <p:txBody>
          <a:bodyPr>
            <a:noAutofit/>
          </a:bodyPr>
          <a:lstStyle/>
          <a:p>
            <a:pPr marL="0" indent="0">
              <a:spcBef>
                <a:spcPct val="45000"/>
              </a:spcBef>
              <a:buClr>
                <a:srgbClr val="003399"/>
              </a:buClr>
              <a:buSzPct val="120000"/>
              <a:buNone/>
            </a:pPr>
            <a:r>
              <a:rPr lang="en-US" sz="3000" dirty="0">
                <a:solidFill>
                  <a:srgbClr val="4E519E"/>
                </a:solidFill>
                <a:cs typeface="Arial"/>
              </a:rPr>
              <a:t>The market for bicycles is in equilibrium as in the graph. Suppose the government imposes</a:t>
            </a:r>
            <a:r>
              <a:rPr lang="en-US" sz="3000" dirty="0">
                <a:solidFill>
                  <a:srgbClr val="002060"/>
                </a:solidFill>
                <a:cs typeface="Arial"/>
              </a:rPr>
              <a:t> </a:t>
            </a:r>
            <a:r>
              <a:rPr lang="en-US" sz="3000" dirty="0">
                <a:solidFill>
                  <a:srgbClr val="FF0000"/>
                </a:solidFill>
                <a:cs typeface="Arial"/>
              </a:rPr>
              <a:t>a tax on buyers of $30 </a:t>
            </a:r>
            <a:r>
              <a:rPr lang="en-US" sz="3000" dirty="0">
                <a:solidFill>
                  <a:srgbClr val="4E519E"/>
                </a:solidFill>
                <a:cs typeface="Arial"/>
              </a:rPr>
              <a:t>per bicycle.</a:t>
            </a:r>
          </a:p>
          <a:p>
            <a:pPr>
              <a:spcBef>
                <a:spcPct val="45000"/>
              </a:spcBef>
              <a:buClr>
                <a:srgbClr val="FF0000"/>
              </a:buClr>
              <a:buSzPct val="120000"/>
            </a:pPr>
            <a:r>
              <a:rPr lang="en-US" sz="3000" dirty="0">
                <a:cs typeface="Arial"/>
              </a:rPr>
              <a:t>Find the new </a:t>
            </a:r>
            <a:br>
              <a:rPr lang="en-US" sz="3000" dirty="0">
                <a:cs typeface="Arial"/>
              </a:rPr>
            </a:br>
            <a:r>
              <a:rPr lang="en-US" sz="3000" b="1" i="1" dirty="0">
                <a:cs typeface="Arial"/>
              </a:rPr>
              <a:t>Q</a:t>
            </a:r>
            <a:r>
              <a:rPr lang="en-US" sz="3000" dirty="0">
                <a:cs typeface="Arial"/>
              </a:rPr>
              <a:t>, </a:t>
            </a:r>
            <a:r>
              <a:rPr lang="en-US" sz="3000" b="1" i="1" dirty="0">
                <a:cs typeface="Arial"/>
              </a:rPr>
              <a:t>P</a:t>
            </a:r>
            <a:r>
              <a:rPr lang="en-US" sz="3000" b="1" i="1" baseline="-25000" dirty="0">
                <a:cs typeface="Arial"/>
              </a:rPr>
              <a:t>B</a:t>
            </a:r>
            <a:r>
              <a:rPr lang="en-US" sz="3000" dirty="0">
                <a:cs typeface="Arial"/>
              </a:rPr>
              <a:t>, </a:t>
            </a:r>
            <a:r>
              <a:rPr lang="en-US" sz="3000" b="1" i="1" dirty="0">
                <a:cs typeface="Arial"/>
              </a:rPr>
              <a:t>P</a:t>
            </a:r>
            <a:r>
              <a:rPr lang="en-US" sz="3000" b="1" i="1" baseline="-25000" dirty="0">
                <a:cs typeface="Arial"/>
              </a:rPr>
              <a:t>S</a:t>
            </a:r>
            <a:r>
              <a:rPr lang="en-US" sz="3000" dirty="0">
                <a:cs typeface="Arial"/>
              </a:rPr>
              <a:t>, and incidence of tax.</a:t>
            </a:r>
          </a:p>
        </p:txBody>
      </p:sp>
      <p:sp>
        <p:nvSpPr>
          <p:cNvPr id="4" name="Slide Number Placeholder 3"/>
          <p:cNvSpPr>
            <a:spLocks noGrp="1"/>
          </p:cNvSpPr>
          <p:nvPr>
            <p:ph type="sldNum" sz="quarter" idx="10"/>
          </p:nvPr>
        </p:nvSpPr>
        <p:spPr>
          <a:prstGeom prst="rect">
            <a:avLst/>
          </a:prstGeom>
        </p:spPr>
        <p:txBody>
          <a:bodyPr/>
          <a:lstStyle/>
          <a:p>
            <a:pPr>
              <a:defRPr/>
            </a:pPr>
            <a:fld id="{073C29DC-2178-4274-9150-45F8EBD31C2D}" type="slidenum">
              <a:rPr lang="en-US" smtClean="0"/>
              <a:pPr>
                <a:defRPr/>
              </a:pPr>
              <a:t>40</a:t>
            </a:fld>
            <a:endParaRPr lang="en-US"/>
          </a:p>
        </p:txBody>
      </p:sp>
      <p:sp>
        <p:nvSpPr>
          <p:cNvPr id="5" name="Footer Placeholder 4">
            <a:extLst>
              <a:ext uri="{FF2B5EF4-FFF2-40B4-BE49-F238E27FC236}">
                <a16:creationId xmlns:a16="http://schemas.microsoft.com/office/drawing/2014/main" id="{B65D4FBE-A836-FB34-E464-DEA0190FEBB9}"/>
              </a:ext>
            </a:extLst>
          </p:cNvPr>
          <p:cNvSpPr>
            <a:spLocks noGrp="1"/>
          </p:cNvSpPr>
          <p:nvPr>
            <p:ph type="ftr" sz="quarter" idx="11"/>
          </p:nvPr>
        </p:nvSpPr>
        <p:spPr/>
        <p:txBody>
          <a:body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108062205"/>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26"/>
          <p:cNvGrpSpPr>
            <a:grpSpLocks/>
          </p:cNvGrpSpPr>
          <p:nvPr/>
        </p:nvGrpSpPr>
        <p:grpSpPr bwMode="auto">
          <a:xfrm>
            <a:off x="5046662" y="838202"/>
            <a:ext cx="5545138" cy="5638801"/>
            <a:chOff x="2185" y="333"/>
            <a:chExt cx="3493" cy="3552"/>
          </a:xfrm>
        </p:grpSpPr>
        <p:graphicFrame>
          <p:nvGraphicFramePr>
            <p:cNvPr id="7" name="Object 7"/>
            <p:cNvGraphicFramePr>
              <a:graphicFrameLocks noChangeAspect="1"/>
            </p:cNvGraphicFramePr>
            <p:nvPr/>
          </p:nvGraphicFramePr>
          <p:xfrm>
            <a:off x="2185" y="429"/>
            <a:ext cx="3493" cy="3456"/>
          </p:xfrm>
          <a:graphic>
            <a:graphicData uri="http://schemas.openxmlformats.org/presentationml/2006/ole">
              <mc:AlternateContent xmlns:mc="http://schemas.openxmlformats.org/markup-compatibility/2006">
                <mc:Choice xmlns:v="urn:schemas-microsoft-com:vml" Requires="v">
                  <p:oleObj name="Worksheet" r:id="rId3" imgW="3943410" imgH="3495854" progId="Excel.Sheet.8">
                    <p:embed/>
                  </p:oleObj>
                </mc:Choice>
                <mc:Fallback>
                  <p:oleObj name="Worksheet" r:id="rId3" imgW="3943410" imgH="3495854" progId="Excel.Sheet.8">
                    <p:embed/>
                    <p:pic>
                      <p:nvPicPr>
                        <p:cNvPr id="7"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5" y="429"/>
                          <a:ext cx="3493" cy="3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8" name="Group 25"/>
            <p:cNvGrpSpPr>
              <a:grpSpLocks/>
            </p:cNvGrpSpPr>
            <p:nvPr/>
          </p:nvGrpSpPr>
          <p:grpSpPr bwMode="auto">
            <a:xfrm>
              <a:off x="2285" y="333"/>
              <a:ext cx="3341" cy="3442"/>
              <a:chOff x="2285" y="333"/>
              <a:chExt cx="3341" cy="3442"/>
            </a:xfrm>
          </p:grpSpPr>
          <p:sp useBgFill="1">
            <p:nvSpPr>
              <p:cNvPr id="9" name="Text Box 8" descr="Wide upward diagonal"/>
              <p:cNvSpPr txBox="1">
                <a:spLocks noChangeArrowheads="1"/>
              </p:cNvSpPr>
              <p:nvPr/>
            </p:nvSpPr>
            <p:spPr bwMode="auto">
              <a:xfrm>
                <a:off x="5289" y="3472"/>
                <a:ext cx="337" cy="279"/>
              </a:xfrm>
              <a:prstGeom prst="rect">
                <a:avLst/>
              </a:prstGeom>
              <a:ln w="9525">
                <a:noFill/>
                <a:miter lim="800000"/>
                <a:headEnd/>
                <a:tailEnd/>
              </a:ln>
            </p:spPr>
            <p:txBody>
              <a:bodyPr tIns="0">
                <a:spAutoFit/>
              </a:bodyPr>
              <a:lstStyle/>
              <a:p>
                <a:pPr algn="ctr">
                  <a:spcBef>
                    <a:spcPct val="50000"/>
                  </a:spcBef>
                </a:pPr>
                <a:r>
                  <a:rPr lang="en-US" sz="2600" b="1" i="1" dirty="0">
                    <a:latin typeface="Arial"/>
                    <a:cs typeface="Arial"/>
                  </a:rPr>
                  <a:t>Q</a:t>
                </a:r>
              </a:p>
            </p:txBody>
          </p:sp>
          <p:sp useBgFill="1">
            <p:nvSpPr>
              <p:cNvPr id="10" name="Text Box 9" descr="Wide upward diagonal"/>
              <p:cNvSpPr txBox="1">
                <a:spLocks noChangeArrowheads="1"/>
              </p:cNvSpPr>
              <p:nvPr/>
            </p:nvSpPr>
            <p:spPr bwMode="auto">
              <a:xfrm>
                <a:off x="2285" y="466"/>
                <a:ext cx="328" cy="279"/>
              </a:xfrm>
              <a:prstGeom prst="rect">
                <a:avLst/>
              </a:prstGeom>
              <a:ln w="9525">
                <a:noFill/>
                <a:miter lim="800000"/>
                <a:headEnd/>
                <a:tailEnd/>
              </a:ln>
            </p:spPr>
            <p:txBody>
              <a:bodyPr wrap="none" tIns="0"/>
              <a:lstStyle/>
              <a:p>
                <a:pPr algn="r">
                  <a:spcBef>
                    <a:spcPct val="50000"/>
                  </a:spcBef>
                </a:pPr>
                <a:r>
                  <a:rPr lang="en-US" sz="2600" b="1" i="1">
                    <a:latin typeface="Arial"/>
                    <a:cs typeface="Arial"/>
                  </a:rPr>
                  <a:t>P</a:t>
                </a:r>
              </a:p>
            </p:txBody>
          </p:sp>
          <p:sp>
            <p:nvSpPr>
              <p:cNvPr id="11" name="Text Box 10"/>
              <p:cNvSpPr txBox="1">
                <a:spLocks noChangeArrowheads="1"/>
              </p:cNvSpPr>
              <p:nvPr/>
            </p:nvSpPr>
            <p:spPr bwMode="auto">
              <a:xfrm>
                <a:off x="5250" y="657"/>
                <a:ext cx="225" cy="250"/>
              </a:xfrm>
              <a:prstGeom prst="rect">
                <a:avLst/>
              </a:prstGeom>
              <a:noFill/>
              <a:ln w="9525">
                <a:noFill/>
                <a:miter lim="800000"/>
                <a:headEnd/>
                <a:tailEnd/>
              </a:ln>
            </p:spPr>
            <p:txBody>
              <a:bodyPr lIns="0" tIns="0" rIns="0" bIns="0">
                <a:spAutoFit/>
              </a:bodyPr>
              <a:lstStyle/>
              <a:p>
                <a:pPr algn="ctr">
                  <a:spcBef>
                    <a:spcPct val="50000"/>
                  </a:spcBef>
                </a:pPr>
                <a:r>
                  <a:rPr lang="en-US" sz="2600" b="1" i="1">
                    <a:latin typeface="Arial"/>
                    <a:cs typeface="Arial"/>
                  </a:rPr>
                  <a:t>S</a:t>
                </a:r>
              </a:p>
            </p:txBody>
          </p:sp>
          <p:sp useBgFill="1">
            <p:nvSpPr>
              <p:cNvPr id="12" name="Rectangle 11" descr="Wide upward diagonal"/>
              <p:cNvSpPr>
                <a:spLocks noChangeArrowheads="1"/>
              </p:cNvSpPr>
              <p:nvPr/>
            </p:nvSpPr>
            <p:spPr bwMode="auto">
              <a:xfrm>
                <a:off x="2302" y="3271"/>
                <a:ext cx="307" cy="247"/>
              </a:xfrm>
              <a:prstGeom prst="rect">
                <a:avLst/>
              </a:prstGeom>
              <a:ln w="9525">
                <a:noFill/>
                <a:miter lim="800000"/>
                <a:headEnd/>
                <a:tailEnd/>
              </a:ln>
            </p:spPr>
            <p:txBody>
              <a:bodyPr wrap="none" anchor="ctr"/>
              <a:lstStyle/>
              <a:p>
                <a:endParaRPr lang="en-US">
                  <a:latin typeface="Arial"/>
                  <a:cs typeface="Arial"/>
                </a:endParaRPr>
              </a:p>
            </p:txBody>
          </p:sp>
          <p:sp useBgFill="1">
            <p:nvSpPr>
              <p:cNvPr id="13" name="Rectangle 12" descr="Wide upward diagonal"/>
              <p:cNvSpPr>
                <a:spLocks noChangeArrowheads="1"/>
              </p:cNvSpPr>
              <p:nvPr/>
            </p:nvSpPr>
            <p:spPr bwMode="auto">
              <a:xfrm>
                <a:off x="2518" y="3431"/>
                <a:ext cx="277" cy="344"/>
              </a:xfrm>
              <a:prstGeom prst="rect">
                <a:avLst/>
              </a:prstGeom>
              <a:ln w="9525">
                <a:noFill/>
                <a:miter lim="800000"/>
                <a:headEnd/>
                <a:tailEnd/>
              </a:ln>
            </p:spPr>
            <p:txBody>
              <a:bodyPr wrap="none" anchor="ctr"/>
              <a:lstStyle/>
              <a:p>
                <a:endParaRPr lang="en-US">
                  <a:latin typeface="Arial"/>
                  <a:cs typeface="Arial"/>
                </a:endParaRPr>
              </a:p>
            </p:txBody>
          </p:sp>
          <p:grpSp>
            <p:nvGrpSpPr>
              <p:cNvPr id="14" name="Group 13"/>
              <p:cNvGrpSpPr>
                <a:grpSpLocks/>
              </p:cNvGrpSpPr>
              <p:nvPr/>
            </p:nvGrpSpPr>
            <p:grpSpPr bwMode="auto">
              <a:xfrm>
                <a:off x="2738" y="3367"/>
                <a:ext cx="222" cy="123"/>
                <a:chOff x="2757" y="3291"/>
                <a:chExt cx="222" cy="123"/>
              </a:xfrm>
            </p:grpSpPr>
            <p:sp>
              <p:nvSpPr>
                <p:cNvPr id="22" name="Line 14"/>
                <p:cNvSpPr>
                  <a:spLocks noChangeShapeType="1"/>
                </p:cNvSpPr>
                <p:nvPr/>
              </p:nvSpPr>
              <p:spPr bwMode="auto">
                <a:xfrm flipH="1">
                  <a:off x="2763" y="3309"/>
                  <a:ext cx="171" cy="105"/>
                </a:xfrm>
                <a:prstGeom prst="line">
                  <a:avLst/>
                </a:prstGeom>
                <a:noFill/>
                <a:ln w="38100">
                  <a:solidFill>
                    <a:schemeClr val="bg1"/>
                  </a:solidFill>
                  <a:round/>
                  <a:headEnd/>
                  <a:tailEnd/>
                </a:ln>
              </p:spPr>
              <p:txBody>
                <a:bodyPr/>
                <a:lstStyle/>
                <a:p>
                  <a:endParaRPr lang="en-US">
                    <a:latin typeface="Arial"/>
                    <a:cs typeface="Arial"/>
                  </a:endParaRPr>
                </a:p>
              </p:txBody>
            </p:sp>
            <p:sp>
              <p:nvSpPr>
                <p:cNvPr id="23" name="Line 15"/>
                <p:cNvSpPr>
                  <a:spLocks noChangeShapeType="1"/>
                </p:cNvSpPr>
                <p:nvPr/>
              </p:nvSpPr>
              <p:spPr bwMode="auto">
                <a:xfrm flipH="1">
                  <a:off x="2808" y="3300"/>
                  <a:ext cx="171" cy="105"/>
                </a:xfrm>
                <a:prstGeom prst="line">
                  <a:avLst/>
                </a:prstGeom>
                <a:noFill/>
                <a:ln w="19050">
                  <a:solidFill>
                    <a:schemeClr val="tx1"/>
                  </a:solidFill>
                  <a:round/>
                  <a:headEnd/>
                  <a:tailEnd/>
                </a:ln>
              </p:spPr>
              <p:txBody>
                <a:bodyPr/>
                <a:lstStyle/>
                <a:p>
                  <a:endParaRPr lang="en-US">
                    <a:latin typeface="Arial"/>
                    <a:cs typeface="Arial"/>
                  </a:endParaRPr>
                </a:p>
              </p:txBody>
            </p:sp>
            <p:sp>
              <p:nvSpPr>
                <p:cNvPr id="24" name="Line 16"/>
                <p:cNvSpPr>
                  <a:spLocks noChangeShapeType="1"/>
                </p:cNvSpPr>
                <p:nvPr/>
              </p:nvSpPr>
              <p:spPr bwMode="auto">
                <a:xfrm flipH="1">
                  <a:off x="2757" y="3291"/>
                  <a:ext cx="171" cy="105"/>
                </a:xfrm>
                <a:prstGeom prst="line">
                  <a:avLst/>
                </a:prstGeom>
                <a:noFill/>
                <a:ln w="19050">
                  <a:solidFill>
                    <a:schemeClr val="tx1"/>
                  </a:solidFill>
                  <a:round/>
                  <a:headEnd/>
                  <a:tailEnd/>
                </a:ln>
              </p:spPr>
              <p:txBody>
                <a:bodyPr/>
                <a:lstStyle/>
                <a:p>
                  <a:endParaRPr lang="en-US">
                    <a:latin typeface="Arial"/>
                    <a:cs typeface="Arial"/>
                  </a:endParaRPr>
                </a:p>
              </p:txBody>
            </p:sp>
          </p:grpSp>
          <p:grpSp>
            <p:nvGrpSpPr>
              <p:cNvPr id="15" name="Group 14"/>
              <p:cNvGrpSpPr>
                <a:grpSpLocks/>
              </p:cNvGrpSpPr>
              <p:nvPr/>
            </p:nvGrpSpPr>
            <p:grpSpPr bwMode="auto">
              <a:xfrm>
                <a:off x="2579" y="3211"/>
                <a:ext cx="186" cy="141"/>
                <a:chOff x="2586" y="3138"/>
                <a:chExt cx="186" cy="141"/>
              </a:xfrm>
            </p:grpSpPr>
            <p:sp>
              <p:nvSpPr>
                <p:cNvPr id="19" name="Line 18"/>
                <p:cNvSpPr>
                  <a:spLocks noChangeShapeType="1"/>
                </p:cNvSpPr>
                <p:nvPr/>
              </p:nvSpPr>
              <p:spPr bwMode="auto">
                <a:xfrm flipH="1">
                  <a:off x="2586" y="3162"/>
                  <a:ext cx="171" cy="105"/>
                </a:xfrm>
                <a:prstGeom prst="line">
                  <a:avLst/>
                </a:prstGeom>
                <a:noFill/>
                <a:ln w="38100">
                  <a:solidFill>
                    <a:schemeClr val="bg1"/>
                  </a:solidFill>
                  <a:round/>
                  <a:headEnd/>
                  <a:tailEnd/>
                </a:ln>
              </p:spPr>
              <p:txBody>
                <a:bodyPr/>
                <a:lstStyle/>
                <a:p>
                  <a:endParaRPr lang="en-US">
                    <a:latin typeface="Arial"/>
                    <a:cs typeface="Arial"/>
                  </a:endParaRPr>
                </a:p>
              </p:txBody>
            </p:sp>
            <p:sp>
              <p:nvSpPr>
                <p:cNvPr id="20" name="Line 19"/>
                <p:cNvSpPr>
                  <a:spLocks noChangeShapeType="1"/>
                </p:cNvSpPr>
                <p:nvPr/>
              </p:nvSpPr>
              <p:spPr bwMode="auto">
                <a:xfrm flipH="1">
                  <a:off x="2601" y="3174"/>
                  <a:ext cx="171" cy="105"/>
                </a:xfrm>
                <a:prstGeom prst="line">
                  <a:avLst/>
                </a:prstGeom>
                <a:noFill/>
                <a:ln w="19050">
                  <a:solidFill>
                    <a:schemeClr val="tx1"/>
                  </a:solidFill>
                  <a:round/>
                  <a:headEnd/>
                  <a:tailEnd/>
                </a:ln>
              </p:spPr>
              <p:txBody>
                <a:bodyPr/>
                <a:lstStyle/>
                <a:p>
                  <a:endParaRPr lang="en-US">
                    <a:latin typeface="Arial"/>
                    <a:cs typeface="Arial"/>
                  </a:endParaRPr>
                </a:p>
              </p:txBody>
            </p:sp>
            <p:sp>
              <p:nvSpPr>
                <p:cNvPr id="21" name="Line 20"/>
                <p:cNvSpPr>
                  <a:spLocks noChangeShapeType="1"/>
                </p:cNvSpPr>
                <p:nvPr/>
              </p:nvSpPr>
              <p:spPr bwMode="auto">
                <a:xfrm flipH="1">
                  <a:off x="2592" y="3138"/>
                  <a:ext cx="171" cy="105"/>
                </a:xfrm>
                <a:prstGeom prst="line">
                  <a:avLst/>
                </a:prstGeom>
                <a:noFill/>
                <a:ln w="19050">
                  <a:solidFill>
                    <a:schemeClr val="tx1"/>
                  </a:solidFill>
                  <a:round/>
                  <a:headEnd/>
                  <a:tailEnd/>
                </a:ln>
              </p:spPr>
              <p:txBody>
                <a:bodyPr/>
                <a:lstStyle/>
                <a:p>
                  <a:endParaRPr lang="en-US">
                    <a:latin typeface="Arial"/>
                    <a:cs typeface="Arial"/>
                  </a:endParaRPr>
                </a:p>
              </p:txBody>
            </p:sp>
          </p:grpSp>
          <p:sp>
            <p:nvSpPr>
              <p:cNvPr id="16" name="Text Box 21"/>
              <p:cNvSpPr txBox="1">
                <a:spLocks noChangeArrowheads="1"/>
              </p:cNvSpPr>
              <p:nvPr/>
            </p:nvSpPr>
            <p:spPr bwMode="auto">
              <a:xfrm>
                <a:off x="2474" y="3436"/>
                <a:ext cx="189" cy="269"/>
              </a:xfrm>
              <a:prstGeom prst="rect">
                <a:avLst/>
              </a:prstGeom>
              <a:noFill/>
              <a:ln w="9525">
                <a:noFill/>
                <a:miter lim="800000"/>
                <a:headEnd/>
                <a:tailEnd/>
              </a:ln>
            </p:spPr>
            <p:txBody>
              <a:bodyPr>
                <a:spAutoFit/>
              </a:bodyPr>
              <a:lstStyle/>
              <a:p>
                <a:pPr algn="ctr">
                  <a:spcBef>
                    <a:spcPct val="50000"/>
                  </a:spcBef>
                </a:pPr>
                <a:r>
                  <a:rPr lang="en-US" sz="2200" dirty="0">
                    <a:latin typeface="Arial"/>
                    <a:cs typeface="Arial"/>
                  </a:rPr>
                  <a:t>0</a:t>
                </a:r>
              </a:p>
            </p:txBody>
          </p:sp>
          <p:sp>
            <p:nvSpPr>
              <p:cNvPr id="17" name="Text Box 22"/>
              <p:cNvSpPr txBox="1">
                <a:spLocks noChangeArrowheads="1"/>
              </p:cNvSpPr>
              <p:nvPr/>
            </p:nvSpPr>
            <p:spPr bwMode="auto">
              <a:xfrm>
                <a:off x="2696" y="333"/>
                <a:ext cx="2779" cy="301"/>
              </a:xfrm>
              <a:prstGeom prst="rect">
                <a:avLst/>
              </a:prstGeom>
              <a:solidFill>
                <a:schemeClr val="bg1"/>
              </a:solidFill>
              <a:ln w="9525">
                <a:solidFill>
                  <a:srgbClr val="C00000"/>
                </a:solidFill>
                <a:miter lim="800000"/>
                <a:headEnd/>
                <a:tailEnd/>
              </a:ln>
            </p:spPr>
            <p:txBody>
              <a:bodyPr wrap="square">
                <a:spAutoFit/>
              </a:bodyPr>
              <a:lstStyle/>
              <a:p>
                <a:pPr algn="ctr">
                  <a:spcBef>
                    <a:spcPct val="50000"/>
                  </a:spcBef>
                </a:pPr>
                <a:r>
                  <a:rPr lang="en-US" sz="2400" dirty="0">
                    <a:solidFill>
                      <a:srgbClr val="4E519E"/>
                    </a:solidFill>
                    <a:latin typeface="Arial"/>
                    <a:cs typeface="Arial"/>
                  </a:rPr>
                  <a:t>The market for bicycles</a:t>
                </a:r>
              </a:p>
            </p:txBody>
          </p:sp>
          <p:sp>
            <p:nvSpPr>
              <p:cNvPr id="18" name="Text Box 23"/>
              <p:cNvSpPr txBox="1">
                <a:spLocks noChangeArrowheads="1"/>
              </p:cNvSpPr>
              <p:nvPr/>
            </p:nvSpPr>
            <p:spPr bwMode="auto">
              <a:xfrm>
                <a:off x="5220" y="2165"/>
                <a:ext cx="210" cy="250"/>
              </a:xfrm>
              <a:prstGeom prst="rect">
                <a:avLst/>
              </a:prstGeom>
              <a:solidFill>
                <a:schemeClr val="bg1"/>
              </a:solidFill>
              <a:ln w="9525">
                <a:noFill/>
                <a:miter lim="800000"/>
                <a:headEnd/>
                <a:tailEnd/>
              </a:ln>
            </p:spPr>
            <p:txBody>
              <a:bodyPr lIns="0" tIns="0" rIns="0" bIns="0">
                <a:spAutoFit/>
              </a:bodyPr>
              <a:lstStyle/>
              <a:p>
                <a:pPr algn="ctr">
                  <a:spcBef>
                    <a:spcPct val="50000"/>
                  </a:spcBef>
                </a:pPr>
                <a:r>
                  <a:rPr lang="en-US" sz="2600" b="1" i="1">
                    <a:latin typeface="Arial"/>
                    <a:cs typeface="Arial"/>
                  </a:rPr>
                  <a:t>D</a:t>
                </a:r>
              </a:p>
            </p:txBody>
          </p:sp>
        </p:grpSp>
      </p:grpSp>
      <p:sp>
        <p:nvSpPr>
          <p:cNvPr id="2" name="Title 1"/>
          <p:cNvSpPr>
            <a:spLocks noGrp="1"/>
          </p:cNvSpPr>
          <p:nvPr>
            <p:ph type="title"/>
          </p:nvPr>
        </p:nvSpPr>
        <p:spPr/>
        <p:txBody>
          <a:bodyPr/>
          <a:lstStyle/>
          <a:p>
            <a:r>
              <a:rPr lang="en-US" dirty="0">
                <a:solidFill>
                  <a:srgbClr val="AE1221"/>
                </a:solidFill>
              </a:rPr>
              <a:t>Active Learning 4: Answers</a:t>
            </a:r>
          </a:p>
        </p:txBody>
      </p:sp>
      <p:sp>
        <p:nvSpPr>
          <p:cNvPr id="4" name="Slide Number Placeholder 3"/>
          <p:cNvSpPr>
            <a:spLocks noGrp="1"/>
          </p:cNvSpPr>
          <p:nvPr>
            <p:ph type="sldNum" sz="quarter" idx="10"/>
          </p:nvPr>
        </p:nvSpPr>
        <p:spPr>
          <a:prstGeom prst="rect">
            <a:avLst/>
          </a:prstGeom>
        </p:spPr>
        <p:txBody>
          <a:bodyPr/>
          <a:lstStyle/>
          <a:p>
            <a:pPr>
              <a:defRPr/>
            </a:pPr>
            <a:fld id="{073C29DC-2178-4274-9150-45F8EBD31C2D}" type="slidenum">
              <a:rPr lang="en-US" smtClean="0"/>
              <a:pPr>
                <a:defRPr/>
              </a:pPr>
              <a:t>41</a:t>
            </a:fld>
            <a:endParaRPr lang="en-US"/>
          </a:p>
        </p:txBody>
      </p:sp>
      <p:sp>
        <p:nvSpPr>
          <p:cNvPr id="3" name="Content Placeholder 2"/>
          <p:cNvSpPr>
            <a:spLocks noGrp="1"/>
          </p:cNvSpPr>
          <p:nvPr>
            <p:ph idx="12"/>
          </p:nvPr>
        </p:nvSpPr>
        <p:spPr>
          <a:xfrm>
            <a:off x="1752601" y="1600201"/>
            <a:ext cx="3200401" cy="4104481"/>
          </a:xfrm>
          <a:prstGeom prst="rect">
            <a:avLst/>
          </a:prstGeom>
        </p:spPr>
        <p:txBody>
          <a:bodyPr>
            <a:normAutofit/>
          </a:bodyPr>
          <a:lstStyle/>
          <a:p>
            <a:pPr>
              <a:spcBef>
                <a:spcPct val="45000"/>
              </a:spcBef>
              <a:buClr>
                <a:srgbClr val="C00000"/>
              </a:buClr>
              <a:buSzPct val="120000"/>
            </a:pPr>
            <a:r>
              <a:rPr lang="en-US" sz="2800" b="1" i="1" dirty="0">
                <a:solidFill>
                  <a:srgbClr val="4E519E"/>
                </a:solidFill>
                <a:cs typeface="Arial"/>
              </a:rPr>
              <a:t>Q</a:t>
            </a:r>
            <a:r>
              <a:rPr lang="en-US" sz="2800" dirty="0">
                <a:solidFill>
                  <a:srgbClr val="4E519E"/>
                </a:solidFill>
                <a:cs typeface="Arial"/>
              </a:rPr>
              <a:t> = 80</a:t>
            </a:r>
          </a:p>
          <a:p>
            <a:pPr>
              <a:spcBef>
                <a:spcPct val="45000"/>
              </a:spcBef>
              <a:buClr>
                <a:srgbClr val="C00000"/>
              </a:buClr>
              <a:buSzPct val="120000"/>
            </a:pPr>
            <a:r>
              <a:rPr lang="en-US" sz="2800" b="1" i="1" dirty="0">
                <a:solidFill>
                  <a:srgbClr val="4E519E"/>
                </a:solidFill>
                <a:cs typeface="Arial"/>
              </a:rPr>
              <a:t>P</a:t>
            </a:r>
            <a:r>
              <a:rPr lang="en-US" sz="2800" b="1" i="1" baseline="-25000" dirty="0">
                <a:solidFill>
                  <a:srgbClr val="4E519E"/>
                </a:solidFill>
                <a:cs typeface="Arial"/>
              </a:rPr>
              <a:t>B</a:t>
            </a:r>
            <a:r>
              <a:rPr lang="en-US" sz="2800" dirty="0">
                <a:solidFill>
                  <a:srgbClr val="4E519E"/>
                </a:solidFill>
                <a:cs typeface="Arial"/>
              </a:rPr>
              <a:t> = $110</a:t>
            </a:r>
          </a:p>
          <a:p>
            <a:pPr>
              <a:spcBef>
                <a:spcPct val="45000"/>
              </a:spcBef>
              <a:buClr>
                <a:srgbClr val="C00000"/>
              </a:buClr>
              <a:buSzPct val="120000"/>
            </a:pPr>
            <a:r>
              <a:rPr lang="en-US" sz="2800" dirty="0">
                <a:solidFill>
                  <a:srgbClr val="4E519E"/>
                </a:solidFill>
                <a:cs typeface="Arial"/>
              </a:rPr>
              <a:t> </a:t>
            </a:r>
            <a:r>
              <a:rPr lang="en-US" sz="2800" b="1" i="1" dirty="0">
                <a:solidFill>
                  <a:srgbClr val="4E519E"/>
                </a:solidFill>
                <a:cs typeface="Arial"/>
              </a:rPr>
              <a:t>P</a:t>
            </a:r>
            <a:r>
              <a:rPr lang="en-US" sz="2800" b="1" i="1" baseline="-25000" dirty="0">
                <a:solidFill>
                  <a:srgbClr val="4E519E"/>
                </a:solidFill>
                <a:cs typeface="Arial"/>
              </a:rPr>
              <a:t>S</a:t>
            </a:r>
            <a:r>
              <a:rPr lang="en-US" sz="2800" baseline="-25000" dirty="0">
                <a:solidFill>
                  <a:srgbClr val="4E519E"/>
                </a:solidFill>
                <a:cs typeface="Arial"/>
              </a:rPr>
              <a:t> </a:t>
            </a:r>
            <a:r>
              <a:rPr lang="en-US" sz="2800" dirty="0">
                <a:solidFill>
                  <a:srgbClr val="4E519E"/>
                </a:solidFill>
                <a:cs typeface="Arial"/>
              </a:rPr>
              <a:t>= $80</a:t>
            </a:r>
          </a:p>
          <a:p>
            <a:pPr>
              <a:spcBef>
                <a:spcPct val="45000"/>
              </a:spcBef>
              <a:buClr>
                <a:srgbClr val="C00000"/>
              </a:buClr>
              <a:buSzPct val="120000"/>
            </a:pPr>
            <a:r>
              <a:rPr lang="en-US" sz="2800" dirty="0">
                <a:solidFill>
                  <a:srgbClr val="4E519E"/>
                </a:solidFill>
                <a:cs typeface="Arial"/>
              </a:rPr>
              <a:t>Incidence</a:t>
            </a:r>
          </a:p>
          <a:p>
            <a:pPr lvl="1">
              <a:spcBef>
                <a:spcPct val="45000"/>
              </a:spcBef>
              <a:buClr>
                <a:srgbClr val="C00000"/>
              </a:buClr>
              <a:buSzPct val="120000"/>
              <a:buFont typeface="Arial" panose="020B0604020202020204" pitchFamily="34" charset="0"/>
              <a:buChar char="•"/>
            </a:pPr>
            <a:r>
              <a:rPr lang="en-US" dirty="0">
                <a:solidFill>
                  <a:srgbClr val="4E519E"/>
                </a:solidFill>
                <a:cs typeface="Arial"/>
              </a:rPr>
              <a:t>buyers: $10</a:t>
            </a:r>
          </a:p>
          <a:p>
            <a:pPr lvl="1">
              <a:spcBef>
                <a:spcPct val="45000"/>
              </a:spcBef>
              <a:buClr>
                <a:srgbClr val="C00000"/>
              </a:buClr>
              <a:buSzPct val="120000"/>
              <a:buFont typeface="Arial" panose="020B0604020202020204" pitchFamily="34" charset="0"/>
              <a:buChar char="•"/>
            </a:pPr>
            <a:r>
              <a:rPr lang="en-US" dirty="0">
                <a:solidFill>
                  <a:srgbClr val="4E519E"/>
                </a:solidFill>
                <a:cs typeface="Arial"/>
              </a:rPr>
              <a:t>sellers: $20</a:t>
            </a:r>
          </a:p>
        </p:txBody>
      </p:sp>
      <p:grpSp>
        <p:nvGrpSpPr>
          <p:cNvPr id="25" name="Group 33"/>
          <p:cNvGrpSpPr>
            <a:grpSpLocks/>
          </p:cNvGrpSpPr>
          <p:nvPr/>
        </p:nvGrpSpPr>
        <p:grpSpPr bwMode="auto">
          <a:xfrm>
            <a:off x="6276978" y="2678114"/>
            <a:ext cx="1189038" cy="1316037"/>
            <a:chOff x="2941" y="1466"/>
            <a:chExt cx="749" cy="829"/>
          </a:xfrm>
        </p:grpSpPr>
        <p:sp>
          <p:nvSpPr>
            <p:cNvPr id="26" name="AutoShape 34"/>
            <p:cNvSpPr>
              <a:spLocks/>
            </p:cNvSpPr>
            <p:nvPr/>
          </p:nvSpPr>
          <p:spPr bwMode="auto">
            <a:xfrm>
              <a:off x="3560" y="1466"/>
              <a:ext cx="130" cy="829"/>
            </a:xfrm>
            <a:prstGeom prst="leftBrace">
              <a:avLst>
                <a:gd name="adj1" fmla="val 69201"/>
                <a:gd name="adj2" fmla="val 48491"/>
              </a:avLst>
            </a:prstGeom>
            <a:noFill/>
            <a:ln w="19050">
              <a:solidFill>
                <a:srgbClr val="000099"/>
              </a:solidFill>
              <a:round/>
              <a:headEnd/>
              <a:tailEnd/>
            </a:ln>
          </p:spPr>
          <p:txBody>
            <a:bodyPr wrap="none" anchor="ctr"/>
            <a:lstStyle/>
            <a:p>
              <a:endParaRPr lang="en-US">
                <a:latin typeface="Arial"/>
                <a:cs typeface="Arial"/>
              </a:endParaRPr>
            </a:p>
          </p:txBody>
        </p:sp>
        <p:sp>
          <p:nvSpPr>
            <p:cNvPr id="27" name="Text Box 35"/>
            <p:cNvSpPr txBox="1">
              <a:spLocks noChangeArrowheads="1"/>
            </p:cNvSpPr>
            <p:nvPr/>
          </p:nvSpPr>
          <p:spPr bwMode="auto">
            <a:xfrm>
              <a:off x="2941" y="1603"/>
              <a:ext cx="606" cy="523"/>
            </a:xfrm>
            <a:prstGeom prst="rect">
              <a:avLst/>
            </a:prstGeom>
            <a:solidFill>
              <a:schemeClr val="bg1"/>
            </a:solidFill>
            <a:ln w="9525">
              <a:solidFill>
                <a:srgbClr val="C00000"/>
              </a:solidFill>
              <a:miter lim="800000"/>
              <a:headEnd/>
              <a:tailEnd/>
            </a:ln>
          </p:spPr>
          <p:txBody>
            <a:bodyPr wrap="square">
              <a:spAutoFit/>
            </a:bodyPr>
            <a:lstStyle/>
            <a:p>
              <a:pPr algn="r">
                <a:spcBef>
                  <a:spcPct val="50000"/>
                </a:spcBef>
              </a:pPr>
              <a:r>
                <a:rPr lang="en-US" sz="2400" dirty="0">
                  <a:solidFill>
                    <a:srgbClr val="000099"/>
                  </a:solidFill>
                  <a:latin typeface="Arial"/>
                  <a:cs typeface="Arial"/>
                </a:rPr>
                <a:t>Tax = $30</a:t>
              </a:r>
            </a:p>
          </p:txBody>
        </p:sp>
      </p:grpSp>
      <p:grpSp>
        <p:nvGrpSpPr>
          <p:cNvPr id="28" name="Group 36"/>
          <p:cNvGrpSpPr>
            <a:grpSpLocks/>
          </p:cNvGrpSpPr>
          <p:nvPr/>
        </p:nvGrpSpPr>
        <p:grpSpPr bwMode="auto">
          <a:xfrm>
            <a:off x="7237414" y="2655888"/>
            <a:ext cx="534987" cy="3744912"/>
            <a:chOff x="3549" y="1452"/>
            <a:chExt cx="337" cy="2359"/>
          </a:xfrm>
        </p:grpSpPr>
        <p:sp>
          <p:nvSpPr>
            <p:cNvPr id="29" name="Line 37"/>
            <p:cNvSpPr>
              <a:spLocks noChangeShapeType="1"/>
            </p:cNvSpPr>
            <p:nvPr/>
          </p:nvSpPr>
          <p:spPr bwMode="auto">
            <a:xfrm>
              <a:off x="3719" y="1452"/>
              <a:ext cx="0" cy="1967"/>
            </a:xfrm>
            <a:prstGeom prst="line">
              <a:avLst/>
            </a:prstGeom>
            <a:noFill/>
            <a:ln w="28575">
              <a:solidFill>
                <a:srgbClr val="FF0000"/>
              </a:solidFill>
              <a:prstDash val="dash"/>
              <a:round/>
              <a:headEnd/>
              <a:tailEnd/>
            </a:ln>
          </p:spPr>
          <p:txBody>
            <a:bodyPr/>
            <a:lstStyle/>
            <a:p>
              <a:endParaRPr lang="en-US">
                <a:latin typeface="Arial"/>
                <a:cs typeface="Arial"/>
              </a:endParaRPr>
            </a:p>
          </p:txBody>
        </p:sp>
        <p:sp>
          <p:nvSpPr>
            <p:cNvPr id="30" name="Rectangle 38"/>
            <p:cNvSpPr>
              <a:spLocks noChangeArrowheads="1"/>
            </p:cNvSpPr>
            <p:nvPr/>
          </p:nvSpPr>
          <p:spPr bwMode="auto">
            <a:xfrm>
              <a:off x="3549" y="3544"/>
              <a:ext cx="337" cy="267"/>
            </a:xfrm>
            <a:prstGeom prst="rect">
              <a:avLst/>
            </a:prstGeom>
            <a:noFill/>
            <a:ln w="12700">
              <a:solidFill>
                <a:srgbClr val="FF0000"/>
              </a:solidFill>
              <a:miter lim="800000"/>
              <a:headEnd/>
              <a:tailEnd/>
            </a:ln>
          </p:spPr>
          <p:txBody>
            <a:bodyPr wrap="none" anchor="ctr"/>
            <a:lstStyle/>
            <a:p>
              <a:endParaRPr lang="en-US">
                <a:latin typeface="Arial"/>
                <a:cs typeface="Arial"/>
              </a:endParaRPr>
            </a:p>
          </p:txBody>
        </p:sp>
      </p:grpSp>
      <p:grpSp>
        <p:nvGrpSpPr>
          <p:cNvPr id="31" name="Group 39"/>
          <p:cNvGrpSpPr>
            <a:grpSpLocks/>
          </p:cNvGrpSpPr>
          <p:nvPr/>
        </p:nvGrpSpPr>
        <p:grpSpPr bwMode="auto">
          <a:xfrm>
            <a:off x="4443413" y="2436814"/>
            <a:ext cx="3060700" cy="477837"/>
            <a:chOff x="1786" y="1305"/>
            <a:chExt cx="1928" cy="301"/>
          </a:xfrm>
        </p:grpSpPr>
        <p:sp>
          <p:nvSpPr>
            <p:cNvPr id="32" name="Line 40"/>
            <p:cNvSpPr>
              <a:spLocks noChangeShapeType="1"/>
            </p:cNvSpPr>
            <p:nvPr/>
          </p:nvSpPr>
          <p:spPr bwMode="auto">
            <a:xfrm flipH="1">
              <a:off x="2677" y="1452"/>
              <a:ext cx="1037" cy="0"/>
            </a:xfrm>
            <a:prstGeom prst="line">
              <a:avLst/>
            </a:prstGeom>
            <a:noFill/>
            <a:ln w="28575">
              <a:solidFill>
                <a:srgbClr val="FF0000"/>
              </a:solidFill>
              <a:prstDash val="dash"/>
              <a:round/>
              <a:headEnd/>
              <a:tailEnd/>
            </a:ln>
          </p:spPr>
          <p:txBody>
            <a:bodyPr/>
            <a:lstStyle/>
            <a:p>
              <a:endParaRPr lang="en-US">
                <a:latin typeface="Arial"/>
                <a:cs typeface="Arial"/>
              </a:endParaRPr>
            </a:p>
          </p:txBody>
        </p:sp>
        <p:sp>
          <p:nvSpPr>
            <p:cNvPr id="33" name="Text Box 41"/>
            <p:cNvSpPr txBox="1">
              <a:spLocks noChangeArrowheads="1"/>
            </p:cNvSpPr>
            <p:nvPr/>
          </p:nvSpPr>
          <p:spPr bwMode="auto">
            <a:xfrm>
              <a:off x="1786" y="1322"/>
              <a:ext cx="505" cy="269"/>
            </a:xfrm>
            <a:prstGeom prst="rect">
              <a:avLst/>
            </a:prstGeom>
            <a:noFill/>
            <a:ln w="9525">
              <a:noFill/>
              <a:miter lim="800000"/>
              <a:headEnd/>
              <a:tailEnd/>
            </a:ln>
          </p:spPr>
          <p:txBody>
            <a:bodyPr>
              <a:spAutoFit/>
            </a:bodyPr>
            <a:lstStyle/>
            <a:p>
              <a:pPr algn="r">
                <a:spcBef>
                  <a:spcPct val="50000"/>
                </a:spcBef>
              </a:pPr>
              <a:r>
                <a:rPr lang="en-US" sz="2200" b="1" i="1" dirty="0">
                  <a:latin typeface="Arial"/>
                  <a:cs typeface="Arial"/>
                </a:rPr>
                <a:t>P</a:t>
              </a:r>
              <a:r>
                <a:rPr lang="en-US" sz="2200" b="1" i="1" baseline="-25000" dirty="0">
                  <a:latin typeface="Arial"/>
                  <a:cs typeface="Arial"/>
                </a:rPr>
                <a:t>B</a:t>
              </a:r>
              <a:r>
                <a:rPr lang="en-US" sz="2200" dirty="0">
                  <a:latin typeface="Arial"/>
                  <a:cs typeface="Arial"/>
                </a:rPr>
                <a:t> =</a:t>
              </a:r>
              <a:endParaRPr lang="en-US" sz="2200" b="1" i="1" baseline="-25000" dirty="0">
                <a:latin typeface="Arial"/>
                <a:cs typeface="Arial"/>
              </a:endParaRPr>
            </a:p>
          </p:txBody>
        </p:sp>
        <p:sp>
          <p:nvSpPr>
            <p:cNvPr id="34" name="Rectangle 42"/>
            <p:cNvSpPr>
              <a:spLocks noChangeArrowheads="1"/>
            </p:cNvSpPr>
            <p:nvPr/>
          </p:nvSpPr>
          <p:spPr bwMode="auto">
            <a:xfrm>
              <a:off x="1819" y="1305"/>
              <a:ext cx="768" cy="301"/>
            </a:xfrm>
            <a:prstGeom prst="rect">
              <a:avLst/>
            </a:prstGeom>
            <a:noFill/>
            <a:ln w="12700">
              <a:solidFill>
                <a:srgbClr val="FF0000"/>
              </a:solidFill>
              <a:miter lim="800000"/>
              <a:headEnd/>
              <a:tailEnd/>
            </a:ln>
          </p:spPr>
          <p:txBody>
            <a:bodyPr wrap="none" anchor="ctr"/>
            <a:lstStyle/>
            <a:p>
              <a:endParaRPr lang="en-US">
                <a:latin typeface="Arial"/>
                <a:cs typeface="Arial"/>
              </a:endParaRPr>
            </a:p>
          </p:txBody>
        </p:sp>
      </p:grpSp>
      <p:grpSp>
        <p:nvGrpSpPr>
          <p:cNvPr id="35" name="Group 43"/>
          <p:cNvGrpSpPr>
            <a:grpSpLocks/>
          </p:cNvGrpSpPr>
          <p:nvPr/>
        </p:nvGrpSpPr>
        <p:grpSpPr bwMode="auto">
          <a:xfrm>
            <a:off x="4552950" y="3756025"/>
            <a:ext cx="2941638" cy="477838"/>
            <a:chOff x="1855" y="2148"/>
            <a:chExt cx="1853" cy="301"/>
          </a:xfrm>
        </p:grpSpPr>
        <p:sp>
          <p:nvSpPr>
            <p:cNvPr id="36" name="Line 44"/>
            <p:cNvSpPr>
              <a:spLocks noChangeShapeType="1"/>
            </p:cNvSpPr>
            <p:nvPr/>
          </p:nvSpPr>
          <p:spPr bwMode="auto">
            <a:xfrm flipH="1">
              <a:off x="2671" y="2295"/>
              <a:ext cx="1037" cy="0"/>
            </a:xfrm>
            <a:prstGeom prst="line">
              <a:avLst/>
            </a:prstGeom>
            <a:noFill/>
            <a:ln w="28575">
              <a:solidFill>
                <a:srgbClr val="FF0000"/>
              </a:solidFill>
              <a:prstDash val="dash"/>
              <a:round/>
              <a:headEnd/>
              <a:tailEnd/>
            </a:ln>
          </p:spPr>
          <p:txBody>
            <a:bodyPr/>
            <a:lstStyle/>
            <a:p>
              <a:endParaRPr lang="en-US">
                <a:latin typeface="Arial"/>
                <a:cs typeface="Arial"/>
              </a:endParaRPr>
            </a:p>
          </p:txBody>
        </p:sp>
        <p:sp>
          <p:nvSpPr>
            <p:cNvPr id="37" name="Text Box 45"/>
            <p:cNvSpPr txBox="1">
              <a:spLocks noChangeArrowheads="1"/>
            </p:cNvSpPr>
            <p:nvPr/>
          </p:nvSpPr>
          <p:spPr bwMode="auto">
            <a:xfrm>
              <a:off x="1855" y="2160"/>
              <a:ext cx="505" cy="269"/>
            </a:xfrm>
            <a:prstGeom prst="rect">
              <a:avLst/>
            </a:prstGeom>
            <a:noFill/>
            <a:ln w="9525">
              <a:noFill/>
              <a:miter lim="800000"/>
              <a:headEnd/>
              <a:tailEnd/>
            </a:ln>
          </p:spPr>
          <p:txBody>
            <a:bodyPr>
              <a:spAutoFit/>
            </a:bodyPr>
            <a:lstStyle/>
            <a:p>
              <a:pPr algn="r">
                <a:spcBef>
                  <a:spcPct val="50000"/>
                </a:spcBef>
              </a:pPr>
              <a:r>
                <a:rPr lang="en-US" sz="2200" b="1" i="1">
                  <a:latin typeface="Arial"/>
                  <a:cs typeface="Arial"/>
                </a:rPr>
                <a:t>P</a:t>
              </a:r>
              <a:r>
                <a:rPr lang="en-US" sz="2200" b="1" i="1" baseline="-25000">
                  <a:latin typeface="Arial"/>
                  <a:cs typeface="Arial"/>
                </a:rPr>
                <a:t>S</a:t>
              </a:r>
              <a:r>
                <a:rPr lang="en-US" sz="2200">
                  <a:latin typeface="Arial"/>
                  <a:cs typeface="Arial"/>
                </a:rPr>
                <a:t> =</a:t>
              </a:r>
              <a:endParaRPr lang="en-US" sz="2200" b="1" i="1" baseline="-25000">
                <a:latin typeface="Arial"/>
                <a:cs typeface="Arial"/>
              </a:endParaRPr>
            </a:p>
          </p:txBody>
        </p:sp>
        <p:sp>
          <p:nvSpPr>
            <p:cNvPr id="38" name="Rectangle 46"/>
            <p:cNvSpPr>
              <a:spLocks noChangeArrowheads="1"/>
            </p:cNvSpPr>
            <p:nvPr/>
          </p:nvSpPr>
          <p:spPr bwMode="auto">
            <a:xfrm>
              <a:off x="1878" y="2148"/>
              <a:ext cx="718" cy="301"/>
            </a:xfrm>
            <a:prstGeom prst="rect">
              <a:avLst/>
            </a:prstGeom>
            <a:noFill/>
            <a:ln w="12700">
              <a:solidFill>
                <a:srgbClr val="FF0000"/>
              </a:solidFill>
              <a:miter lim="800000"/>
              <a:headEnd/>
              <a:tailEnd/>
            </a:ln>
          </p:spPr>
          <p:txBody>
            <a:bodyPr wrap="none" anchor="ctr"/>
            <a:lstStyle/>
            <a:p>
              <a:endParaRPr lang="en-US">
                <a:latin typeface="Arial"/>
                <a:cs typeface="Arial"/>
              </a:endParaRPr>
            </a:p>
          </p:txBody>
        </p:sp>
      </p:grpSp>
      <p:sp>
        <p:nvSpPr>
          <p:cNvPr id="40" name="Line 37"/>
          <p:cNvSpPr>
            <a:spLocks noChangeShapeType="1"/>
          </p:cNvSpPr>
          <p:nvPr/>
        </p:nvSpPr>
        <p:spPr bwMode="auto">
          <a:xfrm>
            <a:off x="7507288" y="2667000"/>
            <a:ext cx="0" cy="1321594"/>
          </a:xfrm>
          <a:prstGeom prst="line">
            <a:avLst/>
          </a:prstGeom>
          <a:noFill/>
          <a:ln w="57150">
            <a:solidFill>
              <a:srgbClr val="006600"/>
            </a:solidFill>
            <a:prstDash val="solid"/>
            <a:round/>
            <a:headEnd/>
            <a:tailEnd/>
          </a:ln>
        </p:spPr>
        <p:txBody>
          <a:bodyPr/>
          <a:lstStyle/>
          <a:p>
            <a:endParaRPr lang="en-US">
              <a:latin typeface="Arial"/>
              <a:cs typeface="Arial"/>
            </a:endParaRPr>
          </a:p>
        </p:txBody>
      </p:sp>
      <p:sp>
        <p:nvSpPr>
          <p:cNvPr id="5" name="Footer Placeholder 4">
            <a:extLst>
              <a:ext uri="{FF2B5EF4-FFF2-40B4-BE49-F238E27FC236}">
                <a16:creationId xmlns:a16="http://schemas.microsoft.com/office/drawing/2014/main" id="{5948737C-5DFE-F1FC-2C16-F94BD6C0C97C}"/>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41747002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up)">
                                      <p:cBhvr>
                                        <p:cTn id="7" dur="500"/>
                                        <p:tgtEl>
                                          <p:spTgt spid="40"/>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wipe(left)">
                                      <p:cBhvr>
                                        <p:cTn id="11" dur="500"/>
                                        <p:tgtEl>
                                          <p:spTgt spid="2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wipe(up)">
                                      <p:cBhvr>
                                        <p:cTn id="16" dur="500"/>
                                        <p:tgtEl>
                                          <p:spTgt spid="2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wipe(left)">
                                      <p:cBhvr>
                                        <p:cTn id="20" dur="5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left)">
                                      <p:cBhvr>
                                        <p:cTn id="25" dur="500"/>
                                        <p:tgtEl>
                                          <p:spTgt spid="31"/>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left)">
                                      <p:cBhvr>
                                        <p:cTn id="29" dur="500"/>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wipe(left)">
                                      <p:cBhvr>
                                        <p:cTn id="34" dur="500"/>
                                        <p:tgtEl>
                                          <p:spTgt spid="35"/>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wipe(left)">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left)">
                                      <p:cBhvr>
                                        <p:cTn id="43" dur="500"/>
                                        <p:tgtEl>
                                          <p:spTgt spid="3">
                                            <p:txEl>
                                              <p:pRg st="3" end="3"/>
                                            </p:txEl>
                                          </p:spTgt>
                                        </p:tgtEl>
                                      </p:cBhvr>
                                    </p:animEffect>
                                  </p:childTnLst>
                                </p:cTn>
                              </p:par>
                            </p:childTnLst>
                          </p:cTn>
                        </p:par>
                        <p:par>
                          <p:cTn id="44" fill="hold">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wipe(left)">
                                      <p:cBhvr>
                                        <p:cTn id="47" dur="500"/>
                                        <p:tgtEl>
                                          <p:spTgt spid="3">
                                            <p:txEl>
                                              <p:pRg st="4" end="4"/>
                                            </p:txEl>
                                          </p:spTgt>
                                        </p:tgtEl>
                                      </p:cBhvr>
                                    </p:animEffect>
                                  </p:childTnLst>
                                </p:cTn>
                              </p:par>
                            </p:childTnLst>
                          </p:cTn>
                        </p:par>
                        <p:par>
                          <p:cTn id="48" fill="hold">
                            <p:stCondLst>
                              <p:cond delay="1000"/>
                            </p:stCondLst>
                            <p:childTnLst>
                              <p:par>
                                <p:cTn id="49" presetID="22" presetClass="entr" presetSubtype="8" fill="hold" grpId="0" nodeType="after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Effect transition="in" filter="wipe(left)">
                                      <p:cBhvr>
                                        <p:cTn id="5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0"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Elasticity and Tax Incidence</a:t>
            </a:r>
          </a:p>
        </p:txBody>
      </p:sp>
      <p:sp>
        <p:nvSpPr>
          <p:cNvPr id="3" name="Content Placeholder 2"/>
          <p:cNvSpPr>
            <a:spLocks noGrp="1"/>
          </p:cNvSpPr>
          <p:nvPr>
            <p:ph idx="1"/>
          </p:nvPr>
        </p:nvSpPr>
        <p:spPr/>
        <p:txBody>
          <a:bodyPr/>
          <a:lstStyle/>
          <a:p>
            <a:r>
              <a:rPr lang="en-US" dirty="0"/>
              <a:t>When a good is taxed</a:t>
            </a:r>
          </a:p>
          <a:p>
            <a:pPr lvl="1"/>
            <a:r>
              <a:rPr lang="en-US" dirty="0"/>
              <a:t>Which curve shifts depends on whether the tax is levied on buyers or sellers</a:t>
            </a:r>
          </a:p>
          <a:p>
            <a:pPr lvl="2"/>
            <a:r>
              <a:rPr lang="en-US" dirty="0"/>
              <a:t>Irrelevant for determining the tax’s incidence</a:t>
            </a:r>
          </a:p>
          <a:p>
            <a:pPr lvl="2"/>
            <a:r>
              <a:rPr lang="en-US" dirty="0"/>
              <a:t>Buyers and sellers of the good share the burden of the tax</a:t>
            </a:r>
          </a:p>
          <a:p>
            <a:pPr lvl="1"/>
            <a:r>
              <a:rPr lang="en-US" dirty="0"/>
              <a:t>But how exactly is the tax burden divided?</a:t>
            </a:r>
          </a:p>
          <a:p>
            <a:pPr lvl="2"/>
            <a:r>
              <a:rPr lang="en-US" dirty="0"/>
              <a:t>Depends on the elasticity of demand and elasticity of supply</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42</a:t>
            </a:fld>
            <a:endParaRPr lang="en-US"/>
          </a:p>
        </p:txBody>
      </p:sp>
      <p:sp>
        <p:nvSpPr>
          <p:cNvPr id="5" name="Footer Placeholder 4">
            <a:extLst>
              <a:ext uri="{FF2B5EF4-FFF2-40B4-BE49-F238E27FC236}">
                <a16:creationId xmlns:a16="http://schemas.microsoft.com/office/drawing/2014/main" id="{6CE09E08-0FB5-354C-F54D-05A50C695547}"/>
              </a:ext>
            </a:extLst>
          </p:cNvPr>
          <p:cNvSpPr>
            <a:spLocks noGrp="1"/>
          </p:cNvSpPr>
          <p:nvPr>
            <p:ph type="ftr" sz="quarter" idx="11"/>
          </p:nvPr>
        </p:nvSpPr>
        <p:spPr/>
        <p:txBody>
          <a:body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063197818"/>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normAutofit/>
          </a:bodyPr>
          <a:lstStyle/>
          <a:p>
            <a:pPr algn="ctr" eaLnBrk="1" hangingPunct="1"/>
            <a:r>
              <a:rPr lang="en-US" dirty="0"/>
              <a:t>CASE 1:  Elastic supply, inelastic demand</a:t>
            </a:r>
            <a:endParaRPr lang="en-US" sz="2800" dirty="0"/>
          </a:p>
        </p:txBody>
      </p:sp>
      <p:sp>
        <p:nvSpPr>
          <p:cNvPr id="33797" name="Rectangle 3"/>
          <p:cNvSpPr>
            <a:spLocks noGrp="1" noChangeArrowheads="1"/>
          </p:cNvSpPr>
          <p:nvPr>
            <p:ph idx="1"/>
          </p:nvPr>
        </p:nvSpPr>
        <p:spPr>
          <a:xfrm>
            <a:off x="7411243" y="990601"/>
            <a:ext cx="3138116" cy="4495801"/>
          </a:xfrm>
          <a:noFill/>
        </p:spPr>
        <p:txBody>
          <a:bodyPr>
            <a:normAutofit/>
          </a:bodyPr>
          <a:lstStyle/>
          <a:p>
            <a:pPr marL="0" indent="0">
              <a:lnSpc>
                <a:spcPct val="105000"/>
              </a:lnSpc>
              <a:buClr>
                <a:srgbClr val="00B85C"/>
              </a:buClr>
              <a:buSzPct val="120000"/>
              <a:buNone/>
              <a:defRPr/>
            </a:pPr>
            <a:r>
              <a:rPr lang="en-US" sz="2800" dirty="0">
                <a:cs typeface="Arial"/>
              </a:rPr>
              <a:t>It’s easier for sellers than buyers to leave the market.  </a:t>
            </a:r>
          </a:p>
          <a:p>
            <a:pPr marL="0" indent="0">
              <a:lnSpc>
                <a:spcPct val="105000"/>
              </a:lnSpc>
              <a:buClr>
                <a:srgbClr val="00B85C"/>
              </a:buClr>
              <a:buSzPct val="120000"/>
              <a:buNone/>
              <a:defRPr/>
            </a:pPr>
            <a:endParaRPr lang="en-US" sz="2800" dirty="0">
              <a:cs typeface="Arial"/>
            </a:endParaRPr>
          </a:p>
          <a:p>
            <a:pPr marL="0" indent="0">
              <a:lnSpc>
                <a:spcPct val="105000"/>
              </a:lnSpc>
              <a:buClr>
                <a:srgbClr val="00B85C"/>
              </a:buClr>
              <a:buSzPct val="120000"/>
              <a:buNone/>
              <a:defRPr/>
            </a:pPr>
            <a:r>
              <a:rPr lang="en-US" sz="2800" dirty="0">
                <a:cs typeface="Arial"/>
              </a:rPr>
              <a:t>So, </a:t>
            </a:r>
            <a:r>
              <a:rPr lang="en-US" sz="2800" dirty="0">
                <a:solidFill>
                  <a:srgbClr val="C00000"/>
                </a:solidFill>
                <a:cs typeface="Arial"/>
              </a:rPr>
              <a:t>buyers bear most of the burden of the tax. </a:t>
            </a:r>
          </a:p>
        </p:txBody>
      </p:sp>
      <p:sp>
        <p:nvSpPr>
          <p:cNvPr id="21" name="Slide Number Placeholder 20"/>
          <p:cNvSpPr>
            <a:spLocks noGrp="1"/>
          </p:cNvSpPr>
          <p:nvPr>
            <p:ph type="sldNum" sz="quarter" idx="10"/>
          </p:nvPr>
        </p:nvSpPr>
        <p:spPr/>
        <p:txBody>
          <a:bodyPr/>
          <a:lstStyle/>
          <a:p>
            <a:pPr>
              <a:defRPr/>
            </a:pPr>
            <a:fld id="{2F37425F-5E17-4209-B948-B5CE2119E408}" type="slidenum">
              <a:rPr lang="en-US" smtClean="0"/>
              <a:pPr>
                <a:defRPr/>
              </a:pPr>
              <a:t>43</a:t>
            </a:fld>
            <a:endParaRPr lang="en-US" dirty="0"/>
          </a:p>
        </p:txBody>
      </p:sp>
      <p:grpSp>
        <p:nvGrpSpPr>
          <p:cNvPr id="2" name="Group 4"/>
          <p:cNvGrpSpPr>
            <a:grpSpLocks/>
          </p:cNvGrpSpPr>
          <p:nvPr/>
        </p:nvGrpSpPr>
        <p:grpSpPr bwMode="auto">
          <a:xfrm>
            <a:off x="4279901" y="1143000"/>
            <a:ext cx="3024187" cy="4343400"/>
            <a:chOff x="3326" y="1149"/>
            <a:chExt cx="1905" cy="2736"/>
          </a:xfrm>
        </p:grpSpPr>
        <p:grpSp>
          <p:nvGrpSpPr>
            <p:cNvPr id="3" name="Group 5"/>
            <p:cNvGrpSpPr>
              <a:grpSpLocks/>
            </p:cNvGrpSpPr>
            <p:nvPr/>
          </p:nvGrpSpPr>
          <p:grpSpPr bwMode="auto">
            <a:xfrm>
              <a:off x="3433" y="1403"/>
              <a:ext cx="1784" cy="2190"/>
              <a:chOff x="2424" y="1167"/>
              <a:chExt cx="2400" cy="2079"/>
            </a:xfrm>
          </p:grpSpPr>
          <p:sp>
            <p:nvSpPr>
              <p:cNvPr id="33844" name="Line 6"/>
              <p:cNvSpPr>
                <a:spLocks noChangeShapeType="1"/>
              </p:cNvSpPr>
              <p:nvPr/>
            </p:nvSpPr>
            <p:spPr bwMode="auto">
              <a:xfrm>
                <a:off x="2424" y="1167"/>
                <a:ext cx="0" cy="2079"/>
              </a:xfrm>
              <a:prstGeom prst="line">
                <a:avLst/>
              </a:prstGeom>
              <a:noFill/>
              <a:ln w="9525">
                <a:solidFill>
                  <a:schemeClr val="tx1"/>
                </a:solidFill>
                <a:round/>
                <a:headEnd/>
                <a:tailEnd/>
              </a:ln>
            </p:spPr>
            <p:txBody>
              <a:bodyPr/>
              <a:lstStyle/>
              <a:p>
                <a:endParaRPr lang="en-US">
                  <a:latin typeface="Arial"/>
                  <a:cs typeface="Arial"/>
                </a:endParaRPr>
              </a:p>
            </p:txBody>
          </p:sp>
          <p:sp>
            <p:nvSpPr>
              <p:cNvPr id="33845" name="Line 7"/>
              <p:cNvSpPr>
                <a:spLocks noChangeShapeType="1"/>
              </p:cNvSpPr>
              <p:nvPr/>
            </p:nvSpPr>
            <p:spPr bwMode="auto">
              <a:xfrm>
                <a:off x="2424" y="3246"/>
                <a:ext cx="240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33842" name="Text Box 8"/>
            <p:cNvSpPr txBox="1">
              <a:spLocks noChangeArrowheads="1"/>
            </p:cNvSpPr>
            <p:nvPr/>
          </p:nvSpPr>
          <p:spPr bwMode="auto">
            <a:xfrm>
              <a:off x="3326" y="1149"/>
              <a:ext cx="233" cy="279"/>
            </a:xfrm>
            <a:prstGeom prst="rect">
              <a:avLst/>
            </a:prstGeom>
            <a:noFill/>
            <a:ln w="9525">
              <a:noFill/>
              <a:miter lim="800000"/>
              <a:headEnd/>
              <a:tailEnd/>
            </a:ln>
          </p:spPr>
          <p:txBody>
            <a:bodyPr>
              <a:spAutoFit/>
            </a:bodyPr>
            <a:lstStyle/>
            <a:p>
              <a:pPr algn="ctr">
                <a:spcBef>
                  <a:spcPct val="50000"/>
                </a:spcBef>
              </a:pPr>
              <a:r>
                <a:rPr lang="en-US" sz="2300" b="1" i="1">
                  <a:latin typeface="Arial"/>
                  <a:cs typeface="Arial"/>
                </a:rPr>
                <a:t>P</a:t>
              </a:r>
            </a:p>
          </p:txBody>
        </p:sp>
        <p:sp>
          <p:nvSpPr>
            <p:cNvPr id="33843" name="Text Box 9"/>
            <p:cNvSpPr txBox="1">
              <a:spLocks noChangeArrowheads="1"/>
            </p:cNvSpPr>
            <p:nvPr/>
          </p:nvSpPr>
          <p:spPr bwMode="auto">
            <a:xfrm>
              <a:off x="4998" y="3606"/>
              <a:ext cx="233" cy="279"/>
            </a:xfrm>
            <a:prstGeom prst="rect">
              <a:avLst/>
            </a:prstGeom>
            <a:noFill/>
            <a:ln w="9525">
              <a:noFill/>
              <a:miter lim="800000"/>
              <a:headEnd/>
              <a:tailEnd/>
            </a:ln>
          </p:spPr>
          <p:txBody>
            <a:bodyPr>
              <a:spAutoFit/>
            </a:bodyPr>
            <a:lstStyle/>
            <a:p>
              <a:pPr algn="ctr">
                <a:spcBef>
                  <a:spcPct val="50000"/>
                </a:spcBef>
              </a:pPr>
              <a:r>
                <a:rPr lang="en-US" sz="2300" b="1" i="1" dirty="0">
                  <a:latin typeface="Arial"/>
                  <a:cs typeface="Arial"/>
                </a:rPr>
                <a:t>Q</a:t>
              </a:r>
            </a:p>
          </p:txBody>
        </p:sp>
      </p:grpSp>
      <p:grpSp>
        <p:nvGrpSpPr>
          <p:cNvPr id="4" name="Group 10"/>
          <p:cNvGrpSpPr>
            <a:grpSpLocks/>
          </p:cNvGrpSpPr>
          <p:nvPr/>
        </p:nvGrpSpPr>
        <p:grpSpPr bwMode="auto">
          <a:xfrm>
            <a:off x="5348287" y="1679576"/>
            <a:ext cx="1301750" cy="3209925"/>
            <a:chOff x="3999" y="1361"/>
            <a:chExt cx="820" cy="2022"/>
          </a:xfrm>
        </p:grpSpPr>
        <p:sp>
          <p:nvSpPr>
            <p:cNvPr id="33839" name="Text Box 11"/>
            <p:cNvSpPr txBox="1">
              <a:spLocks noChangeArrowheads="1"/>
            </p:cNvSpPr>
            <p:nvPr/>
          </p:nvSpPr>
          <p:spPr bwMode="auto">
            <a:xfrm>
              <a:off x="4586" y="3104"/>
              <a:ext cx="233" cy="279"/>
            </a:xfrm>
            <a:prstGeom prst="rect">
              <a:avLst/>
            </a:prstGeom>
            <a:noFill/>
            <a:ln w="9525">
              <a:noFill/>
              <a:miter lim="800000"/>
              <a:headEnd/>
              <a:tailEnd/>
            </a:ln>
          </p:spPr>
          <p:txBody>
            <a:bodyPr>
              <a:spAutoFit/>
            </a:bodyPr>
            <a:lstStyle/>
            <a:p>
              <a:pPr algn="ctr">
                <a:spcBef>
                  <a:spcPct val="50000"/>
                </a:spcBef>
              </a:pPr>
              <a:r>
                <a:rPr lang="en-US" sz="2300" b="1" i="1">
                  <a:latin typeface="Arial"/>
                  <a:cs typeface="Arial"/>
                </a:rPr>
                <a:t>D</a:t>
              </a:r>
            </a:p>
          </p:txBody>
        </p:sp>
        <p:sp>
          <p:nvSpPr>
            <p:cNvPr id="33840" name="Line 12"/>
            <p:cNvSpPr>
              <a:spLocks noChangeShapeType="1"/>
            </p:cNvSpPr>
            <p:nvPr/>
          </p:nvSpPr>
          <p:spPr bwMode="auto">
            <a:xfrm>
              <a:off x="3999" y="1361"/>
              <a:ext cx="655" cy="1794"/>
            </a:xfrm>
            <a:prstGeom prst="line">
              <a:avLst/>
            </a:prstGeom>
            <a:noFill/>
            <a:ln w="38100">
              <a:solidFill>
                <a:srgbClr val="003399"/>
              </a:solidFill>
              <a:round/>
              <a:headEnd/>
              <a:tailEnd/>
            </a:ln>
          </p:spPr>
          <p:txBody>
            <a:bodyPr/>
            <a:lstStyle/>
            <a:p>
              <a:endParaRPr lang="en-US">
                <a:latin typeface="Arial"/>
                <a:cs typeface="Arial"/>
              </a:endParaRPr>
            </a:p>
          </p:txBody>
        </p:sp>
      </p:grpSp>
      <p:grpSp>
        <p:nvGrpSpPr>
          <p:cNvPr id="5" name="Group 13"/>
          <p:cNvGrpSpPr>
            <a:grpSpLocks/>
          </p:cNvGrpSpPr>
          <p:nvPr/>
        </p:nvGrpSpPr>
        <p:grpSpPr bwMode="auto">
          <a:xfrm>
            <a:off x="4643437" y="1939926"/>
            <a:ext cx="2508250" cy="2465387"/>
            <a:chOff x="2336" y="1651"/>
            <a:chExt cx="1580" cy="1553"/>
          </a:xfrm>
        </p:grpSpPr>
        <p:sp>
          <p:nvSpPr>
            <p:cNvPr id="33837" name="Text Box 14"/>
            <p:cNvSpPr txBox="1">
              <a:spLocks noChangeArrowheads="1"/>
            </p:cNvSpPr>
            <p:nvPr/>
          </p:nvSpPr>
          <p:spPr bwMode="auto">
            <a:xfrm>
              <a:off x="3683" y="1651"/>
              <a:ext cx="233"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S</a:t>
              </a:r>
            </a:p>
          </p:txBody>
        </p:sp>
        <p:sp>
          <p:nvSpPr>
            <p:cNvPr id="33838" name="Line 15"/>
            <p:cNvSpPr>
              <a:spLocks noChangeShapeType="1"/>
            </p:cNvSpPr>
            <p:nvPr/>
          </p:nvSpPr>
          <p:spPr bwMode="auto">
            <a:xfrm flipV="1">
              <a:off x="2336" y="1875"/>
              <a:ext cx="1399" cy="1329"/>
            </a:xfrm>
            <a:prstGeom prst="line">
              <a:avLst/>
            </a:prstGeom>
            <a:noFill/>
            <a:ln w="38100">
              <a:solidFill>
                <a:srgbClr val="CC0000"/>
              </a:solidFill>
              <a:round/>
              <a:headEnd/>
              <a:tailEnd/>
            </a:ln>
          </p:spPr>
          <p:txBody>
            <a:bodyPr/>
            <a:lstStyle/>
            <a:p>
              <a:endParaRPr lang="en-US">
                <a:latin typeface="Arial"/>
                <a:cs typeface="Arial"/>
              </a:endParaRPr>
            </a:p>
          </p:txBody>
        </p:sp>
      </p:grpSp>
      <p:grpSp>
        <p:nvGrpSpPr>
          <p:cNvPr id="6" name="Group 16"/>
          <p:cNvGrpSpPr>
            <a:grpSpLocks/>
          </p:cNvGrpSpPr>
          <p:nvPr/>
        </p:nvGrpSpPr>
        <p:grpSpPr bwMode="auto">
          <a:xfrm>
            <a:off x="4635500" y="2381251"/>
            <a:ext cx="952500" cy="1108075"/>
            <a:chOff x="3550" y="1803"/>
            <a:chExt cx="600" cy="698"/>
          </a:xfrm>
        </p:grpSpPr>
        <p:sp>
          <p:nvSpPr>
            <p:cNvPr id="33834" name="Line 17"/>
            <p:cNvSpPr>
              <a:spLocks noChangeShapeType="1"/>
            </p:cNvSpPr>
            <p:nvPr/>
          </p:nvSpPr>
          <p:spPr bwMode="auto">
            <a:xfrm flipH="1" flipV="1">
              <a:off x="4149" y="1803"/>
              <a:ext cx="1" cy="698"/>
            </a:xfrm>
            <a:prstGeom prst="line">
              <a:avLst/>
            </a:prstGeom>
            <a:noFill/>
            <a:ln w="38100">
              <a:solidFill>
                <a:srgbClr val="006600"/>
              </a:solidFill>
              <a:round/>
              <a:headEnd/>
              <a:tailEnd/>
            </a:ln>
          </p:spPr>
          <p:txBody>
            <a:bodyPr/>
            <a:lstStyle/>
            <a:p>
              <a:endParaRPr lang="en-US">
                <a:latin typeface="Arial"/>
                <a:cs typeface="Arial"/>
              </a:endParaRPr>
            </a:p>
          </p:txBody>
        </p:sp>
        <p:sp>
          <p:nvSpPr>
            <p:cNvPr id="33835" name="AutoShape 18"/>
            <p:cNvSpPr>
              <a:spLocks/>
            </p:cNvSpPr>
            <p:nvPr/>
          </p:nvSpPr>
          <p:spPr bwMode="auto">
            <a:xfrm>
              <a:off x="3977" y="1805"/>
              <a:ext cx="118" cy="693"/>
            </a:xfrm>
            <a:prstGeom prst="leftBrace">
              <a:avLst>
                <a:gd name="adj1" fmla="val 63732"/>
                <a:gd name="adj2" fmla="val 44880"/>
              </a:avLst>
            </a:prstGeom>
            <a:noFill/>
            <a:ln w="38100">
              <a:solidFill>
                <a:srgbClr val="006600"/>
              </a:solidFill>
              <a:round/>
              <a:headEnd/>
              <a:tailEnd/>
            </a:ln>
          </p:spPr>
          <p:txBody>
            <a:bodyPr wrap="none" anchor="ctr"/>
            <a:lstStyle/>
            <a:p>
              <a:endParaRPr lang="en-US">
                <a:latin typeface="Arial"/>
                <a:cs typeface="Arial"/>
              </a:endParaRPr>
            </a:p>
          </p:txBody>
        </p:sp>
        <p:sp>
          <p:nvSpPr>
            <p:cNvPr id="33836" name="Text Box 19"/>
            <p:cNvSpPr txBox="1">
              <a:spLocks noChangeArrowheads="1"/>
            </p:cNvSpPr>
            <p:nvPr/>
          </p:nvSpPr>
          <p:spPr bwMode="auto">
            <a:xfrm>
              <a:off x="3550" y="1958"/>
              <a:ext cx="442" cy="288"/>
            </a:xfrm>
            <a:prstGeom prst="rect">
              <a:avLst/>
            </a:prstGeom>
            <a:noFill/>
            <a:ln w="9525">
              <a:noFill/>
              <a:miter lim="800000"/>
              <a:headEnd/>
              <a:tailEnd/>
            </a:ln>
          </p:spPr>
          <p:txBody>
            <a:bodyPr>
              <a:spAutoFit/>
            </a:bodyPr>
            <a:lstStyle/>
            <a:p>
              <a:pPr algn="r">
                <a:spcBef>
                  <a:spcPct val="50000"/>
                </a:spcBef>
              </a:pPr>
              <a:r>
                <a:rPr lang="en-US" sz="2400" dirty="0">
                  <a:solidFill>
                    <a:srgbClr val="006600"/>
                  </a:solidFill>
                  <a:latin typeface="Arial"/>
                  <a:cs typeface="Arial"/>
                </a:rPr>
                <a:t>Tax</a:t>
              </a:r>
            </a:p>
          </p:txBody>
        </p:sp>
      </p:grpSp>
      <p:grpSp>
        <p:nvGrpSpPr>
          <p:cNvPr id="7" name="Group 20"/>
          <p:cNvGrpSpPr>
            <a:grpSpLocks/>
          </p:cNvGrpSpPr>
          <p:nvPr/>
        </p:nvGrpSpPr>
        <p:grpSpPr bwMode="auto">
          <a:xfrm>
            <a:off x="1677989" y="1014414"/>
            <a:ext cx="2730501" cy="2160589"/>
            <a:chOff x="475" y="1109"/>
            <a:chExt cx="1720" cy="1361"/>
          </a:xfrm>
        </p:grpSpPr>
        <p:sp>
          <p:nvSpPr>
            <p:cNvPr id="33830" name="AutoShape 21"/>
            <p:cNvSpPr>
              <a:spLocks/>
            </p:cNvSpPr>
            <p:nvPr/>
          </p:nvSpPr>
          <p:spPr bwMode="auto">
            <a:xfrm>
              <a:off x="2054" y="1961"/>
              <a:ext cx="141" cy="509"/>
            </a:xfrm>
            <a:prstGeom prst="leftBrace">
              <a:avLst>
                <a:gd name="adj1" fmla="val 60988"/>
                <a:gd name="adj2" fmla="val 50000"/>
              </a:avLst>
            </a:prstGeom>
            <a:noFill/>
            <a:ln w="38100">
              <a:solidFill>
                <a:srgbClr val="0000FF"/>
              </a:solidFill>
              <a:round/>
              <a:headEnd/>
              <a:tailEnd/>
            </a:ln>
          </p:spPr>
          <p:txBody>
            <a:bodyPr wrap="none" anchor="ctr"/>
            <a:lstStyle/>
            <a:p>
              <a:endParaRPr lang="en-US">
                <a:latin typeface="Arial"/>
                <a:cs typeface="Arial"/>
              </a:endParaRPr>
            </a:p>
          </p:txBody>
        </p:sp>
        <p:grpSp>
          <p:nvGrpSpPr>
            <p:cNvPr id="8" name="Group 22"/>
            <p:cNvGrpSpPr>
              <a:grpSpLocks/>
            </p:cNvGrpSpPr>
            <p:nvPr/>
          </p:nvGrpSpPr>
          <p:grpSpPr bwMode="auto">
            <a:xfrm>
              <a:off x="475" y="1109"/>
              <a:ext cx="1551" cy="1069"/>
              <a:chOff x="1694" y="1109"/>
              <a:chExt cx="1551" cy="1069"/>
            </a:xfrm>
          </p:grpSpPr>
          <p:sp>
            <p:nvSpPr>
              <p:cNvPr id="33832" name="Line 23"/>
              <p:cNvSpPr>
                <a:spLocks noChangeShapeType="1"/>
              </p:cNvSpPr>
              <p:nvPr/>
            </p:nvSpPr>
            <p:spPr bwMode="auto">
              <a:xfrm>
                <a:off x="2120" y="1582"/>
                <a:ext cx="1125" cy="596"/>
              </a:xfrm>
              <a:prstGeom prst="line">
                <a:avLst/>
              </a:prstGeom>
              <a:noFill/>
              <a:ln w="9525">
                <a:solidFill>
                  <a:srgbClr val="0000FF"/>
                </a:solidFill>
                <a:round/>
                <a:headEnd/>
                <a:tailEnd/>
              </a:ln>
            </p:spPr>
            <p:txBody>
              <a:bodyPr/>
              <a:lstStyle/>
              <a:p>
                <a:endParaRPr lang="en-US">
                  <a:latin typeface="Arial"/>
                  <a:cs typeface="Arial"/>
                </a:endParaRPr>
              </a:p>
            </p:txBody>
          </p:sp>
          <p:sp>
            <p:nvSpPr>
              <p:cNvPr id="33833" name="Text Box 24"/>
              <p:cNvSpPr txBox="1">
                <a:spLocks noChangeArrowheads="1"/>
              </p:cNvSpPr>
              <p:nvPr/>
            </p:nvSpPr>
            <p:spPr bwMode="auto">
              <a:xfrm>
                <a:off x="1694" y="1109"/>
                <a:ext cx="1360" cy="465"/>
              </a:xfrm>
              <a:prstGeom prst="rect">
                <a:avLst/>
              </a:prstGeom>
              <a:noFill/>
              <a:ln w="9525">
                <a:solidFill>
                  <a:srgbClr val="0000FF"/>
                </a:solidFill>
                <a:miter lim="800000"/>
                <a:headEnd/>
                <a:tailEnd/>
              </a:ln>
            </p:spPr>
            <p:txBody>
              <a:bodyPr lIns="0" tIns="0" rIns="0" bIns="0">
                <a:spAutoFit/>
              </a:bodyPr>
              <a:lstStyle/>
              <a:p>
                <a:pPr algn="ctr">
                  <a:spcBef>
                    <a:spcPct val="50000"/>
                  </a:spcBef>
                </a:pPr>
                <a:r>
                  <a:rPr lang="en-US" sz="2400" dirty="0">
                    <a:solidFill>
                      <a:srgbClr val="0000FF"/>
                    </a:solidFill>
                    <a:latin typeface="Arial"/>
                    <a:cs typeface="Arial"/>
                  </a:rPr>
                  <a:t>Buyers’ share of tax burden</a:t>
                </a:r>
              </a:p>
            </p:txBody>
          </p:sp>
        </p:grpSp>
      </p:grpSp>
      <p:grpSp>
        <p:nvGrpSpPr>
          <p:cNvPr id="9" name="Group 25"/>
          <p:cNvGrpSpPr>
            <a:grpSpLocks/>
          </p:cNvGrpSpPr>
          <p:nvPr/>
        </p:nvGrpSpPr>
        <p:grpSpPr bwMode="auto">
          <a:xfrm>
            <a:off x="1760539" y="3224216"/>
            <a:ext cx="2647951" cy="2749551"/>
            <a:chOff x="527" y="2501"/>
            <a:chExt cx="1668" cy="1732"/>
          </a:xfrm>
        </p:grpSpPr>
        <p:sp>
          <p:nvSpPr>
            <p:cNvPr id="33826" name="AutoShape 26"/>
            <p:cNvSpPr>
              <a:spLocks/>
            </p:cNvSpPr>
            <p:nvPr/>
          </p:nvSpPr>
          <p:spPr bwMode="auto">
            <a:xfrm>
              <a:off x="2054" y="2501"/>
              <a:ext cx="141" cy="177"/>
            </a:xfrm>
            <a:prstGeom prst="leftBrace">
              <a:avLst>
                <a:gd name="adj1" fmla="val 20562"/>
                <a:gd name="adj2" fmla="val 50000"/>
              </a:avLst>
            </a:prstGeom>
            <a:noFill/>
            <a:ln w="38100">
              <a:solidFill>
                <a:srgbClr val="F45006"/>
              </a:solidFill>
              <a:round/>
              <a:headEnd/>
              <a:tailEnd/>
            </a:ln>
          </p:spPr>
          <p:txBody>
            <a:bodyPr wrap="none" anchor="ctr"/>
            <a:lstStyle/>
            <a:p>
              <a:endParaRPr lang="en-US">
                <a:latin typeface="Arial"/>
                <a:cs typeface="Arial"/>
              </a:endParaRPr>
            </a:p>
          </p:txBody>
        </p:sp>
        <p:grpSp>
          <p:nvGrpSpPr>
            <p:cNvPr id="10" name="Group 27"/>
            <p:cNvGrpSpPr>
              <a:grpSpLocks/>
            </p:cNvGrpSpPr>
            <p:nvPr/>
          </p:nvGrpSpPr>
          <p:grpSpPr bwMode="auto">
            <a:xfrm>
              <a:off x="527" y="2594"/>
              <a:ext cx="1500" cy="1639"/>
              <a:chOff x="1746" y="2594"/>
              <a:chExt cx="1500" cy="1639"/>
            </a:xfrm>
          </p:grpSpPr>
          <p:sp>
            <p:nvSpPr>
              <p:cNvPr id="33828" name="Line 28"/>
              <p:cNvSpPr>
                <a:spLocks noChangeShapeType="1"/>
              </p:cNvSpPr>
              <p:nvPr/>
            </p:nvSpPr>
            <p:spPr bwMode="auto">
              <a:xfrm flipH="1">
                <a:off x="2365" y="2594"/>
                <a:ext cx="881" cy="1141"/>
              </a:xfrm>
              <a:prstGeom prst="line">
                <a:avLst/>
              </a:prstGeom>
              <a:noFill/>
              <a:ln w="9525">
                <a:solidFill>
                  <a:srgbClr val="F45006"/>
                </a:solidFill>
                <a:round/>
                <a:headEnd/>
                <a:tailEnd/>
              </a:ln>
            </p:spPr>
            <p:txBody>
              <a:bodyPr/>
              <a:lstStyle/>
              <a:p>
                <a:endParaRPr lang="en-US">
                  <a:latin typeface="Arial"/>
                  <a:cs typeface="Arial"/>
                </a:endParaRPr>
              </a:p>
            </p:txBody>
          </p:sp>
          <p:sp>
            <p:nvSpPr>
              <p:cNvPr id="33829" name="Text Box 29"/>
              <p:cNvSpPr txBox="1">
                <a:spLocks noChangeArrowheads="1"/>
              </p:cNvSpPr>
              <p:nvPr/>
            </p:nvSpPr>
            <p:spPr bwMode="auto">
              <a:xfrm>
                <a:off x="1746" y="3768"/>
                <a:ext cx="1319" cy="465"/>
              </a:xfrm>
              <a:prstGeom prst="rect">
                <a:avLst/>
              </a:prstGeom>
              <a:noFill/>
              <a:ln w="9525">
                <a:solidFill>
                  <a:srgbClr val="F45006"/>
                </a:solidFill>
                <a:miter lim="800000"/>
                <a:headEnd/>
                <a:tailEnd/>
              </a:ln>
            </p:spPr>
            <p:txBody>
              <a:bodyPr lIns="0" tIns="0" rIns="0" bIns="0">
                <a:spAutoFit/>
              </a:bodyPr>
              <a:lstStyle/>
              <a:p>
                <a:pPr algn="ctr">
                  <a:spcBef>
                    <a:spcPct val="50000"/>
                  </a:spcBef>
                </a:pPr>
                <a:r>
                  <a:rPr lang="en-US" sz="2400" dirty="0">
                    <a:solidFill>
                      <a:srgbClr val="F45006"/>
                    </a:solidFill>
                    <a:latin typeface="Arial"/>
                    <a:cs typeface="Arial"/>
                  </a:rPr>
                  <a:t>Sellers’ share of tax burden</a:t>
                </a:r>
              </a:p>
            </p:txBody>
          </p:sp>
        </p:grpSp>
      </p:grpSp>
      <p:grpSp>
        <p:nvGrpSpPr>
          <p:cNvPr id="11" name="Group 30"/>
          <p:cNvGrpSpPr>
            <a:grpSpLocks/>
          </p:cNvGrpSpPr>
          <p:nvPr/>
        </p:nvGrpSpPr>
        <p:grpSpPr bwMode="auto">
          <a:xfrm>
            <a:off x="1828801" y="2990056"/>
            <a:ext cx="4156075" cy="369888"/>
            <a:chOff x="556" y="2321"/>
            <a:chExt cx="2618" cy="233"/>
          </a:xfrm>
        </p:grpSpPr>
        <p:grpSp>
          <p:nvGrpSpPr>
            <p:cNvPr id="12" name="Group 31"/>
            <p:cNvGrpSpPr>
              <a:grpSpLocks/>
            </p:cNvGrpSpPr>
            <p:nvPr/>
          </p:nvGrpSpPr>
          <p:grpSpPr bwMode="auto">
            <a:xfrm>
              <a:off x="2213" y="2407"/>
              <a:ext cx="961" cy="87"/>
              <a:chOff x="3432" y="2281"/>
              <a:chExt cx="961" cy="87"/>
            </a:xfrm>
          </p:grpSpPr>
          <p:sp>
            <p:nvSpPr>
              <p:cNvPr id="33824" name="Oval 32"/>
              <p:cNvSpPr>
                <a:spLocks noChangeArrowheads="1"/>
              </p:cNvSpPr>
              <p:nvPr/>
            </p:nvSpPr>
            <p:spPr bwMode="auto">
              <a:xfrm>
                <a:off x="4305" y="2281"/>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33825" name="Line 33"/>
              <p:cNvSpPr>
                <a:spLocks noChangeShapeType="1"/>
              </p:cNvSpPr>
              <p:nvPr/>
            </p:nvSpPr>
            <p:spPr bwMode="auto">
              <a:xfrm flipH="1">
                <a:off x="3432" y="2324"/>
                <a:ext cx="912" cy="0"/>
              </a:xfrm>
              <a:prstGeom prst="line">
                <a:avLst/>
              </a:prstGeom>
              <a:noFill/>
              <a:ln w="12700">
                <a:solidFill>
                  <a:schemeClr val="tx1"/>
                </a:solidFill>
                <a:prstDash val="dash"/>
                <a:round/>
                <a:headEnd/>
                <a:tailEnd/>
              </a:ln>
            </p:spPr>
            <p:txBody>
              <a:bodyPr/>
              <a:lstStyle/>
              <a:p>
                <a:endParaRPr lang="en-US">
                  <a:latin typeface="Arial"/>
                  <a:cs typeface="Arial"/>
                </a:endParaRPr>
              </a:p>
            </p:txBody>
          </p:sp>
        </p:grpSp>
        <p:grpSp>
          <p:nvGrpSpPr>
            <p:cNvPr id="13" name="Group 34"/>
            <p:cNvGrpSpPr>
              <a:grpSpLocks/>
            </p:cNvGrpSpPr>
            <p:nvPr/>
          </p:nvGrpSpPr>
          <p:grpSpPr bwMode="auto">
            <a:xfrm>
              <a:off x="556" y="2321"/>
              <a:ext cx="1640" cy="233"/>
              <a:chOff x="1775" y="2321"/>
              <a:chExt cx="1640" cy="233"/>
            </a:xfrm>
          </p:grpSpPr>
          <p:sp>
            <p:nvSpPr>
              <p:cNvPr id="33822" name="Text Box 35"/>
              <p:cNvSpPr txBox="1">
                <a:spLocks noChangeArrowheads="1"/>
              </p:cNvSpPr>
              <p:nvPr/>
            </p:nvSpPr>
            <p:spPr bwMode="auto">
              <a:xfrm>
                <a:off x="1775" y="2321"/>
                <a:ext cx="1293" cy="233"/>
              </a:xfrm>
              <a:prstGeom prst="rect">
                <a:avLst/>
              </a:prstGeom>
              <a:noFill/>
              <a:ln w="9525">
                <a:noFill/>
                <a:miter lim="800000"/>
                <a:headEnd/>
                <a:tailEnd/>
              </a:ln>
            </p:spPr>
            <p:txBody>
              <a:bodyPr lIns="0" tIns="0" rIns="0" bIns="0">
                <a:spAutoFit/>
              </a:bodyPr>
              <a:lstStyle/>
              <a:p>
                <a:pPr algn="ctr">
                  <a:spcBef>
                    <a:spcPct val="50000"/>
                  </a:spcBef>
                </a:pPr>
                <a:r>
                  <a:rPr lang="en-US" sz="2400" dirty="0">
                    <a:latin typeface="Arial"/>
                    <a:cs typeface="Arial"/>
                  </a:rPr>
                  <a:t>Price if no tax</a:t>
                </a:r>
              </a:p>
            </p:txBody>
          </p:sp>
          <p:sp>
            <p:nvSpPr>
              <p:cNvPr id="33823" name="Line 36"/>
              <p:cNvSpPr>
                <a:spLocks noChangeShapeType="1"/>
              </p:cNvSpPr>
              <p:nvPr/>
            </p:nvSpPr>
            <p:spPr bwMode="auto">
              <a:xfrm flipH="1">
                <a:off x="3022" y="2449"/>
                <a:ext cx="393" cy="0"/>
              </a:xfrm>
              <a:prstGeom prst="line">
                <a:avLst/>
              </a:prstGeom>
              <a:noFill/>
              <a:ln w="9525">
                <a:solidFill>
                  <a:schemeClr val="tx1"/>
                </a:solidFill>
                <a:round/>
                <a:headEnd/>
                <a:tailEnd/>
              </a:ln>
            </p:spPr>
            <p:txBody>
              <a:bodyPr/>
              <a:lstStyle/>
              <a:p>
                <a:endParaRPr lang="en-US">
                  <a:latin typeface="Arial"/>
                  <a:cs typeface="Arial"/>
                </a:endParaRPr>
              </a:p>
            </p:txBody>
          </p:sp>
        </p:grpSp>
      </p:grpSp>
      <p:grpSp>
        <p:nvGrpSpPr>
          <p:cNvPr id="14" name="Group 37"/>
          <p:cNvGrpSpPr>
            <a:grpSpLocks/>
          </p:cNvGrpSpPr>
          <p:nvPr/>
        </p:nvGrpSpPr>
        <p:grpSpPr bwMode="auto">
          <a:xfrm>
            <a:off x="3476626" y="1871668"/>
            <a:ext cx="2179638" cy="565151"/>
            <a:chOff x="1601" y="1608"/>
            <a:chExt cx="1373" cy="356"/>
          </a:xfrm>
        </p:grpSpPr>
        <p:grpSp>
          <p:nvGrpSpPr>
            <p:cNvPr id="15" name="Group 38"/>
            <p:cNvGrpSpPr>
              <a:grpSpLocks/>
            </p:cNvGrpSpPr>
            <p:nvPr/>
          </p:nvGrpSpPr>
          <p:grpSpPr bwMode="auto">
            <a:xfrm>
              <a:off x="2206" y="1877"/>
              <a:ext cx="768" cy="87"/>
              <a:chOff x="3425" y="1751"/>
              <a:chExt cx="768" cy="87"/>
            </a:xfrm>
          </p:grpSpPr>
          <p:sp>
            <p:nvSpPr>
              <p:cNvPr id="33818" name="Oval 39"/>
              <p:cNvSpPr>
                <a:spLocks noChangeArrowheads="1"/>
              </p:cNvSpPr>
              <p:nvPr/>
            </p:nvSpPr>
            <p:spPr bwMode="auto">
              <a:xfrm>
                <a:off x="4105" y="1751"/>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33819" name="Line 40"/>
              <p:cNvSpPr>
                <a:spLocks noChangeShapeType="1"/>
              </p:cNvSpPr>
              <p:nvPr/>
            </p:nvSpPr>
            <p:spPr bwMode="auto">
              <a:xfrm flipH="1">
                <a:off x="3425" y="1796"/>
                <a:ext cx="720" cy="0"/>
              </a:xfrm>
              <a:prstGeom prst="line">
                <a:avLst/>
              </a:prstGeom>
              <a:noFill/>
              <a:ln w="12700">
                <a:solidFill>
                  <a:schemeClr val="tx1"/>
                </a:solidFill>
                <a:prstDash val="dash"/>
                <a:round/>
                <a:headEnd/>
                <a:tailEnd/>
              </a:ln>
            </p:spPr>
            <p:txBody>
              <a:bodyPr/>
              <a:lstStyle/>
              <a:p>
                <a:endParaRPr lang="en-US">
                  <a:latin typeface="Arial"/>
                  <a:cs typeface="Arial"/>
                </a:endParaRPr>
              </a:p>
            </p:txBody>
          </p:sp>
        </p:grpSp>
        <p:grpSp>
          <p:nvGrpSpPr>
            <p:cNvPr id="16" name="Group 41"/>
            <p:cNvGrpSpPr>
              <a:grpSpLocks/>
            </p:cNvGrpSpPr>
            <p:nvPr/>
          </p:nvGrpSpPr>
          <p:grpSpPr bwMode="auto">
            <a:xfrm>
              <a:off x="1601" y="1608"/>
              <a:ext cx="594" cy="311"/>
              <a:chOff x="2820" y="1608"/>
              <a:chExt cx="594" cy="311"/>
            </a:xfrm>
          </p:grpSpPr>
          <p:sp>
            <p:nvSpPr>
              <p:cNvPr id="33816" name="Text Box 42"/>
              <p:cNvSpPr txBox="1">
                <a:spLocks noChangeArrowheads="1"/>
              </p:cNvSpPr>
              <p:nvPr/>
            </p:nvSpPr>
            <p:spPr bwMode="auto">
              <a:xfrm>
                <a:off x="2820" y="1608"/>
                <a:ext cx="405" cy="288"/>
              </a:xfrm>
              <a:prstGeom prst="rect">
                <a:avLst/>
              </a:prstGeom>
              <a:noFill/>
              <a:ln w="9525">
                <a:noFill/>
                <a:miter lim="800000"/>
                <a:headEnd/>
                <a:tailEnd/>
              </a:ln>
            </p:spPr>
            <p:txBody>
              <a:bodyPr>
                <a:spAutoFit/>
              </a:bodyPr>
              <a:lstStyle/>
              <a:p>
                <a:pPr algn="r">
                  <a:spcBef>
                    <a:spcPct val="50000"/>
                  </a:spcBef>
                </a:pPr>
                <a:r>
                  <a:rPr lang="en-US" sz="2400" b="1" i="1" dirty="0">
                    <a:latin typeface="Arial"/>
                    <a:cs typeface="Arial"/>
                  </a:rPr>
                  <a:t>P</a:t>
                </a:r>
                <a:r>
                  <a:rPr lang="en-US" sz="2400" b="1" i="1" baseline="-25000" dirty="0">
                    <a:latin typeface="Arial"/>
                    <a:cs typeface="Arial"/>
                  </a:rPr>
                  <a:t>B</a:t>
                </a:r>
              </a:p>
            </p:txBody>
          </p:sp>
          <p:sp>
            <p:nvSpPr>
              <p:cNvPr id="33817" name="Line 43"/>
              <p:cNvSpPr>
                <a:spLocks noChangeShapeType="1"/>
              </p:cNvSpPr>
              <p:nvPr/>
            </p:nvSpPr>
            <p:spPr bwMode="auto">
              <a:xfrm flipH="1" flipV="1">
                <a:off x="3177" y="1773"/>
                <a:ext cx="237" cy="146"/>
              </a:xfrm>
              <a:prstGeom prst="line">
                <a:avLst/>
              </a:prstGeom>
              <a:noFill/>
              <a:ln w="9525">
                <a:solidFill>
                  <a:schemeClr val="tx1"/>
                </a:solidFill>
                <a:round/>
                <a:headEnd/>
                <a:tailEnd/>
              </a:ln>
            </p:spPr>
            <p:txBody>
              <a:bodyPr/>
              <a:lstStyle/>
              <a:p>
                <a:endParaRPr lang="en-US">
                  <a:latin typeface="Arial"/>
                  <a:cs typeface="Arial"/>
                </a:endParaRPr>
              </a:p>
            </p:txBody>
          </p:sp>
        </p:grpSp>
      </p:grpSp>
      <p:grpSp>
        <p:nvGrpSpPr>
          <p:cNvPr id="17" name="Group 44"/>
          <p:cNvGrpSpPr>
            <a:grpSpLocks/>
          </p:cNvGrpSpPr>
          <p:nvPr/>
        </p:nvGrpSpPr>
        <p:grpSpPr bwMode="auto">
          <a:xfrm>
            <a:off x="3790950" y="3438520"/>
            <a:ext cx="1865312" cy="665161"/>
            <a:chOff x="1799" y="2595"/>
            <a:chExt cx="1175" cy="419"/>
          </a:xfrm>
        </p:grpSpPr>
        <p:grpSp>
          <p:nvGrpSpPr>
            <p:cNvPr id="18" name="Group 45"/>
            <p:cNvGrpSpPr>
              <a:grpSpLocks/>
            </p:cNvGrpSpPr>
            <p:nvPr/>
          </p:nvGrpSpPr>
          <p:grpSpPr bwMode="auto">
            <a:xfrm>
              <a:off x="2213" y="2595"/>
              <a:ext cx="761" cy="87"/>
              <a:chOff x="3432" y="2469"/>
              <a:chExt cx="761" cy="87"/>
            </a:xfrm>
          </p:grpSpPr>
          <p:sp>
            <p:nvSpPr>
              <p:cNvPr id="33812" name="Oval 46"/>
              <p:cNvSpPr>
                <a:spLocks noChangeArrowheads="1"/>
              </p:cNvSpPr>
              <p:nvPr/>
            </p:nvSpPr>
            <p:spPr bwMode="auto">
              <a:xfrm>
                <a:off x="4105" y="2469"/>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33813" name="Line 47"/>
              <p:cNvSpPr>
                <a:spLocks noChangeShapeType="1"/>
              </p:cNvSpPr>
              <p:nvPr/>
            </p:nvSpPr>
            <p:spPr bwMode="auto">
              <a:xfrm flipH="1">
                <a:off x="3432" y="2512"/>
                <a:ext cx="716" cy="0"/>
              </a:xfrm>
              <a:prstGeom prst="line">
                <a:avLst/>
              </a:prstGeom>
              <a:noFill/>
              <a:ln w="12700">
                <a:solidFill>
                  <a:schemeClr val="tx1"/>
                </a:solidFill>
                <a:prstDash val="dash"/>
                <a:round/>
                <a:headEnd/>
                <a:tailEnd/>
              </a:ln>
            </p:spPr>
            <p:txBody>
              <a:bodyPr/>
              <a:lstStyle/>
              <a:p>
                <a:endParaRPr lang="en-US">
                  <a:latin typeface="Arial"/>
                  <a:cs typeface="Arial"/>
                </a:endParaRPr>
              </a:p>
            </p:txBody>
          </p:sp>
        </p:grpSp>
        <p:grpSp>
          <p:nvGrpSpPr>
            <p:cNvPr id="19" name="Group 48"/>
            <p:cNvGrpSpPr>
              <a:grpSpLocks/>
            </p:cNvGrpSpPr>
            <p:nvPr/>
          </p:nvGrpSpPr>
          <p:grpSpPr bwMode="auto">
            <a:xfrm>
              <a:off x="1799" y="2643"/>
              <a:ext cx="400" cy="371"/>
              <a:chOff x="3018" y="2643"/>
              <a:chExt cx="400" cy="371"/>
            </a:xfrm>
          </p:grpSpPr>
          <p:sp>
            <p:nvSpPr>
              <p:cNvPr id="33810" name="Text Box 49"/>
              <p:cNvSpPr txBox="1">
                <a:spLocks noChangeArrowheads="1"/>
              </p:cNvSpPr>
              <p:nvPr/>
            </p:nvSpPr>
            <p:spPr bwMode="auto">
              <a:xfrm>
                <a:off x="3018" y="2723"/>
                <a:ext cx="351" cy="291"/>
              </a:xfrm>
              <a:prstGeom prst="rect">
                <a:avLst/>
              </a:prstGeom>
              <a:noFill/>
              <a:ln w="9525">
                <a:noFill/>
                <a:miter lim="800000"/>
                <a:headEnd/>
                <a:tailEnd/>
              </a:ln>
            </p:spPr>
            <p:txBody>
              <a:bodyPr>
                <a:spAutoFit/>
              </a:bodyPr>
              <a:lstStyle/>
              <a:p>
                <a:pPr algn="r">
                  <a:spcBef>
                    <a:spcPct val="50000"/>
                  </a:spcBef>
                </a:pPr>
                <a:r>
                  <a:rPr lang="en-US" sz="2400" b="1" i="1" dirty="0">
                    <a:latin typeface="Arial"/>
                    <a:cs typeface="Arial"/>
                  </a:rPr>
                  <a:t>P</a:t>
                </a:r>
                <a:r>
                  <a:rPr lang="en-US" sz="2400" b="1" i="1" baseline="-25000" dirty="0">
                    <a:latin typeface="Arial"/>
                    <a:cs typeface="Arial"/>
                  </a:rPr>
                  <a:t>S</a:t>
                </a:r>
              </a:p>
            </p:txBody>
          </p:sp>
          <p:sp>
            <p:nvSpPr>
              <p:cNvPr id="33811" name="Line 50"/>
              <p:cNvSpPr>
                <a:spLocks noChangeShapeType="1"/>
              </p:cNvSpPr>
              <p:nvPr/>
            </p:nvSpPr>
            <p:spPr bwMode="auto">
              <a:xfrm flipH="1">
                <a:off x="3274" y="2643"/>
                <a:ext cx="144" cy="147"/>
              </a:xfrm>
              <a:prstGeom prst="line">
                <a:avLst/>
              </a:prstGeom>
              <a:noFill/>
              <a:ln w="9525">
                <a:solidFill>
                  <a:schemeClr val="tx1"/>
                </a:solidFill>
                <a:round/>
                <a:headEnd/>
                <a:tailEnd/>
              </a:ln>
            </p:spPr>
            <p:txBody>
              <a:bodyPr/>
              <a:lstStyle/>
              <a:p>
                <a:endParaRPr lang="en-US">
                  <a:latin typeface="Arial"/>
                  <a:cs typeface="Arial"/>
                </a:endParaRPr>
              </a:p>
            </p:txBody>
          </p:sp>
        </p:grpSp>
      </p:grpSp>
      <p:sp>
        <p:nvSpPr>
          <p:cNvPr id="20" name="Footer Placeholder 19">
            <a:extLst>
              <a:ext uri="{FF2B5EF4-FFF2-40B4-BE49-F238E27FC236}">
                <a16:creationId xmlns:a16="http://schemas.microsoft.com/office/drawing/2014/main" id="{57867F20-4987-2326-F16F-7CD822D0FACC}"/>
              </a:ext>
            </a:extLst>
          </p:cNvPr>
          <p:cNvSpPr>
            <a:spLocks noGrp="1"/>
          </p:cNvSpPr>
          <p:nvPr>
            <p:ph type="ftr" sz="quarter" idx="11"/>
          </p:nvPr>
        </p:nvSpPr>
        <p:spPr/>
        <p:txBody>
          <a:body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8640522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par>
                          <p:cTn id="8" fill="hold">
                            <p:stCondLst>
                              <p:cond delay="500"/>
                            </p:stCondLst>
                            <p:childTnLst>
                              <p:par>
                                <p:cTn id="9" presetID="18" presetClass="entr" presetSubtype="3"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trips(upRight)">
                                      <p:cBhvr>
                                        <p:cTn id="11" dur="500"/>
                                        <p:tgtEl>
                                          <p:spTgt spid="5"/>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right)">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strips(downLeft)">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9" fill="hold"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strips(upLeft)">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childTnLst>
                                </p:cTn>
                              </p:par>
                            </p:childTnLst>
                          </p:cTn>
                        </p:par>
                        <p:par>
                          <p:cTn id="41" fill="hold">
                            <p:stCondLst>
                              <p:cond delay="500"/>
                            </p:stCondLst>
                            <p:childTnLst>
                              <p:par>
                                <p:cTn id="42" presetID="22" presetClass="entr" presetSubtype="8" fill="hold" grpId="0" nodeType="afterEffect">
                                  <p:stCondLst>
                                    <p:cond delay="0"/>
                                  </p:stCondLst>
                                  <p:childTnLst>
                                    <p:set>
                                      <p:cBhvr>
                                        <p:cTn id="43" dur="1" fill="hold">
                                          <p:stCondLst>
                                            <p:cond delay="0"/>
                                          </p:stCondLst>
                                        </p:cTn>
                                        <p:tgtEl>
                                          <p:spTgt spid="33797">
                                            <p:txEl>
                                              <p:pRg st="0" end="0"/>
                                            </p:txEl>
                                          </p:spTgt>
                                        </p:tgtEl>
                                        <p:attrNameLst>
                                          <p:attrName>style.visibility</p:attrName>
                                        </p:attrNameLst>
                                      </p:cBhvr>
                                      <p:to>
                                        <p:strVal val="visible"/>
                                      </p:to>
                                    </p:set>
                                    <p:animEffect transition="in" filter="wipe(left)">
                                      <p:cBhvr>
                                        <p:cTn id="44" dur="500"/>
                                        <p:tgtEl>
                                          <p:spTgt spid="33797">
                                            <p:txEl>
                                              <p:pRg st="0" end="0"/>
                                            </p:txEl>
                                          </p:spTgt>
                                        </p:tgtEl>
                                      </p:cBhvr>
                                    </p:animEffect>
                                  </p:childTnLst>
                                </p:cTn>
                              </p:par>
                            </p:childTnLst>
                          </p:cTn>
                        </p:par>
                        <p:par>
                          <p:cTn id="45" fill="hold">
                            <p:stCondLst>
                              <p:cond delay="1000"/>
                            </p:stCondLst>
                            <p:childTnLst>
                              <p:par>
                                <p:cTn id="46" presetID="22" presetClass="entr" presetSubtype="8" fill="hold" grpId="0" nodeType="afterEffect">
                                  <p:stCondLst>
                                    <p:cond delay="0"/>
                                  </p:stCondLst>
                                  <p:childTnLst>
                                    <p:set>
                                      <p:cBhvr>
                                        <p:cTn id="47" dur="1" fill="hold">
                                          <p:stCondLst>
                                            <p:cond delay="0"/>
                                          </p:stCondLst>
                                        </p:cTn>
                                        <p:tgtEl>
                                          <p:spTgt spid="33797">
                                            <p:txEl>
                                              <p:pRg st="2" end="2"/>
                                            </p:txEl>
                                          </p:spTgt>
                                        </p:tgtEl>
                                        <p:attrNameLst>
                                          <p:attrName>style.visibility</p:attrName>
                                        </p:attrNameLst>
                                      </p:cBhvr>
                                      <p:to>
                                        <p:strVal val="visible"/>
                                      </p:to>
                                    </p:set>
                                    <p:animEffect transition="in" filter="wipe(left)">
                                      <p:cBhvr>
                                        <p:cTn id="48" dur="500"/>
                                        <p:tgtEl>
                                          <p:spTgt spid="3379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build="p"/>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20" name="Rectangle 2"/>
          <p:cNvSpPr>
            <a:spLocks noGrp="1" noChangeArrowheads="1"/>
          </p:cNvSpPr>
          <p:nvPr>
            <p:ph type="title"/>
          </p:nvPr>
        </p:nvSpPr>
        <p:spPr/>
        <p:txBody>
          <a:bodyPr>
            <a:normAutofit/>
          </a:bodyPr>
          <a:lstStyle/>
          <a:p>
            <a:pPr algn="ctr" eaLnBrk="1" hangingPunct="1"/>
            <a:r>
              <a:rPr lang="en-US" dirty="0"/>
              <a:t>CASE 2:  Inelastic supply, elastic demand</a:t>
            </a:r>
            <a:endParaRPr lang="en-US" sz="2800" dirty="0"/>
          </a:p>
        </p:txBody>
      </p:sp>
      <p:sp>
        <p:nvSpPr>
          <p:cNvPr id="34821" name="Rectangle 3"/>
          <p:cNvSpPr>
            <a:spLocks noGrp="1" noChangeArrowheads="1"/>
          </p:cNvSpPr>
          <p:nvPr>
            <p:ph idx="1"/>
          </p:nvPr>
        </p:nvSpPr>
        <p:spPr>
          <a:xfrm>
            <a:off x="7173913" y="1066801"/>
            <a:ext cx="3375446" cy="5403849"/>
          </a:xfrm>
          <a:noFill/>
        </p:spPr>
        <p:txBody>
          <a:bodyPr>
            <a:noAutofit/>
          </a:bodyPr>
          <a:lstStyle/>
          <a:p>
            <a:pPr marL="0" indent="0" eaLnBrk="1" hangingPunct="1">
              <a:buNone/>
            </a:pPr>
            <a:r>
              <a:rPr lang="en-US" sz="2800" dirty="0"/>
              <a:t>It’s easier for buyers than sellers to leave the market.  </a:t>
            </a:r>
          </a:p>
          <a:p>
            <a:pPr marL="0" indent="0" eaLnBrk="1" hangingPunct="1">
              <a:buNone/>
            </a:pPr>
            <a:r>
              <a:rPr lang="en-US" sz="2800" dirty="0">
                <a:solidFill>
                  <a:srgbClr val="C00000"/>
                </a:solidFill>
              </a:rPr>
              <a:t>Sellers bear most of the burden of the tax.</a:t>
            </a:r>
          </a:p>
          <a:p>
            <a:pPr marL="400050" lvl="1" indent="0" eaLnBrk="1" hangingPunct="1">
              <a:buNone/>
            </a:pPr>
            <a:r>
              <a:rPr lang="en-US" dirty="0">
                <a:solidFill>
                  <a:srgbClr val="4E519E"/>
                </a:solidFill>
              </a:rPr>
              <a:t>A tax burden falls more heavily on the side of the market that is less elastic. </a:t>
            </a:r>
          </a:p>
        </p:txBody>
      </p:sp>
      <p:sp>
        <p:nvSpPr>
          <p:cNvPr id="21" name="Slide Number Placeholder 20"/>
          <p:cNvSpPr>
            <a:spLocks noGrp="1"/>
          </p:cNvSpPr>
          <p:nvPr>
            <p:ph type="sldNum" sz="quarter" idx="10"/>
          </p:nvPr>
        </p:nvSpPr>
        <p:spPr/>
        <p:txBody>
          <a:bodyPr/>
          <a:lstStyle/>
          <a:p>
            <a:pPr>
              <a:defRPr/>
            </a:pPr>
            <a:fld id="{2F37425F-5E17-4209-B948-B5CE2119E408}" type="slidenum">
              <a:rPr lang="en-US" smtClean="0"/>
              <a:pPr>
                <a:defRPr/>
              </a:pPr>
              <a:t>44</a:t>
            </a:fld>
            <a:endParaRPr lang="en-US" dirty="0"/>
          </a:p>
        </p:txBody>
      </p:sp>
      <p:grpSp>
        <p:nvGrpSpPr>
          <p:cNvPr id="2" name="Group 4"/>
          <p:cNvGrpSpPr>
            <a:grpSpLocks/>
          </p:cNvGrpSpPr>
          <p:nvPr/>
        </p:nvGrpSpPr>
        <p:grpSpPr bwMode="auto">
          <a:xfrm>
            <a:off x="4303714" y="1824038"/>
            <a:ext cx="3316287" cy="4108450"/>
            <a:chOff x="3326" y="1149"/>
            <a:chExt cx="2089" cy="2588"/>
          </a:xfrm>
        </p:grpSpPr>
        <p:grpSp>
          <p:nvGrpSpPr>
            <p:cNvPr id="3" name="Group 5"/>
            <p:cNvGrpSpPr>
              <a:grpSpLocks/>
            </p:cNvGrpSpPr>
            <p:nvPr/>
          </p:nvGrpSpPr>
          <p:grpSpPr bwMode="auto">
            <a:xfrm>
              <a:off x="3433" y="1403"/>
              <a:ext cx="1784" cy="2190"/>
              <a:chOff x="2424" y="1167"/>
              <a:chExt cx="2400" cy="2079"/>
            </a:xfrm>
          </p:grpSpPr>
          <p:sp>
            <p:nvSpPr>
              <p:cNvPr id="34868" name="Line 6"/>
              <p:cNvSpPr>
                <a:spLocks noChangeShapeType="1"/>
              </p:cNvSpPr>
              <p:nvPr/>
            </p:nvSpPr>
            <p:spPr bwMode="auto">
              <a:xfrm>
                <a:off x="2424" y="1167"/>
                <a:ext cx="0" cy="2079"/>
              </a:xfrm>
              <a:prstGeom prst="line">
                <a:avLst/>
              </a:prstGeom>
              <a:noFill/>
              <a:ln w="9525">
                <a:solidFill>
                  <a:schemeClr val="tx1"/>
                </a:solidFill>
                <a:round/>
                <a:headEnd/>
                <a:tailEnd/>
              </a:ln>
            </p:spPr>
            <p:txBody>
              <a:bodyPr/>
              <a:lstStyle/>
              <a:p>
                <a:endParaRPr lang="en-US">
                  <a:latin typeface="Arial"/>
                  <a:cs typeface="Arial"/>
                </a:endParaRPr>
              </a:p>
            </p:txBody>
          </p:sp>
          <p:sp>
            <p:nvSpPr>
              <p:cNvPr id="34869" name="Line 7"/>
              <p:cNvSpPr>
                <a:spLocks noChangeShapeType="1"/>
              </p:cNvSpPr>
              <p:nvPr/>
            </p:nvSpPr>
            <p:spPr bwMode="auto">
              <a:xfrm>
                <a:off x="2424" y="3246"/>
                <a:ext cx="240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34866" name="Text Box 8"/>
            <p:cNvSpPr txBox="1">
              <a:spLocks noChangeArrowheads="1"/>
            </p:cNvSpPr>
            <p:nvPr/>
          </p:nvSpPr>
          <p:spPr bwMode="auto">
            <a:xfrm>
              <a:off x="3326" y="1149"/>
              <a:ext cx="233" cy="279"/>
            </a:xfrm>
            <a:prstGeom prst="rect">
              <a:avLst/>
            </a:prstGeom>
            <a:noFill/>
            <a:ln w="9525">
              <a:noFill/>
              <a:miter lim="800000"/>
              <a:headEnd/>
              <a:tailEnd/>
            </a:ln>
          </p:spPr>
          <p:txBody>
            <a:bodyPr>
              <a:spAutoFit/>
            </a:bodyPr>
            <a:lstStyle/>
            <a:p>
              <a:pPr algn="ctr">
                <a:spcBef>
                  <a:spcPct val="50000"/>
                </a:spcBef>
              </a:pPr>
              <a:r>
                <a:rPr lang="en-US" sz="2300" b="1" i="1">
                  <a:latin typeface="Arial"/>
                  <a:cs typeface="Arial"/>
                </a:rPr>
                <a:t>P</a:t>
              </a:r>
            </a:p>
          </p:txBody>
        </p:sp>
        <p:sp>
          <p:nvSpPr>
            <p:cNvPr id="34867" name="Text Box 9"/>
            <p:cNvSpPr txBox="1">
              <a:spLocks noChangeArrowheads="1"/>
            </p:cNvSpPr>
            <p:nvPr/>
          </p:nvSpPr>
          <p:spPr bwMode="auto">
            <a:xfrm>
              <a:off x="5182" y="3458"/>
              <a:ext cx="233" cy="279"/>
            </a:xfrm>
            <a:prstGeom prst="rect">
              <a:avLst/>
            </a:prstGeom>
            <a:noFill/>
            <a:ln w="9525">
              <a:noFill/>
              <a:miter lim="800000"/>
              <a:headEnd/>
              <a:tailEnd/>
            </a:ln>
          </p:spPr>
          <p:txBody>
            <a:bodyPr>
              <a:spAutoFit/>
            </a:bodyPr>
            <a:lstStyle/>
            <a:p>
              <a:pPr algn="ctr">
                <a:spcBef>
                  <a:spcPct val="50000"/>
                </a:spcBef>
              </a:pPr>
              <a:r>
                <a:rPr lang="en-US" sz="2300" b="1" i="1">
                  <a:latin typeface="Arial"/>
                  <a:cs typeface="Arial"/>
                </a:rPr>
                <a:t>Q</a:t>
              </a:r>
            </a:p>
          </p:txBody>
        </p:sp>
      </p:grpSp>
      <p:grpSp>
        <p:nvGrpSpPr>
          <p:cNvPr id="4" name="Group 10"/>
          <p:cNvGrpSpPr>
            <a:grpSpLocks/>
          </p:cNvGrpSpPr>
          <p:nvPr/>
        </p:nvGrpSpPr>
        <p:grpSpPr bwMode="auto">
          <a:xfrm>
            <a:off x="4551363" y="2606676"/>
            <a:ext cx="2795588" cy="2708275"/>
            <a:chOff x="2263" y="1642"/>
            <a:chExt cx="1761" cy="1706"/>
          </a:xfrm>
        </p:grpSpPr>
        <p:sp>
          <p:nvSpPr>
            <p:cNvPr id="34863" name="Text Box 11"/>
            <p:cNvSpPr txBox="1">
              <a:spLocks noChangeArrowheads="1"/>
            </p:cNvSpPr>
            <p:nvPr/>
          </p:nvSpPr>
          <p:spPr bwMode="auto">
            <a:xfrm>
              <a:off x="3791" y="3069"/>
              <a:ext cx="233" cy="279"/>
            </a:xfrm>
            <a:prstGeom prst="rect">
              <a:avLst/>
            </a:prstGeom>
            <a:noFill/>
            <a:ln w="9525">
              <a:noFill/>
              <a:miter lim="800000"/>
              <a:headEnd/>
              <a:tailEnd/>
            </a:ln>
          </p:spPr>
          <p:txBody>
            <a:bodyPr>
              <a:spAutoFit/>
            </a:bodyPr>
            <a:lstStyle/>
            <a:p>
              <a:pPr algn="ctr">
                <a:spcBef>
                  <a:spcPct val="50000"/>
                </a:spcBef>
              </a:pPr>
              <a:r>
                <a:rPr lang="en-US" sz="2300" b="1" i="1">
                  <a:latin typeface="Arial"/>
                  <a:cs typeface="Arial"/>
                </a:rPr>
                <a:t>D</a:t>
              </a:r>
            </a:p>
          </p:txBody>
        </p:sp>
        <p:sp>
          <p:nvSpPr>
            <p:cNvPr id="34864" name="Line 12"/>
            <p:cNvSpPr>
              <a:spLocks noChangeShapeType="1"/>
            </p:cNvSpPr>
            <p:nvPr/>
          </p:nvSpPr>
          <p:spPr bwMode="auto">
            <a:xfrm>
              <a:off x="2263" y="1642"/>
              <a:ext cx="1593" cy="1492"/>
            </a:xfrm>
            <a:prstGeom prst="line">
              <a:avLst/>
            </a:prstGeom>
            <a:noFill/>
            <a:ln w="38100">
              <a:solidFill>
                <a:srgbClr val="003399"/>
              </a:solidFill>
              <a:round/>
              <a:headEnd/>
              <a:tailEnd/>
            </a:ln>
          </p:spPr>
          <p:txBody>
            <a:bodyPr/>
            <a:lstStyle/>
            <a:p>
              <a:endParaRPr lang="en-US">
                <a:latin typeface="Arial"/>
                <a:cs typeface="Arial"/>
              </a:endParaRPr>
            </a:p>
          </p:txBody>
        </p:sp>
      </p:grpSp>
      <p:grpSp>
        <p:nvGrpSpPr>
          <p:cNvPr id="5" name="Group 13"/>
          <p:cNvGrpSpPr>
            <a:grpSpLocks/>
          </p:cNvGrpSpPr>
          <p:nvPr/>
        </p:nvGrpSpPr>
        <p:grpSpPr bwMode="auto">
          <a:xfrm>
            <a:off x="5338764" y="2041525"/>
            <a:ext cx="1425575" cy="3322638"/>
            <a:chOff x="2759" y="1286"/>
            <a:chExt cx="898" cy="2093"/>
          </a:xfrm>
        </p:grpSpPr>
        <p:sp>
          <p:nvSpPr>
            <p:cNvPr id="34861" name="Text Box 14"/>
            <p:cNvSpPr txBox="1">
              <a:spLocks noChangeArrowheads="1"/>
            </p:cNvSpPr>
            <p:nvPr/>
          </p:nvSpPr>
          <p:spPr bwMode="auto">
            <a:xfrm>
              <a:off x="3424" y="1286"/>
              <a:ext cx="233"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S</a:t>
              </a:r>
            </a:p>
          </p:txBody>
        </p:sp>
        <p:sp>
          <p:nvSpPr>
            <p:cNvPr id="34862" name="Line 15"/>
            <p:cNvSpPr>
              <a:spLocks noChangeShapeType="1"/>
            </p:cNvSpPr>
            <p:nvPr/>
          </p:nvSpPr>
          <p:spPr bwMode="auto">
            <a:xfrm flipV="1">
              <a:off x="2759" y="1534"/>
              <a:ext cx="744" cy="1845"/>
            </a:xfrm>
            <a:prstGeom prst="line">
              <a:avLst/>
            </a:prstGeom>
            <a:noFill/>
            <a:ln w="38100">
              <a:solidFill>
                <a:srgbClr val="CC0000"/>
              </a:solidFill>
              <a:round/>
              <a:headEnd/>
              <a:tailEnd/>
            </a:ln>
          </p:spPr>
          <p:txBody>
            <a:bodyPr/>
            <a:lstStyle/>
            <a:p>
              <a:endParaRPr lang="en-US">
                <a:latin typeface="Arial"/>
                <a:cs typeface="Arial"/>
              </a:endParaRPr>
            </a:p>
          </p:txBody>
        </p:sp>
      </p:grpSp>
      <p:grpSp>
        <p:nvGrpSpPr>
          <p:cNvPr id="6" name="Group 16"/>
          <p:cNvGrpSpPr>
            <a:grpSpLocks/>
          </p:cNvGrpSpPr>
          <p:nvPr/>
        </p:nvGrpSpPr>
        <p:grpSpPr bwMode="auto">
          <a:xfrm>
            <a:off x="4648201" y="3616326"/>
            <a:ext cx="955675" cy="1108075"/>
            <a:chOff x="2389" y="2089"/>
            <a:chExt cx="602" cy="698"/>
          </a:xfrm>
        </p:grpSpPr>
        <p:sp>
          <p:nvSpPr>
            <p:cNvPr id="34858" name="Line 17"/>
            <p:cNvSpPr>
              <a:spLocks noChangeShapeType="1"/>
            </p:cNvSpPr>
            <p:nvPr/>
          </p:nvSpPr>
          <p:spPr bwMode="auto">
            <a:xfrm flipH="1" flipV="1">
              <a:off x="2990" y="2089"/>
              <a:ext cx="1" cy="698"/>
            </a:xfrm>
            <a:prstGeom prst="line">
              <a:avLst/>
            </a:prstGeom>
            <a:noFill/>
            <a:ln w="38100">
              <a:solidFill>
                <a:srgbClr val="006600"/>
              </a:solidFill>
              <a:round/>
              <a:headEnd/>
              <a:tailEnd/>
            </a:ln>
          </p:spPr>
          <p:txBody>
            <a:bodyPr/>
            <a:lstStyle/>
            <a:p>
              <a:endParaRPr lang="en-US">
                <a:latin typeface="Arial"/>
                <a:cs typeface="Arial"/>
              </a:endParaRPr>
            </a:p>
          </p:txBody>
        </p:sp>
        <p:sp>
          <p:nvSpPr>
            <p:cNvPr id="34859" name="AutoShape 18"/>
            <p:cNvSpPr>
              <a:spLocks/>
            </p:cNvSpPr>
            <p:nvPr/>
          </p:nvSpPr>
          <p:spPr bwMode="auto">
            <a:xfrm>
              <a:off x="2818" y="2091"/>
              <a:ext cx="118" cy="693"/>
            </a:xfrm>
            <a:prstGeom prst="leftBrace">
              <a:avLst>
                <a:gd name="adj1" fmla="val 63732"/>
                <a:gd name="adj2" fmla="val 51806"/>
              </a:avLst>
            </a:prstGeom>
            <a:noFill/>
            <a:ln w="38100">
              <a:solidFill>
                <a:srgbClr val="006600"/>
              </a:solidFill>
              <a:round/>
              <a:headEnd/>
              <a:tailEnd/>
            </a:ln>
          </p:spPr>
          <p:txBody>
            <a:bodyPr wrap="none" anchor="ctr"/>
            <a:lstStyle/>
            <a:p>
              <a:endParaRPr lang="en-US">
                <a:latin typeface="Arial"/>
                <a:cs typeface="Arial"/>
              </a:endParaRPr>
            </a:p>
          </p:txBody>
        </p:sp>
        <p:sp>
          <p:nvSpPr>
            <p:cNvPr id="34860" name="Text Box 19"/>
            <p:cNvSpPr txBox="1">
              <a:spLocks noChangeArrowheads="1"/>
            </p:cNvSpPr>
            <p:nvPr/>
          </p:nvSpPr>
          <p:spPr bwMode="auto">
            <a:xfrm>
              <a:off x="2389" y="2294"/>
              <a:ext cx="442" cy="288"/>
            </a:xfrm>
            <a:prstGeom prst="rect">
              <a:avLst/>
            </a:prstGeom>
            <a:noFill/>
            <a:ln w="38100">
              <a:noFill/>
              <a:miter lim="800000"/>
              <a:headEnd/>
              <a:tailEnd/>
            </a:ln>
          </p:spPr>
          <p:txBody>
            <a:bodyPr>
              <a:spAutoFit/>
            </a:bodyPr>
            <a:lstStyle/>
            <a:p>
              <a:pPr algn="r">
                <a:spcBef>
                  <a:spcPct val="50000"/>
                </a:spcBef>
              </a:pPr>
              <a:r>
                <a:rPr lang="en-US" sz="2400" dirty="0">
                  <a:solidFill>
                    <a:srgbClr val="006600"/>
                  </a:solidFill>
                  <a:latin typeface="Arial"/>
                  <a:cs typeface="Arial"/>
                </a:rPr>
                <a:t>Tax</a:t>
              </a:r>
            </a:p>
          </p:txBody>
        </p:sp>
      </p:grpSp>
      <p:grpSp>
        <p:nvGrpSpPr>
          <p:cNvPr id="7" name="Group 20"/>
          <p:cNvGrpSpPr>
            <a:grpSpLocks/>
          </p:cNvGrpSpPr>
          <p:nvPr/>
        </p:nvGrpSpPr>
        <p:grpSpPr bwMode="auto">
          <a:xfrm>
            <a:off x="1728788" y="1676401"/>
            <a:ext cx="2711451" cy="2171701"/>
            <a:chOff x="485" y="959"/>
            <a:chExt cx="1708" cy="1368"/>
          </a:xfrm>
        </p:grpSpPr>
        <p:sp>
          <p:nvSpPr>
            <p:cNvPr id="34854" name="AutoShape 21"/>
            <p:cNvSpPr>
              <a:spLocks/>
            </p:cNvSpPr>
            <p:nvPr/>
          </p:nvSpPr>
          <p:spPr bwMode="auto">
            <a:xfrm>
              <a:off x="2074" y="2179"/>
              <a:ext cx="119" cy="148"/>
            </a:xfrm>
            <a:prstGeom prst="leftBrace">
              <a:avLst>
                <a:gd name="adj1" fmla="val 27067"/>
                <a:gd name="adj2" fmla="val 50000"/>
              </a:avLst>
            </a:prstGeom>
            <a:noFill/>
            <a:ln w="38100">
              <a:solidFill>
                <a:srgbClr val="0000FF"/>
              </a:solidFill>
              <a:round/>
              <a:headEnd/>
              <a:tailEnd/>
            </a:ln>
          </p:spPr>
          <p:txBody>
            <a:bodyPr wrap="none" anchor="ctr"/>
            <a:lstStyle/>
            <a:p>
              <a:endParaRPr lang="en-US">
                <a:latin typeface="Arial"/>
                <a:cs typeface="Arial"/>
              </a:endParaRPr>
            </a:p>
          </p:txBody>
        </p:sp>
        <p:grpSp>
          <p:nvGrpSpPr>
            <p:cNvPr id="8" name="Group 22"/>
            <p:cNvGrpSpPr>
              <a:grpSpLocks/>
            </p:cNvGrpSpPr>
            <p:nvPr/>
          </p:nvGrpSpPr>
          <p:grpSpPr bwMode="auto">
            <a:xfrm>
              <a:off x="485" y="959"/>
              <a:ext cx="1534" cy="1242"/>
              <a:chOff x="485" y="959"/>
              <a:chExt cx="1534" cy="1242"/>
            </a:xfrm>
          </p:grpSpPr>
          <p:sp>
            <p:nvSpPr>
              <p:cNvPr id="34856" name="Line 23"/>
              <p:cNvSpPr>
                <a:spLocks noChangeShapeType="1"/>
              </p:cNvSpPr>
              <p:nvPr/>
            </p:nvSpPr>
            <p:spPr bwMode="auto">
              <a:xfrm>
                <a:off x="970" y="1428"/>
                <a:ext cx="1049" cy="773"/>
              </a:xfrm>
              <a:prstGeom prst="line">
                <a:avLst/>
              </a:prstGeom>
              <a:noFill/>
              <a:ln w="9525">
                <a:solidFill>
                  <a:srgbClr val="0000FF"/>
                </a:solidFill>
                <a:round/>
                <a:headEnd/>
                <a:tailEnd/>
              </a:ln>
            </p:spPr>
            <p:txBody>
              <a:bodyPr/>
              <a:lstStyle/>
              <a:p>
                <a:endParaRPr lang="en-US">
                  <a:latin typeface="Arial"/>
                  <a:cs typeface="Arial"/>
                </a:endParaRPr>
              </a:p>
            </p:txBody>
          </p:sp>
          <p:sp>
            <p:nvSpPr>
              <p:cNvPr id="34857" name="Text Box 24"/>
              <p:cNvSpPr txBox="1">
                <a:spLocks noChangeArrowheads="1"/>
              </p:cNvSpPr>
              <p:nvPr/>
            </p:nvSpPr>
            <p:spPr bwMode="auto">
              <a:xfrm>
                <a:off x="485" y="959"/>
                <a:ext cx="1360" cy="465"/>
              </a:xfrm>
              <a:prstGeom prst="rect">
                <a:avLst/>
              </a:prstGeom>
              <a:noFill/>
              <a:ln w="9525">
                <a:solidFill>
                  <a:srgbClr val="0000FF"/>
                </a:solidFill>
                <a:miter lim="800000"/>
                <a:headEnd/>
                <a:tailEnd/>
              </a:ln>
            </p:spPr>
            <p:txBody>
              <a:bodyPr lIns="0" tIns="0" rIns="0" bIns="0">
                <a:spAutoFit/>
              </a:bodyPr>
              <a:lstStyle/>
              <a:p>
                <a:pPr algn="ctr">
                  <a:spcBef>
                    <a:spcPct val="50000"/>
                  </a:spcBef>
                </a:pPr>
                <a:r>
                  <a:rPr lang="en-US" sz="2400" dirty="0">
                    <a:solidFill>
                      <a:srgbClr val="0000FF"/>
                    </a:solidFill>
                    <a:latin typeface="Arial"/>
                    <a:cs typeface="Arial"/>
                  </a:rPr>
                  <a:t>Buyers’ share of tax burden</a:t>
                </a:r>
              </a:p>
            </p:txBody>
          </p:sp>
        </p:grpSp>
      </p:grpSp>
      <p:grpSp>
        <p:nvGrpSpPr>
          <p:cNvPr id="9" name="Group 25"/>
          <p:cNvGrpSpPr>
            <a:grpSpLocks/>
          </p:cNvGrpSpPr>
          <p:nvPr/>
        </p:nvGrpSpPr>
        <p:grpSpPr bwMode="auto">
          <a:xfrm>
            <a:off x="1719263" y="3908428"/>
            <a:ext cx="2724150" cy="2111373"/>
            <a:chOff x="479" y="2329"/>
            <a:chExt cx="1716" cy="1330"/>
          </a:xfrm>
        </p:grpSpPr>
        <p:sp>
          <p:nvSpPr>
            <p:cNvPr id="34850" name="AutoShape 26"/>
            <p:cNvSpPr>
              <a:spLocks/>
            </p:cNvSpPr>
            <p:nvPr/>
          </p:nvSpPr>
          <p:spPr bwMode="auto">
            <a:xfrm>
              <a:off x="2054" y="2329"/>
              <a:ext cx="141" cy="499"/>
            </a:xfrm>
            <a:prstGeom prst="leftBrace">
              <a:avLst>
                <a:gd name="adj1" fmla="val 53089"/>
                <a:gd name="adj2" fmla="val 50000"/>
              </a:avLst>
            </a:prstGeom>
            <a:noFill/>
            <a:ln w="38100">
              <a:solidFill>
                <a:srgbClr val="F45006"/>
              </a:solidFill>
              <a:round/>
              <a:headEnd/>
              <a:tailEnd/>
            </a:ln>
          </p:spPr>
          <p:txBody>
            <a:bodyPr wrap="none" anchor="ctr"/>
            <a:lstStyle/>
            <a:p>
              <a:endParaRPr lang="en-US">
                <a:latin typeface="Arial"/>
                <a:cs typeface="Arial"/>
              </a:endParaRPr>
            </a:p>
          </p:txBody>
        </p:sp>
        <p:grpSp>
          <p:nvGrpSpPr>
            <p:cNvPr id="10" name="Group 27"/>
            <p:cNvGrpSpPr>
              <a:grpSpLocks/>
            </p:cNvGrpSpPr>
            <p:nvPr/>
          </p:nvGrpSpPr>
          <p:grpSpPr bwMode="auto">
            <a:xfrm>
              <a:off x="479" y="2569"/>
              <a:ext cx="1548" cy="1090"/>
              <a:chOff x="479" y="2569"/>
              <a:chExt cx="1548" cy="1090"/>
            </a:xfrm>
          </p:grpSpPr>
          <p:sp>
            <p:nvSpPr>
              <p:cNvPr id="34852" name="Line 28"/>
              <p:cNvSpPr>
                <a:spLocks noChangeShapeType="1"/>
              </p:cNvSpPr>
              <p:nvPr/>
            </p:nvSpPr>
            <p:spPr bwMode="auto">
              <a:xfrm flipH="1">
                <a:off x="970" y="2569"/>
                <a:ext cx="1057" cy="634"/>
              </a:xfrm>
              <a:prstGeom prst="line">
                <a:avLst/>
              </a:prstGeom>
              <a:noFill/>
              <a:ln w="9525">
                <a:solidFill>
                  <a:srgbClr val="F45006"/>
                </a:solidFill>
                <a:round/>
                <a:headEnd/>
                <a:tailEnd/>
              </a:ln>
            </p:spPr>
            <p:txBody>
              <a:bodyPr/>
              <a:lstStyle/>
              <a:p>
                <a:endParaRPr lang="en-US">
                  <a:latin typeface="Arial"/>
                  <a:cs typeface="Arial"/>
                </a:endParaRPr>
              </a:p>
            </p:txBody>
          </p:sp>
          <p:sp>
            <p:nvSpPr>
              <p:cNvPr id="34853" name="Text Box 29"/>
              <p:cNvSpPr txBox="1">
                <a:spLocks noChangeArrowheads="1"/>
              </p:cNvSpPr>
              <p:nvPr/>
            </p:nvSpPr>
            <p:spPr bwMode="auto">
              <a:xfrm>
                <a:off x="479" y="3194"/>
                <a:ext cx="1319" cy="465"/>
              </a:xfrm>
              <a:prstGeom prst="rect">
                <a:avLst/>
              </a:prstGeom>
              <a:noFill/>
              <a:ln w="9525">
                <a:solidFill>
                  <a:srgbClr val="F45006"/>
                </a:solidFill>
                <a:miter lim="800000"/>
                <a:headEnd/>
                <a:tailEnd/>
              </a:ln>
            </p:spPr>
            <p:txBody>
              <a:bodyPr lIns="0" tIns="0" rIns="0" bIns="0">
                <a:spAutoFit/>
              </a:bodyPr>
              <a:lstStyle/>
              <a:p>
                <a:pPr algn="ctr">
                  <a:spcBef>
                    <a:spcPct val="50000"/>
                  </a:spcBef>
                </a:pPr>
                <a:r>
                  <a:rPr lang="en-US" sz="2400" dirty="0">
                    <a:solidFill>
                      <a:srgbClr val="F45006"/>
                    </a:solidFill>
                    <a:latin typeface="Arial"/>
                    <a:cs typeface="Arial"/>
                  </a:rPr>
                  <a:t>Sellers’ share of tax burden</a:t>
                </a:r>
              </a:p>
            </p:txBody>
          </p:sp>
        </p:grpSp>
      </p:grpSp>
      <p:grpSp>
        <p:nvGrpSpPr>
          <p:cNvPr id="11" name="Group 30"/>
          <p:cNvGrpSpPr>
            <a:grpSpLocks/>
          </p:cNvGrpSpPr>
          <p:nvPr/>
        </p:nvGrpSpPr>
        <p:grpSpPr bwMode="auto">
          <a:xfrm>
            <a:off x="1762125" y="3684946"/>
            <a:ext cx="4251325" cy="369888"/>
            <a:chOff x="548" y="2199"/>
            <a:chExt cx="2678" cy="233"/>
          </a:xfrm>
        </p:grpSpPr>
        <p:grpSp>
          <p:nvGrpSpPr>
            <p:cNvPr id="12" name="Group 31"/>
            <p:cNvGrpSpPr>
              <a:grpSpLocks/>
            </p:cNvGrpSpPr>
            <p:nvPr/>
          </p:nvGrpSpPr>
          <p:grpSpPr bwMode="auto">
            <a:xfrm>
              <a:off x="2215" y="2283"/>
              <a:ext cx="1011" cy="87"/>
              <a:chOff x="2215" y="2283"/>
              <a:chExt cx="1011" cy="87"/>
            </a:xfrm>
          </p:grpSpPr>
          <p:sp>
            <p:nvSpPr>
              <p:cNvPr id="34848" name="Oval 32"/>
              <p:cNvSpPr>
                <a:spLocks noChangeArrowheads="1"/>
              </p:cNvSpPr>
              <p:nvPr/>
            </p:nvSpPr>
            <p:spPr bwMode="auto">
              <a:xfrm>
                <a:off x="3138" y="2283"/>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34849" name="Line 33"/>
              <p:cNvSpPr>
                <a:spLocks noChangeShapeType="1"/>
              </p:cNvSpPr>
              <p:nvPr/>
            </p:nvSpPr>
            <p:spPr bwMode="auto">
              <a:xfrm flipH="1">
                <a:off x="2215" y="2326"/>
                <a:ext cx="962" cy="0"/>
              </a:xfrm>
              <a:prstGeom prst="line">
                <a:avLst/>
              </a:prstGeom>
              <a:noFill/>
              <a:ln w="12700">
                <a:solidFill>
                  <a:schemeClr val="tx1"/>
                </a:solidFill>
                <a:prstDash val="dash"/>
                <a:round/>
                <a:headEnd/>
                <a:tailEnd/>
              </a:ln>
            </p:spPr>
            <p:txBody>
              <a:bodyPr/>
              <a:lstStyle/>
              <a:p>
                <a:endParaRPr lang="en-US">
                  <a:latin typeface="Arial"/>
                  <a:cs typeface="Arial"/>
                </a:endParaRPr>
              </a:p>
            </p:txBody>
          </p:sp>
        </p:grpSp>
        <p:grpSp>
          <p:nvGrpSpPr>
            <p:cNvPr id="13" name="Group 34"/>
            <p:cNvGrpSpPr>
              <a:grpSpLocks/>
            </p:cNvGrpSpPr>
            <p:nvPr/>
          </p:nvGrpSpPr>
          <p:grpSpPr bwMode="auto">
            <a:xfrm>
              <a:off x="548" y="2199"/>
              <a:ext cx="1640" cy="233"/>
              <a:chOff x="1775" y="2321"/>
              <a:chExt cx="1640" cy="233"/>
            </a:xfrm>
          </p:grpSpPr>
          <p:sp>
            <p:nvSpPr>
              <p:cNvPr id="34846" name="Text Box 35"/>
              <p:cNvSpPr txBox="1">
                <a:spLocks noChangeArrowheads="1"/>
              </p:cNvSpPr>
              <p:nvPr/>
            </p:nvSpPr>
            <p:spPr bwMode="auto">
              <a:xfrm>
                <a:off x="1775" y="2321"/>
                <a:ext cx="1293" cy="233"/>
              </a:xfrm>
              <a:prstGeom prst="rect">
                <a:avLst/>
              </a:prstGeom>
              <a:noFill/>
              <a:ln w="9525">
                <a:noFill/>
                <a:miter lim="800000"/>
                <a:headEnd/>
                <a:tailEnd/>
              </a:ln>
            </p:spPr>
            <p:txBody>
              <a:bodyPr lIns="0" tIns="0" rIns="0" bIns="0">
                <a:spAutoFit/>
              </a:bodyPr>
              <a:lstStyle/>
              <a:p>
                <a:pPr algn="ctr">
                  <a:spcBef>
                    <a:spcPct val="50000"/>
                  </a:spcBef>
                </a:pPr>
                <a:r>
                  <a:rPr lang="en-US" sz="2400" dirty="0">
                    <a:latin typeface="Arial"/>
                    <a:cs typeface="Arial"/>
                  </a:rPr>
                  <a:t>Price if no tax</a:t>
                </a:r>
              </a:p>
            </p:txBody>
          </p:sp>
          <p:sp>
            <p:nvSpPr>
              <p:cNvPr id="34847" name="Line 36"/>
              <p:cNvSpPr>
                <a:spLocks noChangeShapeType="1"/>
              </p:cNvSpPr>
              <p:nvPr/>
            </p:nvSpPr>
            <p:spPr bwMode="auto">
              <a:xfrm flipH="1">
                <a:off x="3022" y="2449"/>
                <a:ext cx="393" cy="0"/>
              </a:xfrm>
              <a:prstGeom prst="line">
                <a:avLst/>
              </a:prstGeom>
              <a:noFill/>
              <a:ln w="9525">
                <a:solidFill>
                  <a:schemeClr val="tx1"/>
                </a:solidFill>
                <a:round/>
                <a:headEnd/>
                <a:tailEnd/>
              </a:ln>
            </p:spPr>
            <p:txBody>
              <a:bodyPr/>
              <a:lstStyle/>
              <a:p>
                <a:endParaRPr lang="en-US">
                  <a:latin typeface="Arial"/>
                  <a:cs typeface="Arial"/>
                </a:endParaRPr>
              </a:p>
            </p:txBody>
          </p:sp>
        </p:grpSp>
      </p:grpSp>
      <p:grpSp>
        <p:nvGrpSpPr>
          <p:cNvPr id="14" name="Group 37"/>
          <p:cNvGrpSpPr>
            <a:grpSpLocks/>
          </p:cNvGrpSpPr>
          <p:nvPr/>
        </p:nvGrpSpPr>
        <p:grpSpPr bwMode="auto">
          <a:xfrm>
            <a:off x="3658395" y="2928939"/>
            <a:ext cx="2055812" cy="744538"/>
            <a:chOff x="1695" y="1660"/>
            <a:chExt cx="1295" cy="469"/>
          </a:xfrm>
        </p:grpSpPr>
        <p:grpSp>
          <p:nvGrpSpPr>
            <p:cNvPr id="15" name="Group 38"/>
            <p:cNvGrpSpPr>
              <a:grpSpLocks/>
            </p:cNvGrpSpPr>
            <p:nvPr/>
          </p:nvGrpSpPr>
          <p:grpSpPr bwMode="auto">
            <a:xfrm>
              <a:off x="2216" y="2042"/>
              <a:ext cx="774" cy="87"/>
              <a:chOff x="2216" y="2042"/>
              <a:chExt cx="774" cy="87"/>
            </a:xfrm>
          </p:grpSpPr>
          <p:sp>
            <p:nvSpPr>
              <p:cNvPr id="34842" name="Oval 39"/>
              <p:cNvSpPr>
                <a:spLocks noChangeArrowheads="1"/>
              </p:cNvSpPr>
              <p:nvPr/>
            </p:nvSpPr>
            <p:spPr bwMode="auto">
              <a:xfrm>
                <a:off x="2902" y="2042"/>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34843" name="Line 40"/>
              <p:cNvSpPr>
                <a:spLocks noChangeShapeType="1"/>
              </p:cNvSpPr>
              <p:nvPr/>
            </p:nvSpPr>
            <p:spPr bwMode="auto">
              <a:xfrm flipH="1">
                <a:off x="2216" y="2087"/>
                <a:ext cx="760" cy="0"/>
              </a:xfrm>
              <a:prstGeom prst="line">
                <a:avLst/>
              </a:prstGeom>
              <a:noFill/>
              <a:ln w="12700">
                <a:solidFill>
                  <a:schemeClr val="tx1"/>
                </a:solidFill>
                <a:prstDash val="dash"/>
                <a:round/>
                <a:headEnd/>
                <a:tailEnd/>
              </a:ln>
            </p:spPr>
            <p:txBody>
              <a:bodyPr/>
              <a:lstStyle/>
              <a:p>
                <a:endParaRPr lang="en-US">
                  <a:latin typeface="Arial"/>
                  <a:cs typeface="Arial"/>
                </a:endParaRPr>
              </a:p>
            </p:txBody>
          </p:sp>
        </p:grpSp>
        <p:grpSp>
          <p:nvGrpSpPr>
            <p:cNvPr id="16" name="Group 41"/>
            <p:cNvGrpSpPr>
              <a:grpSpLocks/>
            </p:cNvGrpSpPr>
            <p:nvPr/>
          </p:nvGrpSpPr>
          <p:grpSpPr bwMode="auto">
            <a:xfrm>
              <a:off x="1695" y="1660"/>
              <a:ext cx="499" cy="420"/>
              <a:chOff x="2916" y="1499"/>
              <a:chExt cx="499" cy="420"/>
            </a:xfrm>
          </p:grpSpPr>
          <p:sp>
            <p:nvSpPr>
              <p:cNvPr id="34840" name="Text Box 42"/>
              <p:cNvSpPr txBox="1">
                <a:spLocks noChangeArrowheads="1"/>
              </p:cNvSpPr>
              <p:nvPr/>
            </p:nvSpPr>
            <p:spPr bwMode="auto">
              <a:xfrm>
                <a:off x="2916" y="1499"/>
                <a:ext cx="405" cy="288"/>
              </a:xfrm>
              <a:prstGeom prst="rect">
                <a:avLst/>
              </a:prstGeom>
              <a:noFill/>
              <a:ln w="9525">
                <a:noFill/>
                <a:miter lim="800000"/>
                <a:headEnd/>
                <a:tailEnd/>
              </a:ln>
            </p:spPr>
            <p:txBody>
              <a:bodyPr>
                <a:spAutoFit/>
              </a:bodyPr>
              <a:lstStyle/>
              <a:p>
                <a:pPr algn="r">
                  <a:spcBef>
                    <a:spcPct val="50000"/>
                  </a:spcBef>
                </a:pPr>
                <a:r>
                  <a:rPr lang="en-US" sz="2400" b="1" i="1" dirty="0">
                    <a:latin typeface="Arial"/>
                    <a:cs typeface="Arial"/>
                  </a:rPr>
                  <a:t>P</a:t>
                </a:r>
                <a:r>
                  <a:rPr lang="en-US" sz="2400" b="1" i="1" baseline="-25000" dirty="0">
                    <a:latin typeface="Arial"/>
                    <a:cs typeface="Arial"/>
                  </a:rPr>
                  <a:t>B</a:t>
                </a:r>
              </a:p>
            </p:txBody>
          </p:sp>
          <p:sp>
            <p:nvSpPr>
              <p:cNvPr id="34841" name="Line 43"/>
              <p:cNvSpPr>
                <a:spLocks noChangeShapeType="1"/>
              </p:cNvSpPr>
              <p:nvPr/>
            </p:nvSpPr>
            <p:spPr bwMode="auto">
              <a:xfrm flipH="1" flipV="1">
                <a:off x="3117" y="1787"/>
                <a:ext cx="298" cy="132"/>
              </a:xfrm>
              <a:prstGeom prst="line">
                <a:avLst/>
              </a:prstGeom>
              <a:noFill/>
              <a:ln w="9525">
                <a:solidFill>
                  <a:schemeClr val="tx1"/>
                </a:solidFill>
                <a:round/>
                <a:headEnd/>
                <a:tailEnd/>
              </a:ln>
            </p:spPr>
            <p:txBody>
              <a:bodyPr/>
              <a:lstStyle/>
              <a:p>
                <a:endParaRPr lang="en-US">
                  <a:latin typeface="Arial"/>
                  <a:cs typeface="Arial"/>
                </a:endParaRPr>
              </a:p>
            </p:txBody>
          </p:sp>
        </p:grpSp>
      </p:grpSp>
      <p:grpSp>
        <p:nvGrpSpPr>
          <p:cNvPr id="17" name="Group 44"/>
          <p:cNvGrpSpPr>
            <a:grpSpLocks/>
          </p:cNvGrpSpPr>
          <p:nvPr/>
        </p:nvGrpSpPr>
        <p:grpSpPr bwMode="auto">
          <a:xfrm>
            <a:off x="3836990" y="4648200"/>
            <a:ext cx="1878013" cy="661988"/>
            <a:chOff x="1813" y="2748"/>
            <a:chExt cx="1183" cy="417"/>
          </a:xfrm>
        </p:grpSpPr>
        <p:grpSp>
          <p:nvGrpSpPr>
            <p:cNvPr id="18" name="Group 45"/>
            <p:cNvGrpSpPr>
              <a:grpSpLocks/>
            </p:cNvGrpSpPr>
            <p:nvPr/>
          </p:nvGrpSpPr>
          <p:grpSpPr bwMode="auto">
            <a:xfrm>
              <a:off x="2215" y="2748"/>
              <a:ext cx="781" cy="87"/>
              <a:chOff x="2215" y="2748"/>
              <a:chExt cx="781" cy="87"/>
            </a:xfrm>
          </p:grpSpPr>
          <p:sp>
            <p:nvSpPr>
              <p:cNvPr id="34836" name="Oval 46"/>
              <p:cNvSpPr>
                <a:spLocks noChangeArrowheads="1"/>
              </p:cNvSpPr>
              <p:nvPr/>
            </p:nvSpPr>
            <p:spPr bwMode="auto">
              <a:xfrm>
                <a:off x="2908" y="2748"/>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34837" name="Line 47"/>
              <p:cNvSpPr>
                <a:spLocks noChangeShapeType="1"/>
              </p:cNvSpPr>
              <p:nvPr/>
            </p:nvSpPr>
            <p:spPr bwMode="auto">
              <a:xfrm flipH="1">
                <a:off x="2215" y="2791"/>
                <a:ext cx="767" cy="0"/>
              </a:xfrm>
              <a:prstGeom prst="line">
                <a:avLst/>
              </a:prstGeom>
              <a:noFill/>
              <a:ln w="12700">
                <a:solidFill>
                  <a:schemeClr val="tx1"/>
                </a:solidFill>
                <a:prstDash val="dash"/>
                <a:round/>
                <a:headEnd/>
                <a:tailEnd/>
              </a:ln>
            </p:spPr>
            <p:txBody>
              <a:bodyPr/>
              <a:lstStyle/>
              <a:p>
                <a:endParaRPr lang="en-US">
                  <a:latin typeface="Arial"/>
                  <a:cs typeface="Arial"/>
                </a:endParaRPr>
              </a:p>
            </p:txBody>
          </p:sp>
        </p:grpSp>
        <p:grpSp>
          <p:nvGrpSpPr>
            <p:cNvPr id="19" name="Group 48"/>
            <p:cNvGrpSpPr>
              <a:grpSpLocks/>
            </p:cNvGrpSpPr>
            <p:nvPr/>
          </p:nvGrpSpPr>
          <p:grpSpPr bwMode="auto">
            <a:xfrm>
              <a:off x="1813" y="2800"/>
              <a:ext cx="384" cy="365"/>
              <a:chOff x="3034" y="2643"/>
              <a:chExt cx="384" cy="365"/>
            </a:xfrm>
          </p:grpSpPr>
          <p:sp>
            <p:nvSpPr>
              <p:cNvPr id="34834" name="Text Box 49"/>
              <p:cNvSpPr txBox="1">
                <a:spLocks noChangeArrowheads="1"/>
              </p:cNvSpPr>
              <p:nvPr/>
            </p:nvSpPr>
            <p:spPr bwMode="auto">
              <a:xfrm>
                <a:off x="3034" y="2720"/>
                <a:ext cx="351" cy="288"/>
              </a:xfrm>
              <a:prstGeom prst="rect">
                <a:avLst/>
              </a:prstGeom>
              <a:noFill/>
              <a:ln w="9525">
                <a:noFill/>
                <a:miter lim="800000"/>
                <a:headEnd/>
                <a:tailEnd/>
              </a:ln>
            </p:spPr>
            <p:txBody>
              <a:bodyPr>
                <a:spAutoFit/>
              </a:bodyPr>
              <a:lstStyle/>
              <a:p>
                <a:pPr algn="r">
                  <a:spcBef>
                    <a:spcPct val="50000"/>
                  </a:spcBef>
                </a:pPr>
                <a:r>
                  <a:rPr lang="en-US" sz="2400" b="1" i="1">
                    <a:latin typeface="Arial"/>
                    <a:cs typeface="Arial"/>
                  </a:rPr>
                  <a:t>P</a:t>
                </a:r>
                <a:r>
                  <a:rPr lang="en-US" sz="2400" b="1" i="1" baseline="-25000">
                    <a:latin typeface="Arial"/>
                    <a:cs typeface="Arial"/>
                  </a:rPr>
                  <a:t>S</a:t>
                </a:r>
              </a:p>
            </p:txBody>
          </p:sp>
          <p:sp>
            <p:nvSpPr>
              <p:cNvPr id="34835" name="Line 50"/>
              <p:cNvSpPr>
                <a:spLocks noChangeShapeType="1"/>
              </p:cNvSpPr>
              <p:nvPr/>
            </p:nvSpPr>
            <p:spPr bwMode="auto">
              <a:xfrm flipH="1">
                <a:off x="3274" y="2643"/>
                <a:ext cx="144" cy="147"/>
              </a:xfrm>
              <a:prstGeom prst="line">
                <a:avLst/>
              </a:prstGeom>
              <a:noFill/>
              <a:ln w="9525">
                <a:solidFill>
                  <a:schemeClr val="tx1"/>
                </a:solidFill>
                <a:round/>
                <a:headEnd/>
                <a:tailEnd/>
              </a:ln>
            </p:spPr>
            <p:txBody>
              <a:bodyPr/>
              <a:lstStyle/>
              <a:p>
                <a:endParaRPr lang="en-US">
                  <a:latin typeface="Arial"/>
                  <a:cs typeface="Arial"/>
                </a:endParaRPr>
              </a:p>
            </p:txBody>
          </p:sp>
        </p:grpSp>
      </p:grpSp>
      <p:sp>
        <p:nvSpPr>
          <p:cNvPr id="20" name="Footer Placeholder 19">
            <a:extLst>
              <a:ext uri="{FF2B5EF4-FFF2-40B4-BE49-F238E27FC236}">
                <a16:creationId xmlns:a16="http://schemas.microsoft.com/office/drawing/2014/main" id="{72072E69-2017-6526-9EC2-023781AE79F5}"/>
              </a:ext>
            </a:extLst>
          </p:cNvPr>
          <p:cNvSpPr>
            <a:spLocks noGrp="1"/>
          </p:cNvSpPr>
          <p:nvPr>
            <p:ph type="ftr" sz="quarter" idx="11"/>
          </p:nvPr>
        </p:nvSpPr>
        <p:spPr/>
        <p:txBody>
          <a:body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0787219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par>
                          <p:cTn id="8" fill="hold">
                            <p:stCondLst>
                              <p:cond delay="500"/>
                            </p:stCondLst>
                            <p:childTnLst>
                              <p:par>
                                <p:cTn id="9" presetID="18" presetClass="entr" presetSubtype="3"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trips(upRight)">
                                      <p:cBhvr>
                                        <p:cTn id="11" dur="500"/>
                                        <p:tgtEl>
                                          <p:spTgt spid="5"/>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right)">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9"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strips(upLeft)">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strips(downLeft)">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childTnLst>
                                </p:cTn>
                              </p:par>
                            </p:childTnLst>
                          </p:cTn>
                        </p:par>
                        <p:par>
                          <p:cTn id="41" fill="hold">
                            <p:stCondLst>
                              <p:cond delay="500"/>
                            </p:stCondLst>
                            <p:childTnLst>
                              <p:par>
                                <p:cTn id="42" presetID="22" presetClass="entr" presetSubtype="8" fill="hold" grpId="0" nodeType="afterEffect">
                                  <p:stCondLst>
                                    <p:cond delay="0"/>
                                  </p:stCondLst>
                                  <p:childTnLst>
                                    <p:set>
                                      <p:cBhvr>
                                        <p:cTn id="43" dur="1" fill="hold">
                                          <p:stCondLst>
                                            <p:cond delay="0"/>
                                          </p:stCondLst>
                                        </p:cTn>
                                        <p:tgtEl>
                                          <p:spTgt spid="34821">
                                            <p:txEl>
                                              <p:pRg st="0" end="0"/>
                                            </p:txEl>
                                          </p:spTgt>
                                        </p:tgtEl>
                                        <p:attrNameLst>
                                          <p:attrName>style.visibility</p:attrName>
                                        </p:attrNameLst>
                                      </p:cBhvr>
                                      <p:to>
                                        <p:strVal val="visible"/>
                                      </p:to>
                                    </p:set>
                                    <p:animEffect transition="in" filter="wipe(left)">
                                      <p:cBhvr>
                                        <p:cTn id="44" dur="500"/>
                                        <p:tgtEl>
                                          <p:spTgt spid="34821">
                                            <p:txEl>
                                              <p:pRg st="0" end="0"/>
                                            </p:txEl>
                                          </p:spTgt>
                                        </p:tgtEl>
                                      </p:cBhvr>
                                    </p:animEffect>
                                  </p:childTnLst>
                                </p:cTn>
                              </p:par>
                            </p:childTnLst>
                          </p:cTn>
                        </p:par>
                        <p:par>
                          <p:cTn id="45" fill="hold">
                            <p:stCondLst>
                              <p:cond delay="1000"/>
                            </p:stCondLst>
                            <p:childTnLst>
                              <p:par>
                                <p:cTn id="46" presetID="22" presetClass="entr" presetSubtype="8" fill="hold" grpId="0" nodeType="afterEffect">
                                  <p:stCondLst>
                                    <p:cond delay="0"/>
                                  </p:stCondLst>
                                  <p:childTnLst>
                                    <p:set>
                                      <p:cBhvr>
                                        <p:cTn id="47" dur="1" fill="hold">
                                          <p:stCondLst>
                                            <p:cond delay="0"/>
                                          </p:stCondLst>
                                        </p:cTn>
                                        <p:tgtEl>
                                          <p:spTgt spid="34821">
                                            <p:txEl>
                                              <p:pRg st="1" end="1"/>
                                            </p:txEl>
                                          </p:spTgt>
                                        </p:tgtEl>
                                        <p:attrNameLst>
                                          <p:attrName>style.visibility</p:attrName>
                                        </p:attrNameLst>
                                      </p:cBhvr>
                                      <p:to>
                                        <p:strVal val="visible"/>
                                      </p:to>
                                    </p:set>
                                    <p:animEffect transition="in" filter="wipe(left)">
                                      <p:cBhvr>
                                        <p:cTn id="48" dur="500"/>
                                        <p:tgtEl>
                                          <p:spTgt spid="34821">
                                            <p:txEl>
                                              <p:pRg st="1" end="1"/>
                                            </p:txEl>
                                          </p:spTgt>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34821">
                                            <p:txEl>
                                              <p:pRg st="2" end="2"/>
                                            </p:txEl>
                                          </p:spTgt>
                                        </p:tgtEl>
                                        <p:attrNameLst>
                                          <p:attrName>style.visibility</p:attrName>
                                        </p:attrNameLst>
                                      </p:cBhvr>
                                      <p:to>
                                        <p:strVal val="visible"/>
                                      </p:to>
                                    </p:set>
                                    <p:animEffect transition="in" filter="wipe(left)">
                                      <p:cBhvr>
                                        <p:cTn id="51" dur="500"/>
                                        <p:tgtEl>
                                          <p:spTgt spid="3482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2"/>
          <p:cNvSpPr>
            <a:spLocks noGrp="1"/>
          </p:cNvSpPr>
          <p:nvPr>
            <p:ph type="title"/>
          </p:nvPr>
        </p:nvSpPr>
        <p:spPr/>
        <p:txBody>
          <a:bodyPr anchor="t"/>
          <a:lstStyle/>
          <a:p>
            <a:r>
              <a:rPr lang="en-US" altLang="en-US"/>
              <a:t>Who pays the luxury tax?</a:t>
            </a:r>
          </a:p>
        </p:txBody>
      </p:sp>
      <p:sp>
        <p:nvSpPr>
          <p:cNvPr id="50179" name="Content Placeholder 1"/>
          <p:cNvSpPr>
            <a:spLocks noGrp="1"/>
          </p:cNvSpPr>
          <p:nvPr>
            <p:ph idx="1"/>
          </p:nvPr>
        </p:nvSpPr>
        <p:spPr>
          <a:prstGeom prst="rect">
            <a:avLst/>
          </a:prstGeom>
        </p:spPr>
        <p:txBody>
          <a:bodyPr/>
          <a:lstStyle/>
          <a:p>
            <a:r>
              <a:rPr lang="en-US" altLang="en-US" dirty="0"/>
              <a:t>1990, Congress adopted a new luxury tax</a:t>
            </a:r>
          </a:p>
          <a:p>
            <a:pPr lvl="1"/>
            <a:r>
              <a:rPr lang="en-US" altLang="en-US" dirty="0"/>
              <a:t>On yachts, private airplanes, furs, jewelry, high-end cars </a:t>
            </a:r>
          </a:p>
          <a:p>
            <a:pPr lvl="1"/>
            <a:r>
              <a:rPr lang="en-US" altLang="en-US" dirty="0"/>
              <a:t>Goal: to raise revenue from those who could most easily afford to pay</a:t>
            </a:r>
          </a:p>
          <a:p>
            <a:pPr lvl="1"/>
            <a:r>
              <a:rPr lang="en-US" altLang="en-US" dirty="0"/>
              <a:t>Luxury items</a:t>
            </a:r>
          </a:p>
          <a:p>
            <a:pPr lvl="2"/>
            <a:r>
              <a:rPr lang="en-US" altLang="en-US" dirty="0"/>
              <a:t>Demand is quite elastic</a:t>
            </a:r>
          </a:p>
          <a:p>
            <a:pPr lvl="2"/>
            <a:r>
              <a:rPr lang="en-US" altLang="en-US" dirty="0"/>
              <a:t>Supply is relatively inelastic</a:t>
            </a:r>
          </a:p>
          <a:p>
            <a:pPr lvl="2"/>
            <a:r>
              <a:rPr lang="en-US" altLang="en-US" dirty="0"/>
              <a:t>The tax burden falls largely on the suppliers</a:t>
            </a:r>
          </a:p>
        </p:txBody>
      </p:sp>
      <p:sp>
        <p:nvSpPr>
          <p:cNvPr id="50181" name="Slide Number Placeholder 1"/>
          <p:cNvSpPr>
            <a:spLocks noGrp="1"/>
          </p:cNvSpPr>
          <p:nvPr>
            <p:ph type="sldNum" sz="quarter" idx="10"/>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defRPr sz="3400">
                <a:solidFill>
                  <a:srgbClr val="7030A0"/>
                </a:solidFill>
                <a:latin typeface="Arial" charset="0"/>
              </a:defRPr>
            </a:lvl1pPr>
            <a:lvl2pPr marL="742950" indent="-285750" algn="l" eaLnBrk="0" hangingPunct="0">
              <a:buChar char="–"/>
              <a:defRPr sz="3200">
                <a:solidFill>
                  <a:schemeClr val="tx1"/>
                </a:solidFill>
                <a:latin typeface="Arial" charset="0"/>
              </a:defRPr>
            </a:lvl2pPr>
            <a:lvl3pPr marL="1143000" indent="-228600" algn="l" eaLnBrk="0" hangingPunct="0">
              <a:defRPr sz="2800">
                <a:solidFill>
                  <a:schemeClr val="tx1"/>
                </a:solidFill>
                <a:latin typeface="Arial" charset="0"/>
              </a:defRPr>
            </a:lvl3pPr>
            <a:lvl4pPr marL="1600200" indent="-228600" algn="l" eaLnBrk="0" hangingPunct="0">
              <a:buChar char="–"/>
              <a:defRPr sz="2400">
                <a:solidFill>
                  <a:schemeClr val="tx1"/>
                </a:solidFill>
                <a:latin typeface="Arial" charset="0"/>
              </a:defRPr>
            </a:lvl4pPr>
            <a:lvl5pPr marL="2057400" indent="-228600" algn="l" eaLnBrk="0" hangingPunct="0">
              <a:buChar char="»"/>
              <a:defRPr sz="2400">
                <a:solidFill>
                  <a:schemeClr val="tx1"/>
                </a:solidFill>
                <a:latin typeface="Arial" charset="0"/>
              </a:defRPr>
            </a:lvl5pPr>
            <a:lvl6pPr marL="2514600" indent="-228600" eaLnBrk="0" fontAlgn="base" hangingPunct="0">
              <a:spcBef>
                <a:spcPct val="20000"/>
              </a:spcBef>
              <a:spcAft>
                <a:spcPct val="0"/>
              </a:spcAft>
              <a:buChar char="»"/>
              <a:defRPr sz="2400">
                <a:solidFill>
                  <a:schemeClr val="tx1"/>
                </a:solidFill>
                <a:latin typeface="Arial" charset="0"/>
              </a:defRPr>
            </a:lvl6pPr>
            <a:lvl7pPr marL="2971800" indent="-228600" eaLnBrk="0" fontAlgn="base" hangingPunct="0">
              <a:spcBef>
                <a:spcPct val="20000"/>
              </a:spcBef>
              <a:spcAft>
                <a:spcPct val="0"/>
              </a:spcAft>
              <a:buChar char="»"/>
              <a:defRPr sz="2400">
                <a:solidFill>
                  <a:schemeClr val="tx1"/>
                </a:solidFill>
                <a:latin typeface="Arial" charset="0"/>
              </a:defRPr>
            </a:lvl7pPr>
            <a:lvl8pPr marL="3429000" indent="-228600" eaLnBrk="0" fontAlgn="base" hangingPunct="0">
              <a:spcBef>
                <a:spcPct val="20000"/>
              </a:spcBef>
              <a:spcAft>
                <a:spcPct val="0"/>
              </a:spcAft>
              <a:buChar char="»"/>
              <a:defRPr sz="2400">
                <a:solidFill>
                  <a:schemeClr val="tx1"/>
                </a:solidFill>
                <a:latin typeface="Arial" charset="0"/>
              </a:defRPr>
            </a:lvl8pPr>
            <a:lvl9pPr marL="3886200" indent="-228600" eaLnBrk="0" fontAlgn="base" hangingPunct="0">
              <a:spcBef>
                <a:spcPct val="20000"/>
              </a:spcBef>
              <a:spcAft>
                <a:spcPct val="0"/>
              </a:spcAft>
              <a:buChar char="»"/>
              <a:defRPr sz="2400">
                <a:solidFill>
                  <a:schemeClr val="tx1"/>
                </a:solidFill>
                <a:latin typeface="Arial" charset="0"/>
              </a:defRPr>
            </a:lvl9pPr>
          </a:lstStyle>
          <a:p>
            <a:pPr algn="ctr" eaLnBrk="1" hangingPunct="1"/>
            <a:fld id="{6913594B-35F5-429A-91F5-AC1D1161F1C4}" type="slidenum">
              <a:rPr lang="en-US" altLang="en-US" sz="1200">
                <a:solidFill>
                  <a:srgbClr val="002060"/>
                </a:solidFill>
              </a:rPr>
              <a:pPr algn="ctr" eaLnBrk="1" hangingPunct="1"/>
              <a:t>45</a:t>
            </a:fld>
            <a:endParaRPr lang="en-US" altLang="en-US" sz="1200">
              <a:solidFill>
                <a:srgbClr val="002060"/>
              </a:solidFill>
            </a:endParaRPr>
          </a:p>
        </p:txBody>
      </p:sp>
    </p:spTree>
    <p:extLst>
      <p:ext uri="{BB962C8B-B14F-4D97-AF65-F5344CB8AC3E}">
        <p14:creationId xmlns:p14="http://schemas.microsoft.com/office/powerpoint/2010/main" val="4687165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8" name="Rectangle 2"/>
          <p:cNvSpPr>
            <a:spLocks noGrp="1" noChangeArrowheads="1"/>
          </p:cNvSpPr>
          <p:nvPr>
            <p:ph type="title"/>
          </p:nvPr>
        </p:nvSpPr>
        <p:spPr/>
        <p:txBody>
          <a:bodyPr>
            <a:noAutofit/>
          </a:bodyPr>
          <a:lstStyle/>
          <a:p>
            <a:pPr eaLnBrk="1" hangingPunct="1"/>
            <a:r>
              <a:rPr lang="en-US" sz="2800" dirty="0"/>
              <a:t>Who Pays the Luxury Tax?</a:t>
            </a:r>
          </a:p>
        </p:txBody>
      </p:sp>
      <p:sp>
        <p:nvSpPr>
          <p:cNvPr id="36869" name="Rectangle 3"/>
          <p:cNvSpPr>
            <a:spLocks noGrp="1" noChangeArrowheads="1"/>
          </p:cNvSpPr>
          <p:nvPr>
            <p:ph idx="1"/>
          </p:nvPr>
        </p:nvSpPr>
        <p:spPr>
          <a:xfrm>
            <a:off x="1981200" y="533400"/>
            <a:ext cx="8458200" cy="5943600"/>
          </a:xfrm>
        </p:spPr>
        <p:txBody>
          <a:bodyPr/>
          <a:lstStyle/>
          <a:p>
            <a:pPr marL="0" indent="0" algn="ctr" eaLnBrk="1" hangingPunct="1">
              <a:buNone/>
            </a:pPr>
            <a:r>
              <a:rPr lang="en-US" sz="2600" u="sng" dirty="0">
                <a:solidFill>
                  <a:schemeClr val="tx1"/>
                </a:solidFill>
              </a:rPr>
              <a:t>The market for yachts</a:t>
            </a:r>
          </a:p>
        </p:txBody>
      </p:sp>
      <p:sp>
        <p:nvSpPr>
          <p:cNvPr id="19" name="Slide Number Placeholder 18"/>
          <p:cNvSpPr>
            <a:spLocks noGrp="1"/>
          </p:cNvSpPr>
          <p:nvPr>
            <p:ph type="sldNum" sz="quarter" idx="10"/>
          </p:nvPr>
        </p:nvSpPr>
        <p:spPr/>
        <p:txBody>
          <a:bodyPr/>
          <a:lstStyle/>
          <a:p>
            <a:pPr>
              <a:defRPr/>
            </a:pPr>
            <a:fld id="{2F37425F-5E17-4209-B948-B5CE2119E408}" type="slidenum">
              <a:rPr lang="en-US" smtClean="0"/>
              <a:pPr>
                <a:defRPr/>
              </a:pPr>
              <a:t>46</a:t>
            </a:fld>
            <a:endParaRPr lang="en-US" dirty="0"/>
          </a:p>
        </p:txBody>
      </p:sp>
      <p:grpSp>
        <p:nvGrpSpPr>
          <p:cNvPr id="2" name="Group 4"/>
          <p:cNvGrpSpPr>
            <a:grpSpLocks/>
          </p:cNvGrpSpPr>
          <p:nvPr/>
        </p:nvGrpSpPr>
        <p:grpSpPr bwMode="auto">
          <a:xfrm>
            <a:off x="4325750" y="1142020"/>
            <a:ext cx="3316287" cy="4108450"/>
            <a:chOff x="3326" y="1149"/>
            <a:chExt cx="2089" cy="2588"/>
          </a:xfrm>
        </p:grpSpPr>
        <p:grpSp>
          <p:nvGrpSpPr>
            <p:cNvPr id="3" name="Group 5"/>
            <p:cNvGrpSpPr>
              <a:grpSpLocks/>
            </p:cNvGrpSpPr>
            <p:nvPr/>
          </p:nvGrpSpPr>
          <p:grpSpPr bwMode="auto">
            <a:xfrm>
              <a:off x="3433" y="1403"/>
              <a:ext cx="1784" cy="2190"/>
              <a:chOff x="2424" y="1167"/>
              <a:chExt cx="2400" cy="2079"/>
            </a:xfrm>
          </p:grpSpPr>
          <p:sp>
            <p:nvSpPr>
              <p:cNvPr id="36914" name="Line 6"/>
              <p:cNvSpPr>
                <a:spLocks noChangeShapeType="1"/>
              </p:cNvSpPr>
              <p:nvPr/>
            </p:nvSpPr>
            <p:spPr bwMode="auto">
              <a:xfrm>
                <a:off x="2424" y="1167"/>
                <a:ext cx="0" cy="2079"/>
              </a:xfrm>
              <a:prstGeom prst="line">
                <a:avLst/>
              </a:prstGeom>
              <a:noFill/>
              <a:ln w="9525">
                <a:solidFill>
                  <a:schemeClr val="tx1"/>
                </a:solidFill>
                <a:round/>
                <a:headEnd/>
                <a:tailEnd/>
              </a:ln>
            </p:spPr>
            <p:txBody>
              <a:bodyPr/>
              <a:lstStyle/>
              <a:p>
                <a:endParaRPr lang="en-US">
                  <a:latin typeface="Arial"/>
                  <a:cs typeface="Arial"/>
                </a:endParaRPr>
              </a:p>
            </p:txBody>
          </p:sp>
          <p:sp>
            <p:nvSpPr>
              <p:cNvPr id="36915" name="Line 7"/>
              <p:cNvSpPr>
                <a:spLocks noChangeShapeType="1"/>
              </p:cNvSpPr>
              <p:nvPr/>
            </p:nvSpPr>
            <p:spPr bwMode="auto">
              <a:xfrm>
                <a:off x="2424" y="3246"/>
                <a:ext cx="240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36912" name="Text Box 8"/>
            <p:cNvSpPr txBox="1">
              <a:spLocks noChangeArrowheads="1"/>
            </p:cNvSpPr>
            <p:nvPr/>
          </p:nvSpPr>
          <p:spPr bwMode="auto">
            <a:xfrm>
              <a:off x="3326" y="1149"/>
              <a:ext cx="233" cy="279"/>
            </a:xfrm>
            <a:prstGeom prst="rect">
              <a:avLst/>
            </a:prstGeom>
            <a:noFill/>
            <a:ln w="9525">
              <a:noFill/>
              <a:miter lim="800000"/>
              <a:headEnd/>
              <a:tailEnd/>
            </a:ln>
          </p:spPr>
          <p:txBody>
            <a:bodyPr>
              <a:spAutoFit/>
            </a:bodyPr>
            <a:lstStyle/>
            <a:p>
              <a:pPr algn="ctr">
                <a:spcBef>
                  <a:spcPct val="50000"/>
                </a:spcBef>
              </a:pPr>
              <a:r>
                <a:rPr lang="en-US" sz="2300" b="1" i="1">
                  <a:latin typeface="Arial"/>
                  <a:cs typeface="Arial"/>
                </a:rPr>
                <a:t>P</a:t>
              </a:r>
            </a:p>
          </p:txBody>
        </p:sp>
        <p:sp>
          <p:nvSpPr>
            <p:cNvPr id="36913" name="Text Box 9"/>
            <p:cNvSpPr txBox="1">
              <a:spLocks noChangeArrowheads="1"/>
            </p:cNvSpPr>
            <p:nvPr/>
          </p:nvSpPr>
          <p:spPr bwMode="auto">
            <a:xfrm>
              <a:off x="5182" y="3458"/>
              <a:ext cx="233" cy="279"/>
            </a:xfrm>
            <a:prstGeom prst="rect">
              <a:avLst/>
            </a:prstGeom>
            <a:noFill/>
            <a:ln w="9525">
              <a:noFill/>
              <a:miter lim="800000"/>
              <a:headEnd/>
              <a:tailEnd/>
            </a:ln>
          </p:spPr>
          <p:txBody>
            <a:bodyPr>
              <a:spAutoFit/>
            </a:bodyPr>
            <a:lstStyle/>
            <a:p>
              <a:pPr algn="ctr">
                <a:spcBef>
                  <a:spcPct val="50000"/>
                </a:spcBef>
              </a:pPr>
              <a:r>
                <a:rPr lang="en-US" sz="2300" b="1" i="1">
                  <a:latin typeface="Arial"/>
                  <a:cs typeface="Arial"/>
                </a:rPr>
                <a:t>Q</a:t>
              </a:r>
            </a:p>
          </p:txBody>
        </p:sp>
      </p:grpSp>
      <p:grpSp>
        <p:nvGrpSpPr>
          <p:cNvPr id="4" name="Group 10"/>
          <p:cNvGrpSpPr>
            <a:grpSpLocks/>
          </p:cNvGrpSpPr>
          <p:nvPr/>
        </p:nvGrpSpPr>
        <p:grpSpPr bwMode="auto">
          <a:xfrm>
            <a:off x="5000436" y="1743682"/>
            <a:ext cx="2368550" cy="2889250"/>
            <a:chOff x="2532" y="1528"/>
            <a:chExt cx="1492" cy="1820"/>
          </a:xfrm>
        </p:grpSpPr>
        <p:sp>
          <p:nvSpPr>
            <p:cNvPr id="36909" name="Text Box 11"/>
            <p:cNvSpPr txBox="1">
              <a:spLocks noChangeArrowheads="1"/>
            </p:cNvSpPr>
            <p:nvPr/>
          </p:nvSpPr>
          <p:spPr bwMode="auto">
            <a:xfrm>
              <a:off x="3791" y="3069"/>
              <a:ext cx="233" cy="279"/>
            </a:xfrm>
            <a:prstGeom prst="rect">
              <a:avLst/>
            </a:prstGeom>
            <a:noFill/>
            <a:ln w="9525">
              <a:noFill/>
              <a:miter lim="800000"/>
              <a:headEnd/>
              <a:tailEnd/>
            </a:ln>
          </p:spPr>
          <p:txBody>
            <a:bodyPr>
              <a:spAutoFit/>
            </a:bodyPr>
            <a:lstStyle/>
            <a:p>
              <a:pPr algn="ctr">
                <a:spcBef>
                  <a:spcPct val="50000"/>
                </a:spcBef>
              </a:pPr>
              <a:r>
                <a:rPr lang="en-US" sz="2300" b="1" i="1">
                  <a:latin typeface="Arial"/>
                  <a:cs typeface="Arial"/>
                </a:rPr>
                <a:t>D</a:t>
              </a:r>
            </a:p>
          </p:txBody>
        </p:sp>
        <p:sp>
          <p:nvSpPr>
            <p:cNvPr id="36910" name="Line 12"/>
            <p:cNvSpPr>
              <a:spLocks noChangeShapeType="1"/>
            </p:cNvSpPr>
            <p:nvPr/>
          </p:nvSpPr>
          <p:spPr bwMode="auto">
            <a:xfrm>
              <a:off x="2532" y="1528"/>
              <a:ext cx="1324" cy="1606"/>
            </a:xfrm>
            <a:prstGeom prst="line">
              <a:avLst/>
            </a:prstGeom>
            <a:noFill/>
            <a:ln w="38100">
              <a:solidFill>
                <a:srgbClr val="003399"/>
              </a:solidFill>
              <a:round/>
              <a:headEnd/>
              <a:tailEnd/>
            </a:ln>
          </p:spPr>
          <p:txBody>
            <a:bodyPr/>
            <a:lstStyle/>
            <a:p>
              <a:endParaRPr lang="en-US">
                <a:latin typeface="Arial"/>
                <a:cs typeface="Arial"/>
              </a:endParaRPr>
            </a:p>
          </p:txBody>
        </p:sp>
      </p:grpSp>
      <p:grpSp>
        <p:nvGrpSpPr>
          <p:cNvPr id="5" name="Group 13"/>
          <p:cNvGrpSpPr>
            <a:grpSpLocks/>
          </p:cNvGrpSpPr>
          <p:nvPr/>
        </p:nvGrpSpPr>
        <p:grpSpPr bwMode="auto">
          <a:xfrm>
            <a:off x="5360800" y="1359507"/>
            <a:ext cx="1425575" cy="3322638"/>
            <a:chOff x="2759" y="1286"/>
            <a:chExt cx="898" cy="2093"/>
          </a:xfrm>
        </p:grpSpPr>
        <p:sp>
          <p:nvSpPr>
            <p:cNvPr id="36907" name="Text Box 14"/>
            <p:cNvSpPr txBox="1">
              <a:spLocks noChangeArrowheads="1"/>
            </p:cNvSpPr>
            <p:nvPr/>
          </p:nvSpPr>
          <p:spPr bwMode="auto">
            <a:xfrm>
              <a:off x="3424" y="1286"/>
              <a:ext cx="233"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S</a:t>
              </a:r>
            </a:p>
          </p:txBody>
        </p:sp>
        <p:sp>
          <p:nvSpPr>
            <p:cNvPr id="36908" name="Line 15"/>
            <p:cNvSpPr>
              <a:spLocks noChangeShapeType="1"/>
            </p:cNvSpPr>
            <p:nvPr/>
          </p:nvSpPr>
          <p:spPr bwMode="auto">
            <a:xfrm flipV="1">
              <a:off x="2759" y="1534"/>
              <a:ext cx="744" cy="1845"/>
            </a:xfrm>
            <a:prstGeom prst="line">
              <a:avLst/>
            </a:prstGeom>
            <a:noFill/>
            <a:ln w="38100">
              <a:solidFill>
                <a:srgbClr val="CC0000"/>
              </a:solidFill>
              <a:round/>
              <a:headEnd/>
              <a:tailEnd/>
            </a:ln>
          </p:spPr>
          <p:txBody>
            <a:bodyPr/>
            <a:lstStyle/>
            <a:p>
              <a:endParaRPr lang="en-US">
                <a:latin typeface="Arial"/>
                <a:cs typeface="Arial"/>
              </a:endParaRPr>
            </a:p>
          </p:txBody>
        </p:sp>
      </p:grpSp>
      <p:grpSp>
        <p:nvGrpSpPr>
          <p:cNvPr id="6" name="Group 16"/>
          <p:cNvGrpSpPr>
            <a:grpSpLocks/>
          </p:cNvGrpSpPr>
          <p:nvPr/>
        </p:nvGrpSpPr>
        <p:grpSpPr bwMode="auto">
          <a:xfrm>
            <a:off x="4773425" y="2634271"/>
            <a:ext cx="955675" cy="1108075"/>
            <a:chOff x="2389" y="2089"/>
            <a:chExt cx="602" cy="698"/>
          </a:xfrm>
        </p:grpSpPr>
        <p:sp>
          <p:nvSpPr>
            <p:cNvPr id="36904" name="Line 17"/>
            <p:cNvSpPr>
              <a:spLocks noChangeShapeType="1"/>
            </p:cNvSpPr>
            <p:nvPr/>
          </p:nvSpPr>
          <p:spPr bwMode="auto">
            <a:xfrm flipH="1" flipV="1">
              <a:off x="2990" y="2089"/>
              <a:ext cx="1" cy="698"/>
            </a:xfrm>
            <a:prstGeom prst="line">
              <a:avLst/>
            </a:prstGeom>
            <a:noFill/>
            <a:ln w="38100">
              <a:solidFill>
                <a:srgbClr val="006600"/>
              </a:solidFill>
              <a:round/>
              <a:headEnd/>
              <a:tailEnd/>
            </a:ln>
          </p:spPr>
          <p:txBody>
            <a:bodyPr/>
            <a:lstStyle/>
            <a:p>
              <a:endParaRPr lang="en-US">
                <a:latin typeface="Arial"/>
                <a:cs typeface="Arial"/>
              </a:endParaRPr>
            </a:p>
          </p:txBody>
        </p:sp>
        <p:sp>
          <p:nvSpPr>
            <p:cNvPr id="36905" name="AutoShape 18"/>
            <p:cNvSpPr>
              <a:spLocks/>
            </p:cNvSpPr>
            <p:nvPr/>
          </p:nvSpPr>
          <p:spPr bwMode="auto">
            <a:xfrm>
              <a:off x="2818" y="2091"/>
              <a:ext cx="118" cy="693"/>
            </a:xfrm>
            <a:prstGeom prst="leftBrace">
              <a:avLst>
                <a:gd name="adj1" fmla="val 63732"/>
                <a:gd name="adj2" fmla="val 51806"/>
              </a:avLst>
            </a:prstGeom>
            <a:noFill/>
            <a:ln w="38100">
              <a:solidFill>
                <a:srgbClr val="006600"/>
              </a:solidFill>
              <a:round/>
              <a:headEnd/>
              <a:tailEnd/>
            </a:ln>
          </p:spPr>
          <p:txBody>
            <a:bodyPr wrap="none" anchor="ctr"/>
            <a:lstStyle/>
            <a:p>
              <a:endParaRPr lang="en-US">
                <a:latin typeface="Arial"/>
                <a:cs typeface="Arial"/>
              </a:endParaRPr>
            </a:p>
          </p:txBody>
        </p:sp>
        <p:sp>
          <p:nvSpPr>
            <p:cNvPr id="36906" name="Text Box 19"/>
            <p:cNvSpPr txBox="1">
              <a:spLocks noChangeArrowheads="1"/>
            </p:cNvSpPr>
            <p:nvPr/>
          </p:nvSpPr>
          <p:spPr bwMode="auto">
            <a:xfrm>
              <a:off x="2389" y="2294"/>
              <a:ext cx="442" cy="288"/>
            </a:xfrm>
            <a:prstGeom prst="rect">
              <a:avLst/>
            </a:prstGeom>
            <a:noFill/>
            <a:ln w="38100">
              <a:noFill/>
              <a:miter lim="800000"/>
              <a:headEnd/>
              <a:tailEnd/>
            </a:ln>
          </p:spPr>
          <p:txBody>
            <a:bodyPr>
              <a:spAutoFit/>
            </a:bodyPr>
            <a:lstStyle/>
            <a:p>
              <a:pPr algn="r">
                <a:spcBef>
                  <a:spcPct val="50000"/>
                </a:spcBef>
              </a:pPr>
              <a:r>
                <a:rPr lang="en-US" sz="2400" dirty="0">
                  <a:solidFill>
                    <a:srgbClr val="006600"/>
                  </a:solidFill>
                  <a:latin typeface="Arial"/>
                  <a:cs typeface="Arial"/>
                </a:rPr>
                <a:t>Tax</a:t>
              </a:r>
            </a:p>
          </p:txBody>
        </p:sp>
      </p:grpSp>
      <p:grpSp>
        <p:nvGrpSpPr>
          <p:cNvPr id="7" name="Group 20"/>
          <p:cNvGrpSpPr>
            <a:grpSpLocks/>
          </p:cNvGrpSpPr>
          <p:nvPr/>
        </p:nvGrpSpPr>
        <p:grpSpPr bwMode="auto">
          <a:xfrm>
            <a:off x="1998474" y="1207108"/>
            <a:ext cx="2466975" cy="1798638"/>
            <a:chOff x="641" y="1190"/>
            <a:chExt cx="1554" cy="1133"/>
          </a:xfrm>
        </p:grpSpPr>
        <p:sp>
          <p:nvSpPr>
            <p:cNvPr id="36900" name="AutoShape 21"/>
            <p:cNvSpPr>
              <a:spLocks/>
            </p:cNvSpPr>
            <p:nvPr/>
          </p:nvSpPr>
          <p:spPr bwMode="auto">
            <a:xfrm>
              <a:off x="2054" y="2090"/>
              <a:ext cx="141" cy="233"/>
            </a:xfrm>
            <a:prstGeom prst="leftBrace">
              <a:avLst>
                <a:gd name="adj1" fmla="val 27067"/>
                <a:gd name="adj2" fmla="val 50000"/>
              </a:avLst>
            </a:prstGeom>
            <a:noFill/>
            <a:ln w="38100">
              <a:solidFill>
                <a:srgbClr val="0000FF"/>
              </a:solidFill>
              <a:round/>
              <a:headEnd/>
              <a:tailEnd/>
            </a:ln>
          </p:spPr>
          <p:txBody>
            <a:bodyPr wrap="none" anchor="ctr"/>
            <a:lstStyle/>
            <a:p>
              <a:endParaRPr lang="en-US">
                <a:latin typeface="Arial"/>
                <a:cs typeface="Arial"/>
              </a:endParaRPr>
            </a:p>
          </p:txBody>
        </p:sp>
        <p:grpSp>
          <p:nvGrpSpPr>
            <p:cNvPr id="8" name="Group 22"/>
            <p:cNvGrpSpPr>
              <a:grpSpLocks/>
            </p:cNvGrpSpPr>
            <p:nvPr/>
          </p:nvGrpSpPr>
          <p:grpSpPr bwMode="auto">
            <a:xfrm>
              <a:off x="641" y="1190"/>
              <a:ext cx="1378" cy="1011"/>
              <a:chOff x="641" y="1190"/>
              <a:chExt cx="1378" cy="1011"/>
            </a:xfrm>
          </p:grpSpPr>
          <p:sp>
            <p:nvSpPr>
              <p:cNvPr id="36902" name="Line 23"/>
              <p:cNvSpPr>
                <a:spLocks noChangeShapeType="1"/>
              </p:cNvSpPr>
              <p:nvPr/>
            </p:nvSpPr>
            <p:spPr bwMode="auto">
              <a:xfrm>
                <a:off x="1233" y="1703"/>
                <a:ext cx="786" cy="498"/>
              </a:xfrm>
              <a:prstGeom prst="line">
                <a:avLst/>
              </a:prstGeom>
              <a:noFill/>
              <a:ln w="9525">
                <a:solidFill>
                  <a:srgbClr val="0000FF"/>
                </a:solidFill>
                <a:round/>
                <a:headEnd/>
                <a:tailEnd/>
              </a:ln>
            </p:spPr>
            <p:txBody>
              <a:bodyPr/>
              <a:lstStyle/>
              <a:p>
                <a:endParaRPr lang="en-US">
                  <a:latin typeface="Arial"/>
                  <a:cs typeface="Arial"/>
                </a:endParaRPr>
              </a:p>
            </p:txBody>
          </p:sp>
          <p:sp>
            <p:nvSpPr>
              <p:cNvPr id="36903" name="Text Box 24"/>
              <p:cNvSpPr txBox="1">
                <a:spLocks noChangeArrowheads="1"/>
              </p:cNvSpPr>
              <p:nvPr/>
            </p:nvSpPr>
            <p:spPr bwMode="auto">
              <a:xfrm>
                <a:off x="641" y="1190"/>
                <a:ext cx="1360" cy="465"/>
              </a:xfrm>
              <a:prstGeom prst="rect">
                <a:avLst/>
              </a:prstGeom>
              <a:noFill/>
              <a:ln w="9525">
                <a:solidFill>
                  <a:srgbClr val="0000FF"/>
                </a:solidFill>
                <a:miter lim="800000"/>
                <a:headEnd/>
                <a:tailEnd/>
              </a:ln>
            </p:spPr>
            <p:txBody>
              <a:bodyPr lIns="0" tIns="0" rIns="0" bIns="0">
                <a:spAutoFit/>
              </a:bodyPr>
              <a:lstStyle/>
              <a:p>
                <a:pPr algn="ctr">
                  <a:spcBef>
                    <a:spcPct val="50000"/>
                  </a:spcBef>
                </a:pPr>
                <a:r>
                  <a:rPr lang="en-US" sz="2400" dirty="0">
                    <a:solidFill>
                      <a:srgbClr val="0000FF"/>
                    </a:solidFill>
                    <a:latin typeface="Arial"/>
                    <a:cs typeface="Arial"/>
                  </a:rPr>
                  <a:t>Buyers’ share of tax burden</a:t>
                </a:r>
              </a:p>
            </p:txBody>
          </p:sp>
        </p:grpSp>
      </p:grpSp>
      <p:grpSp>
        <p:nvGrpSpPr>
          <p:cNvPr id="9" name="Group 25"/>
          <p:cNvGrpSpPr>
            <a:grpSpLocks/>
          </p:cNvGrpSpPr>
          <p:nvPr/>
        </p:nvGrpSpPr>
        <p:grpSpPr bwMode="auto">
          <a:xfrm>
            <a:off x="2096899" y="3015270"/>
            <a:ext cx="2368550" cy="2162173"/>
            <a:chOff x="703" y="2329"/>
            <a:chExt cx="1492" cy="1362"/>
          </a:xfrm>
        </p:grpSpPr>
        <p:sp>
          <p:nvSpPr>
            <p:cNvPr id="36896" name="AutoShape 26"/>
            <p:cNvSpPr>
              <a:spLocks/>
            </p:cNvSpPr>
            <p:nvPr/>
          </p:nvSpPr>
          <p:spPr bwMode="auto">
            <a:xfrm>
              <a:off x="2054" y="2329"/>
              <a:ext cx="141" cy="457"/>
            </a:xfrm>
            <a:prstGeom prst="leftBrace">
              <a:avLst>
                <a:gd name="adj1" fmla="val 53089"/>
                <a:gd name="adj2" fmla="val 50000"/>
              </a:avLst>
            </a:prstGeom>
            <a:noFill/>
            <a:ln w="38100">
              <a:solidFill>
                <a:srgbClr val="F45006"/>
              </a:solidFill>
              <a:round/>
              <a:headEnd/>
              <a:tailEnd/>
            </a:ln>
          </p:spPr>
          <p:txBody>
            <a:bodyPr wrap="none" anchor="ctr"/>
            <a:lstStyle/>
            <a:p>
              <a:endParaRPr lang="en-US">
                <a:latin typeface="Arial"/>
                <a:cs typeface="Arial"/>
              </a:endParaRPr>
            </a:p>
          </p:txBody>
        </p:sp>
        <p:grpSp>
          <p:nvGrpSpPr>
            <p:cNvPr id="10" name="Group 27"/>
            <p:cNvGrpSpPr>
              <a:grpSpLocks/>
            </p:cNvGrpSpPr>
            <p:nvPr/>
          </p:nvGrpSpPr>
          <p:grpSpPr bwMode="auto">
            <a:xfrm>
              <a:off x="703" y="2569"/>
              <a:ext cx="1324" cy="1122"/>
              <a:chOff x="703" y="2569"/>
              <a:chExt cx="1324" cy="1122"/>
            </a:xfrm>
          </p:grpSpPr>
          <p:sp>
            <p:nvSpPr>
              <p:cNvPr id="36898" name="Line 28"/>
              <p:cNvSpPr>
                <a:spLocks noChangeShapeType="1"/>
              </p:cNvSpPr>
              <p:nvPr/>
            </p:nvSpPr>
            <p:spPr bwMode="auto">
              <a:xfrm flipH="1">
                <a:off x="1062" y="2569"/>
                <a:ext cx="965" cy="657"/>
              </a:xfrm>
              <a:prstGeom prst="line">
                <a:avLst/>
              </a:prstGeom>
              <a:noFill/>
              <a:ln w="9525">
                <a:solidFill>
                  <a:srgbClr val="F45006"/>
                </a:solidFill>
                <a:round/>
                <a:headEnd/>
                <a:tailEnd/>
              </a:ln>
            </p:spPr>
            <p:txBody>
              <a:bodyPr/>
              <a:lstStyle/>
              <a:p>
                <a:endParaRPr lang="en-US">
                  <a:latin typeface="Arial"/>
                  <a:cs typeface="Arial"/>
                </a:endParaRPr>
              </a:p>
            </p:txBody>
          </p:sp>
          <p:sp>
            <p:nvSpPr>
              <p:cNvPr id="36899" name="Text Box 29"/>
              <p:cNvSpPr txBox="1">
                <a:spLocks noChangeArrowheads="1"/>
              </p:cNvSpPr>
              <p:nvPr/>
            </p:nvSpPr>
            <p:spPr bwMode="auto">
              <a:xfrm>
                <a:off x="703" y="3226"/>
                <a:ext cx="1319" cy="465"/>
              </a:xfrm>
              <a:prstGeom prst="rect">
                <a:avLst/>
              </a:prstGeom>
              <a:noFill/>
              <a:ln w="9525">
                <a:solidFill>
                  <a:srgbClr val="F45006"/>
                </a:solidFill>
                <a:miter lim="800000"/>
                <a:headEnd/>
                <a:tailEnd/>
              </a:ln>
            </p:spPr>
            <p:txBody>
              <a:bodyPr lIns="0" tIns="0" rIns="0" bIns="0">
                <a:spAutoFit/>
              </a:bodyPr>
              <a:lstStyle/>
              <a:p>
                <a:pPr algn="ctr">
                  <a:spcBef>
                    <a:spcPct val="50000"/>
                  </a:spcBef>
                </a:pPr>
                <a:r>
                  <a:rPr lang="en-US" sz="2400" dirty="0">
                    <a:solidFill>
                      <a:srgbClr val="F45006"/>
                    </a:solidFill>
                    <a:latin typeface="Arial"/>
                    <a:cs typeface="Arial"/>
                  </a:rPr>
                  <a:t>Sellers’ share of tax burden</a:t>
                </a:r>
              </a:p>
            </p:txBody>
          </p:sp>
        </p:grpSp>
      </p:grpSp>
      <p:grpSp>
        <p:nvGrpSpPr>
          <p:cNvPr id="11" name="Group 31"/>
          <p:cNvGrpSpPr>
            <a:grpSpLocks/>
          </p:cNvGrpSpPr>
          <p:nvPr/>
        </p:nvGrpSpPr>
        <p:grpSpPr bwMode="auto">
          <a:xfrm>
            <a:off x="4497199" y="2942245"/>
            <a:ext cx="1604962" cy="138112"/>
            <a:chOff x="2215" y="2283"/>
            <a:chExt cx="1011" cy="87"/>
          </a:xfrm>
        </p:grpSpPr>
        <p:sp>
          <p:nvSpPr>
            <p:cNvPr id="36894" name="Oval 32"/>
            <p:cNvSpPr>
              <a:spLocks noChangeArrowheads="1"/>
            </p:cNvSpPr>
            <p:nvPr/>
          </p:nvSpPr>
          <p:spPr bwMode="auto">
            <a:xfrm>
              <a:off x="3138" y="2283"/>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36895" name="Line 33"/>
            <p:cNvSpPr>
              <a:spLocks noChangeShapeType="1"/>
            </p:cNvSpPr>
            <p:nvPr/>
          </p:nvSpPr>
          <p:spPr bwMode="auto">
            <a:xfrm flipH="1">
              <a:off x="2215" y="2326"/>
              <a:ext cx="962" cy="0"/>
            </a:xfrm>
            <a:prstGeom prst="line">
              <a:avLst/>
            </a:prstGeom>
            <a:noFill/>
            <a:ln w="12700">
              <a:solidFill>
                <a:schemeClr val="tx1"/>
              </a:solidFill>
              <a:prstDash val="dash"/>
              <a:round/>
              <a:headEnd/>
              <a:tailEnd/>
            </a:ln>
          </p:spPr>
          <p:txBody>
            <a:bodyPr/>
            <a:lstStyle/>
            <a:p>
              <a:endParaRPr lang="en-US">
                <a:latin typeface="Arial"/>
                <a:cs typeface="Arial"/>
              </a:endParaRPr>
            </a:p>
          </p:txBody>
        </p:sp>
      </p:grpSp>
      <p:grpSp>
        <p:nvGrpSpPr>
          <p:cNvPr id="12" name="Group 37"/>
          <p:cNvGrpSpPr>
            <a:grpSpLocks/>
          </p:cNvGrpSpPr>
          <p:nvPr/>
        </p:nvGrpSpPr>
        <p:grpSpPr bwMode="auto">
          <a:xfrm>
            <a:off x="3547875" y="2104046"/>
            <a:ext cx="2249487" cy="593725"/>
            <a:chOff x="1617" y="1755"/>
            <a:chExt cx="1417" cy="374"/>
          </a:xfrm>
        </p:grpSpPr>
        <p:grpSp>
          <p:nvGrpSpPr>
            <p:cNvPr id="13" name="Group 38"/>
            <p:cNvGrpSpPr>
              <a:grpSpLocks/>
            </p:cNvGrpSpPr>
            <p:nvPr/>
          </p:nvGrpSpPr>
          <p:grpSpPr bwMode="auto">
            <a:xfrm>
              <a:off x="2216" y="2042"/>
              <a:ext cx="818" cy="87"/>
              <a:chOff x="2216" y="2042"/>
              <a:chExt cx="818" cy="87"/>
            </a:xfrm>
          </p:grpSpPr>
          <p:sp>
            <p:nvSpPr>
              <p:cNvPr id="36892" name="Oval 39"/>
              <p:cNvSpPr>
                <a:spLocks noChangeArrowheads="1"/>
              </p:cNvSpPr>
              <p:nvPr/>
            </p:nvSpPr>
            <p:spPr bwMode="auto">
              <a:xfrm>
                <a:off x="2946" y="2042"/>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36893" name="Line 40"/>
              <p:cNvSpPr>
                <a:spLocks noChangeShapeType="1"/>
              </p:cNvSpPr>
              <p:nvPr/>
            </p:nvSpPr>
            <p:spPr bwMode="auto">
              <a:xfrm flipH="1">
                <a:off x="2216" y="2087"/>
                <a:ext cx="760" cy="0"/>
              </a:xfrm>
              <a:prstGeom prst="line">
                <a:avLst/>
              </a:prstGeom>
              <a:noFill/>
              <a:ln w="12700">
                <a:solidFill>
                  <a:schemeClr val="tx1"/>
                </a:solidFill>
                <a:prstDash val="dash"/>
                <a:round/>
                <a:headEnd/>
                <a:tailEnd/>
              </a:ln>
            </p:spPr>
            <p:txBody>
              <a:bodyPr/>
              <a:lstStyle/>
              <a:p>
                <a:endParaRPr lang="en-US">
                  <a:latin typeface="Arial"/>
                  <a:cs typeface="Arial"/>
                </a:endParaRPr>
              </a:p>
            </p:txBody>
          </p:sp>
        </p:grpSp>
        <p:grpSp>
          <p:nvGrpSpPr>
            <p:cNvPr id="14" name="Group 41"/>
            <p:cNvGrpSpPr>
              <a:grpSpLocks/>
            </p:cNvGrpSpPr>
            <p:nvPr/>
          </p:nvGrpSpPr>
          <p:grpSpPr bwMode="auto">
            <a:xfrm>
              <a:off x="1617" y="1755"/>
              <a:ext cx="577" cy="325"/>
              <a:chOff x="2838" y="1594"/>
              <a:chExt cx="577" cy="325"/>
            </a:xfrm>
          </p:grpSpPr>
          <p:sp>
            <p:nvSpPr>
              <p:cNvPr id="36890" name="Text Box 42"/>
              <p:cNvSpPr txBox="1">
                <a:spLocks noChangeArrowheads="1"/>
              </p:cNvSpPr>
              <p:nvPr/>
            </p:nvSpPr>
            <p:spPr bwMode="auto">
              <a:xfrm>
                <a:off x="2838" y="1594"/>
                <a:ext cx="405" cy="288"/>
              </a:xfrm>
              <a:prstGeom prst="rect">
                <a:avLst/>
              </a:prstGeom>
              <a:noFill/>
              <a:ln w="9525">
                <a:noFill/>
                <a:miter lim="800000"/>
                <a:headEnd/>
                <a:tailEnd/>
              </a:ln>
            </p:spPr>
            <p:txBody>
              <a:bodyPr>
                <a:spAutoFit/>
              </a:bodyPr>
              <a:lstStyle/>
              <a:p>
                <a:pPr algn="r">
                  <a:spcBef>
                    <a:spcPct val="50000"/>
                  </a:spcBef>
                </a:pPr>
                <a:r>
                  <a:rPr lang="en-US" sz="2400" b="1" i="1">
                    <a:latin typeface="Arial"/>
                    <a:cs typeface="Arial"/>
                  </a:rPr>
                  <a:t>P</a:t>
                </a:r>
                <a:r>
                  <a:rPr lang="en-US" sz="2400" b="1" i="1" baseline="-25000">
                    <a:latin typeface="Arial"/>
                    <a:cs typeface="Arial"/>
                  </a:rPr>
                  <a:t>B</a:t>
                </a:r>
              </a:p>
            </p:txBody>
          </p:sp>
          <p:sp>
            <p:nvSpPr>
              <p:cNvPr id="36891" name="Line 43"/>
              <p:cNvSpPr>
                <a:spLocks noChangeShapeType="1"/>
              </p:cNvSpPr>
              <p:nvPr/>
            </p:nvSpPr>
            <p:spPr bwMode="auto">
              <a:xfrm flipH="1" flipV="1">
                <a:off x="3222" y="1802"/>
                <a:ext cx="193" cy="117"/>
              </a:xfrm>
              <a:prstGeom prst="line">
                <a:avLst/>
              </a:prstGeom>
              <a:noFill/>
              <a:ln w="9525">
                <a:solidFill>
                  <a:schemeClr val="tx1"/>
                </a:solidFill>
                <a:round/>
                <a:headEnd/>
                <a:tailEnd/>
              </a:ln>
            </p:spPr>
            <p:txBody>
              <a:bodyPr/>
              <a:lstStyle/>
              <a:p>
                <a:endParaRPr lang="en-US">
                  <a:latin typeface="Arial"/>
                  <a:cs typeface="Arial"/>
                </a:endParaRPr>
              </a:p>
            </p:txBody>
          </p:sp>
        </p:grpSp>
      </p:grpSp>
      <p:grpSp>
        <p:nvGrpSpPr>
          <p:cNvPr id="15" name="Group 44"/>
          <p:cNvGrpSpPr>
            <a:grpSpLocks/>
          </p:cNvGrpSpPr>
          <p:nvPr/>
        </p:nvGrpSpPr>
        <p:grpSpPr bwMode="auto">
          <a:xfrm>
            <a:off x="3859024" y="3680432"/>
            <a:ext cx="1943100" cy="661988"/>
            <a:chOff x="1813" y="2748"/>
            <a:chExt cx="1224" cy="417"/>
          </a:xfrm>
        </p:grpSpPr>
        <p:grpSp>
          <p:nvGrpSpPr>
            <p:cNvPr id="16" name="Group 45"/>
            <p:cNvGrpSpPr>
              <a:grpSpLocks/>
            </p:cNvGrpSpPr>
            <p:nvPr/>
          </p:nvGrpSpPr>
          <p:grpSpPr bwMode="auto">
            <a:xfrm>
              <a:off x="2215" y="2748"/>
              <a:ext cx="822" cy="87"/>
              <a:chOff x="2215" y="2748"/>
              <a:chExt cx="822" cy="87"/>
            </a:xfrm>
          </p:grpSpPr>
          <p:sp>
            <p:nvSpPr>
              <p:cNvPr id="36886" name="Oval 46"/>
              <p:cNvSpPr>
                <a:spLocks noChangeArrowheads="1"/>
              </p:cNvSpPr>
              <p:nvPr/>
            </p:nvSpPr>
            <p:spPr bwMode="auto">
              <a:xfrm>
                <a:off x="2949" y="2748"/>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36887" name="Line 47"/>
              <p:cNvSpPr>
                <a:spLocks noChangeShapeType="1"/>
              </p:cNvSpPr>
              <p:nvPr/>
            </p:nvSpPr>
            <p:spPr bwMode="auto">
              <a:xfrm flipH="1">
                <a:off x="2215" y="2791"/>
                <a:ext cx="767" cy="0"/>
              </a:xfrm>
              <a:prstGeom prst="line">
                <a:avLst/>
              </a:prstGeom>
              <a:noFill/>
              <a:ln w="12700">
                <a:solidFill>
                  <a:schemeClr val="tx1"/>
                </a:solidFill>
                <a:prstDash val="dash"/>
                <a:round/>
                <a:headEnd/>
                <a:tailEnd/>
              </a:ln>
            </p:spPr>
            <p:txBody>
              <a:bodyPr/>
              <a:lstStyle/>
              <a:p>
                <a:endParaRPr lang="en-US">
                  <a:latin typeface="Arial"/>
                  <a:cs typeface="Arial"/>
                </a:endParaRPr>
              </a:p>
            </p:txBody>
          </p:sp>
        </p:grpSp>
        <p:grpSp>
          <p:nvGrpSpPr>
            <p:cNvPr id="17" name="Group 48"/>
            <p:cNvGrpSpPr>
              <a:grpSpLocks/>
            </p:cNvGrpSpPr>
            <p:nvPr/>
          </p:nvGrpSpPr>
          <p:grpSpPr bwMode="auto">
            <a:xfrm>
              <a:off x="1813" y="2800"/>
              <a:ext cx="384" cy="365"/>
              <a:chOff x="3034" y="2643"/>
              <a:chExt cx="384" cy="365"/>
            </a:xfrm>
          </p:grpSpPr>
          <p:sp>
            <p:nvSpPr>
              <p:cNvPr id="36884" name="Text Box 49"/>
              <p:cNvSpPr txBox="1">
                <a:spLocks noChangeArrowheads="1"/>
              </p:cNvSpPr>
              <p:nvPr/>
            </p:nvSpPr>
            <p:spPr bwMode="auto">
              <a:xfrm>
                <a:off x="3034" y="2720"/>
                <a:ext cx="351" cy="288"/>
              </a:xfrm>
              <a:prstGeom prst="rect">
                <a:avLst/>
              </a:prstGeom>
              <a:noFill/>
              <a:ln w="9525">
                <a:noFill/>
                <a:miter lim="800000"/>
                <a:headEnd/>
                <a:tailEnd/>
              </a:ln>
            </p:spPr>
            <p:txBody>
              <a:bodyPr>
                <a:spAutoFit/>
              </a:bodyPr>
              <a:lstStyle/>
              <a:p>
                <a:pPr algn="r">
                  <a:spcBef>
                    <a:spcPct val="50000"/>
                  </a:spcBef>
                </a:pPr>
                <a:r>
                  <a:rPr lang="en-US" sz="2400" b="1" i="1">
                    <a:latin typeface="Arial"/>
                    <a:cs typeface="Arial"/>
                  </a:rPr>
                  <a:t>P</a:t>
                </a:r>
                <a:r>
                  <a:rPr lang="en-US" sz="2400" b="1" i="1" baseline="-25000">
                    <a:latin typeface="Arial"/>
                    <a:cs typeface="Arial"/>
                  </a:rPr>
                  <a:t>S</a:t>
                </a:r>
              </a:p>
            </p:txBody>
          </p:sp>
          <p:sp>
            <p:nvSpPr>
              <p:cNvPr id="36885" name="Line 50"/>
              <p:cNvSpPr>
                <a:spLocks noChangeShapeType="1"/>
              </p:cNvSpPr>
              <p:nvPr/>
            </p:nvSpPr>
            <p:spPr bwMode="auto">
              <a:xfrm flipH="1">
                <a:off x="3274" y="2643"/>
                <a:ext cx="144" cy="147"/>
              </a:xfrm>
              <a:prstGeom prst="line">
                <a:avLst/>
              </a:prstGeom>
              <a:noFill/>
              <a:ln w="9525">
                <a:solidFill>
                  <a:schemeClr val="tx1"/>
                </a:solidFill>
                <a:round/>
                <a:headEnd/>
                <a:tailEnd/>
              </a:ln>
            </p:spPr>
            <p:txBody>
              <a:bodyPr/>
              <a:lstStyle/>
              <a:p>
                <a:endParaRPr lang="en-US">
                  <a:latin typeface="Arial"/>
                  <a:cs typeface="Arial"/>
                </a:endParaRPr>
              </a:p>
            </p:txBody>
          </p:sp>
        </p:grpSp>
      </p:grpSp>
      <p:sp>
        <p:nvSpPr>
          <p:cNvPr id="183347" name="Rectangle 51"/>
          <p:cNvSpPr>
            <a:spLocks noChangeArrowheads="1"/>
          </p:cNvSpPr>
          <p:nvPr/>
        </p:nvSpPr>
        <p:spPr bwMode="auto">
          <a:xfrm>
            <a:off x="7461575" y="3982617"/>
            <a:ext cx="2852415" cy="893762"/>
          </a:xfrm>
          <a:prstGeom prst="rect">
            <a:avLst/>
          </a:prstGeom>
          <a:noFill/>
          <a:ln w="9525">
            <a:noFill/>
            <a:miter lim="800000"/>
            <a:headEnd/>
            <a:tailEnd/>
          </a:ln>
          <a:effectLst/>
        </p:spPr>
        <p:txBody>
          <a:bodyPr/>
          <a:lstStyle/>
          <a:p>
            <a:pPr>
              <a:buClr>
                <a:srgbClr val="00B85C"/>
              </a:buClr>
              <a:buSzPct val="120000"/>
              <a:buFont typeface="Wingdings" pitchFamily="2" charset="2"/>
              <a:buNone/>
              <a:defRPr/>
            </a:pPr>
            <a:r>
              <a:rPr lang="en-US" sz="2600" dirty="0">
                <a:latin typeface="Arial"/>
                <a:cs typeface="Arial"/>
              </a:rPr>
              <a:t>Demand is </a:t>
            </a:r>
            <a:br>
              <a:rPr lang="en-US" sz="2600" dirty="0">
                <a:latin typeface="Arial"/>
                <a:cs typeface="Arial"/>
              </a:rPr>
            </a:br>
            <a:r>
              <a:rPr lang="en-US" sz="2600" dirty="0">
                <a:latin typeface="Arial"/>
                <a:cs typeface="Arial"/>
              </a:rPr>
              <a:t>price-elastic </a:t>
            </a:r>
          </a:p>
        </p:txBody>
      </p:sp>
      <p:sp>
        <p:nvSpPr>
          <p:cNvPr id="183348" name="Rectangle 52"/>
          <p:cNvSpPr>
            <a:spLocks noChangeArrowheads="1"/>
          </p:cNvSpPr>
          <p:nvPr/>
        </p:nvSpPr>
        <p:spPr bwMode="auto">
          <a:xfrm>
            <a:off x="6961188" y="1382712"/>
            <a:ext cx="2868613" cy="903288"/>
          </a:xfrm>
          <a:prstGeom prst="rect">
            <a:avLst/>
          </a:prstGeom>
          <a:noFill/>
          <a:ln w="9525">
            <a:noFill/>
            <a:miter lim="800000"/>
            <a:headEnd/>
            <a:tailEnd/>
          </a:ln>
          <a:effectLst/>
        </p:spPr>
        <p:txBody>
          <a:bodyPr/>
          <a:lstStyle/>
          <a:p>
            <a:pPr>
              <a:buClr>
                <a:srgbClr val="00B85C"/>
              </a:buClr>
              <a:buSzPct val="120000"/>
              <a:buFont typeface="Wingdings" pitchFamily="2" charset="2"/>
              <a:buNone/>
              <a:defRPr/>
            </a:pPr>
            <a:r>
              <a:rPr lang="en-US" sz="2600" dirty="0">
                <a:cs typeface="Arial"/>
              </a:rPr>
              <a:t>In the short run, supply is inelastic </a:t>
            </a:r>
          </a:p>
        </p:txBody>
      </p:sp>
      <p:sp>
        <p:nvSpPr>
          <p:cNvPr id="183349" name="Rectangle 53"/>
          <p:cNvSpPr>
            <a:spLocks noChangeArrowheads="1"/>
          </p:cNvSpPr>
          <p:nvPr/>
        </p:nvSpPr>
        <p:spPr bwMode="auto">
          <a:xfrm>
            <a:off x="1828801" y="5326672"/>
            <a:ext cx="8485188" cy="1226529"/>
          </a:xfrm>
          <a:prstGeom prst="rect">
            <a:avLst/>
          </a:prstGeom>
          <a:noFill/>
          <a:ln w="9525">
            <a:noFill/>
            <a:miter lim="800000"/>
            <a:headEnd/>
            <a:tailEnd/>
          </a:ln>
          <a:effectLst/>
        </p:spPr>
        <p:txBody>
          <a:bodyPr/>
          <a:lstStyle/>
          <a:p>
            <a:pPr>
              <a:buClr>
                <a:srgbClr val="00B85C"/>
              </a:buClr>
              <a:buSzPct val="120000"/>
              <a:buFont typeface="Wingdings" pitchFamily="2" charset="2"/>
              <a:buNone/>
              <a:defRPr/>
            </a:pPr>
            <a:r>
              <a:rPr lang="en-US" sz="3200" dirty="0">
                <a:latin typeface="Arial"/>
                <a:cs typeface="Arial"/>
              </a:rPr>
              <a:t>Hence, companies that build yachts pay most of the tax. </a:t>
            </a:r>
          </a:p>
        </p:txBody>
      </p:sp>
    </p:spTree>
    <p:extLst>
      <p:ext uri="{BB962C8B-B14F-4D97-AF65-F5344CB8AC3E}">
        <p14:creationId xmlns:p14="http://schemas.microsoft.com/office/powerpoint/2010/main" val="89146220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3347"/>
                                        </p:tgtEl>
                                        <p:attrNameLst>
                                          <p:attrName>style.visibility</p:attrName>
                                        </p:attrNameLst>
                                      </p:cBhvr>
                                      <p:to>
                                        <p:strVal val="visible"/>
                                      </p:to>
                                    </p:set>
                                    <p:animEffect transition="in" filter="fade">
                                      <p:cBhvr>
                                        <p:cTn id="7" dur="500"/>
                                        <p:tgtEl>
                                          <p:spTgt spid="183347"/>
                                        </p:tgtEl>
                                      </p:cBhvr>
                                    </p:animEffect>
                                  </p:childTnLst>
                                </p:cTn>
                              </p:par>
                              <p:par>
                                <p:cTn id="8" presetID="18" presetClass="entr" presetSubtype="6"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strips(downRight)">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83348"/>
                                        </p:tgtEl>
                                        <p:attrNameLst>
                                          <p:attrName>style.visibility</p:attrName>
                                        </p:attrNameLst>
                                      </p:cBhvr>
                                      <p:to>
                                        <p:strVal val="visible"/>
                                      </p:to>
                                    </p:set>
                                    <p:animEffect transition="in" filter="fade">
                                      <p:cBhvr>
                                        <p:cTn id="15" dur="500"/>
                                        <p:tgtEl>
                                          <p:spTgt spid="183348"/>
                                        </p:tgtEl>
                                      </p:cBhvr>
                                    </p:animEffect>
                                  </p:childTnLst>
                                </p:cTn>
                              </p:par>
                              <p:par>
                                <p:cTn id="16" presetID="18" presetClass="entr" presetSubtype="3"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strips(upRight)">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right)">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strips(downLeft)">
                                      <p:cBhvr>
                                        <p:cTn id="28" dur="500"/>
                                        <p:tgtEl>
                                          <p:spTgt spid="6"/>
                                        </p:tgtEl>
                                      </p:cBhvr>
                                    </p:animEffect>
                                  </p:childTnLst>
                                </p:cTn>
                              </p:par>
                            </p:childTnLst>
                          </p:cTn>
                        </p:par>
                        <p:par>
                          <p:cTn id="29" fill="hold">
                            <p:stCondLst>
                              <p:cond delay="500"/>
                            </p:stCondLst>
                            <p:childTnLst>
                              <p:par>
                                <p:cTn id="30" presetID="18" presetClass="entr" presetSubtype="9"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strips(upLeft)">
                                      <p:cBhvr>
                                        <p:cTn id="32" dur="500"/>
                                        <p:tgtEl>
                                          <p:spTgt spid="12"/>
                                        </p:tgtEl>
                                      </p:cBhvr>
                                    </p:animEffect>
                                  </p:childTnLst>
                                </p:cTn>
                              </p:par>
                              <p:par>
                                <p:cTn id="33" presetID="18" presetClass="entr" presetSubtype="12"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strips(downLeft)">
                                      <p:cBhvr>
                                        <p:cTn id="35" dur="5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9" fill="hold"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strips(upLeft)">
                                      <p:cBhvr>
                                        <p:cTn id="40" dur="500"/>
                                        <p:tgtEl>
                                          <p:spTgt spid="7"/>
                                        </p:tgtEl>
                                      </p:cBhvr>
                                    </p:animEffect>
                                  </p:childTnLst>
                                </p:cTn>
                              </p:par>
                            </p:childTnLst>
                          </p:cTn>
                        </p:par>
                        <p:par>
                          <p:cTn id="41" fill="hold">
                            <p:stCondLst>
                              <p:cond delay="500"/>
                            </p:stCondLst>
                            <p:childTnLst>
                              <p:par>
                                <p:cTn id="42" presetID="18" presetClass="entr" presetSubtype="12" fill="hold" nodeType="after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strips(downLeft)">
                                      <p:cBhvr>
                                        <p:cTn id="44" dur="5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183349"/>
                                        </p:tgtEl>
                                        <p:attrNameLst>
                                          <p:attrName>style.visibility</p:attrName>
                                        </p:attrNameLst>
                                      </p:cBhvr>
                                      <p:to>
                                        <p:strVal val="visible"/>
                                      </p:to>
                                    </p:set>
                                    <p:animEffect transition="in" filter="wipe(left)">
                                      <p:cBhvr>
                                        <p:cTn id="49" dur="500"/>
                                        <p:tgtEl>
                                          <p:spTgt spid="1833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47" grpId="0"/>
      <p:bldP spid="183348" grpId="0"/>
      <p:bldP spid="183349"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THINK-PAIR-SHARE</a:t>
            </a:r>
            <a:endParaRPr lang="en-US" dirty="0"/>
          </a:p>
        </p:txBody>
      </p:sp>
      <p:sp>
        <p:nvSpPr>
          <p:cNvPr id="6" name="Content Placeholder 5"/>
          <p:cNvSpPr>
            <a:spLocks noGrp="1"/>
          </p:cNvSpPr>
          <p:nvPr>
            <p:ph idx="1"/>
          </p:nvPr>
        </p:nvSpPr>
        <p:spPr>
          <a:xfrm>
            <a:off x="1752600" y="688622"/>
            <a:ext cx="8763000" cy="5788378"/>
          </a:xfrm>
        </p:spPr>
        <p:txBody>
          <a:bodyPr/>
          <a:lstStyle/>
          <a:p>
            <a:pPr marL="0" indent="0">
              <a:buNone/>
            </a:pPr>
            <a:r>
              <a:rPr lang="en-US" sz="3000" dirty="0"/>
              <a:t>	</a:t>
            </a:r>
            <a:r>
              <a:rPr lang="en-US" sz="3200" dirty="0"/>
              <a:t>Suppose that your state needs to raise more tax revenue. The governor proposes a tax on food because everyone must eat and, thus, a food tax would surely raise a great deal of tax revenue. He insists the tax should be placed on food sellers to protect the poor who spend a large proportion of their income on food. </a:t>
            </a:r>
            <a:endParaRPr lang="en-US" sz="3000" dirty="0"/>
          </a:p>
          <a:p>
            <a:pPr marL="514350" indent="-514350">
              <a:buFont typeface="+mj-lt"/>
              <a:buAutoNum type="alphaUcPeriod"/>
            </a:pPr>
            <a:r>
              <a:rPr lang="en-US" sz="3000" dirty="0">
                <a:solidFill>
                  <a:schemeClr val="tx1"/>
                </a:solidFill>
              </a:rPr>
              <a:t>Will the burden of a food tax fall only on the sellers of food as the governor said? Explain.</a:t>
            </a:r>
          </a:p>
          <a:p>
            <a:pPr marL="514350" indent="-514350">
              <a:buFont typeface="+mj-lt"/>
              <a:buAutoNum type="alphaUcPeriod"/>
            </a:pPr>
            <a:r>
              <a:rPr lang="en-US" sz="3000" dirty="0">
                <a:solidFill>
                  <a:schemeClr val="tx1"/>
                </a:solidFill>
              </a:rPr>
              <a:t>Who will bear most of this tax burden? Explain. </a:t>
            </a:r>
          </a:p>
        </p:txBody>
      </p:sp>
      <p:sp>
        <p:nvSpPr>
          <p:cNvPr id="4" name="Slide Number Placeholder 3"/>
          <p:cNvSpPr>
            <a:spLocks noGrp="1"/>
          </p:cNvSpPr>
          <p:nvPr>
            <p:ph type="sldNum" sz="quarter" idx="10"/>
          </p:nvPr>
        </p:nvSpPr>
        <p:spPr/>
        <p:txBody>
          <a:bodyPr/>
          <a:lstStyle/>
          <a:p>
            <a:pPr>
              <a:defRPr/>
            </a:pPr>
            <a:fld id="{F9168CB8-64E8-4A17-9AA1-DC0C06686103}" type="slidenum">
              <a:rPr lang="en-US" smtClean="0"/>
              <a:pPr>
                <a:defRPr/>
              </a:pPr>
              <a:t>47</a:t>
            </a:fld>
            <a:endParaRPr lang="en-US" dirty="0"/>
          </a:p>
        </p:txBody>
      </p:sp>
    </p:spTree>
    <p:extLst>
      <p:ext uri="{BB962C8B-B14F-4D97-AF65-F5344CB8AC3E}">
        <p14:creationId xmlns:p14="http://schemas.microsoft.com/office/powerpoint/2010/main" val="37768263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a:solidFill>
                  <a:srgbClr val="AE1221"/>
                </a:solidFill>
              </a:rPr>
              <a:t>A price ceiling </a:t>
            </a:r>
            <a:r>
              <a:rPr lang="en-US" sz="2800" dirty="0"/>
              <a:t>is a legal maximum on the price of a good or service. Example: rent control.</a:t>
            </a:r>
          </a:p>
          <a:p>
            <a:pPr lvl="1"/>
            <a:r>
              <a:rPr lang="en-US" sz="2800" dirty="0"/>
              <a:t>Binding if below the equilibrium price: shortage.</a:t>
            </a:r>
          </a:p>
          <a:p>
            <a:pPr lvl="1"/>
            <a:r>
              <a:rPr lang="en-US" sz="2800" dirty="0"/>
              <a:t>Sellers must somehow ration the good or service among buyers.</a:t>
            </a:r>
          </a:p>
          <a:p>
            <a:r>
              <a:rPr lang="en-US" sz="2800" dirty="0">
                <a:solidFill>
                  <a:srgbClr val="AE1221"/>
                </a:solidFill>
              </a:rPr>
              <a:t>A price floor </a:t>
            </a:r>
            <a:r>
              <a:rPr lang="en-US" sz="2800" dirty="0"/>
              <a:t>is a legal minimum on the price of a good or service. Example: minimum wage.</a:t>
            </a:r>
          </a:p>
          <a:p>
            <a:pPr lvl="1"/>
            <a:r>
              <a:rPr lang="en-US" sz="2800" dirty="0"/>
              <a:t>Binding if above the equilibrium price: surplus.</a:t>
            </a:r>
          </a:p>
          <a:p>
            <a:pPr lvl="1"/>
            <a:r>
              <a:rPr lang="en-US" sz="2800" dirty="0"/>
              <a:t>Buyers’ demands for the good or service must in some way be rationed among sellers.</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48</a:t>
            </a:fld>
            <a:endParaRPr lang="en-US"/>
          </a:p>
        </p:txBody>
      </p:sp>
      <p:sp>
        <p:nvSpPr>
          <p:cNvPr id="5" name="Footer Placeholder 4">
            <a:extLst>
              <a:ext uri="{FF2B5EF4-FFF2-40B4-BE49-F238E27FC236}">
                <a16:creationId xmlns:a16="http://schemas.microsoft.com/office/drawing/2014/main" id="{AAEEE528-ADC6-4829-6BEC-6835F1E42CF2}"/>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
        <p:nvSpPr>
          <p:cNvPr id="2" name="Title 1"/>
          <p:cNvSpPr>
            <a:spLocks noGrp="1"/>
          </p:cNvSpPr>
          <p:nvPr>
            <p:ph type="title"/>
          </p:nvPr>
        </p:nvSpPr>
        <p:spPr/>
        <p:txBody>
          <a:bodyPr/>
          <a:lstStyle/>
          <a:p>
            <a:r>
              <a:rPr lang="en-US" dirty="0"/>
              <a:t>CHAPTER IN A NUTSHELL</a:t>
            </a:r>
          </a:p>
        </p:txBody>
      </p:sp>
    </p:spTree>
    <p:extLst>
      <p:ext uri="{BB962C8B-B14F-4D97-AF65-F5344CB8AC3E}">
        <p14:creationId xmlns:p14="http://schemas.microsoft.com/office/powerpoint/2010/main" val="4081383156"/>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a:t>When the government levies a tax on a good, the equilibrium quantity of the good falls.  </a:t>
            </a:r>
          </a:p>
          <a:p>
            <a:pPr lvl="1"/>
            <a:r>
              <a:rPr lang="en-US" sz="2800" dirty="0"/>
              <a:t>A tax on a market shrinks the market’s size</a:t>
            </a:r>
          </a:p>
          <a:p>
            <a:pPr lvl="1"/>
            <a:r>
              <a:rPr lang="en-US" sz="2800" dirty="0"/>
              <a:t>The tax places a wedge between the price paid by buyers and the price received by sellers. </a:t>
            </a:r>
          </a:p>
          <a:p>
            <a:pPr lvl="1"/>
            <a:r>
              <a:rPr lang="en-US" sz="2800" dirty="0"/>
              <a:t>Buyers pay more for the good and sellers receive less for it. </a:t>
            </a:r>
          </a:p>
          <a:p>
            <a:r>
              <a:rPr lang="en-US" sz="2800" dirty="0">
                <a:solidFill>
                  <a:srgbClr val="AE1221"/>
                </a:solidFill>
              </a:rPr>
              <a:t>The incidence of tax depends on the price elasticities of supply and demand. </a:t>
            </a:r>
          </a:p>
          <a:p>
            <a:pPr lvl="1"/>
            <a:r>
              <a:rPr lang="en-US" sz="2800" dirty="0"/>
              <a:t>Most of the burden falls on the side of the market that is less elastic.</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49</a:t>
            </a:fld>
            <a:endParaRPr lang="en-US"/>
          </a:p>
        </p:txBody>
      </p:sp>
      <p:sp>
        <p:nvSpPr>
          <p:cNvPr id="5" name="Footer Placeholder 4">
            <a:extLst>
              <a:ext uri="{FF2B5EF4-FFF2-40B4-BE49-F238E27FC236}">
                <a16:creationId xmlns:a16="http://schemas.microsoft.com/office/drawing/2014/main" id="{7A0CF443-5F99-84D3-75A9-4E2AF5074A24}"/>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
        <p:nvSpPr>
          <p:cNvPr id="2" name="Title 1"/>
          <p:cNvSpPr>
            <a:spLocks noGrp="1"/>
          </p:cNvSpPr>
          <p:nvPr>
            <p:ph type="title"/>
          </p:nvPr>
        </p:nvSpPr>
        <p:spPr/>
        <p:txBody>
          <a:bodyPr/>
          <a:lstStyle/>
          <a:p>
            <a:r>
              <a:rPr lang="en-US" dirty="0"/>
              <a:t>CHAPTER IN A NUTSHELL</a:t>
            </a:r>
          </a:p>
        </p:txBody>
      </p:sp>
    </p:spTree>
    <p:extLst>
      <p:ext uri="{BB962C8B-B14F-4D97-AF65-F5344CB8AC3E}">
        <p14:creationId xmlns:p14="http://schemas.microsoft.com/office/powerpoint/2010/main" val="27621034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F039154-4595-8A3B-CC36-C90BB905AF19}"/>
              </a:ext>
            </a:extLst>
          </p:cNvPr>
          <p:cNvSpPr>
            <a:spLocks noGrp="1"/>
          </p:cNvSpPr>
          <p:nvPr>
            <p:ph type="sldNum" sz="quarter" idx="10"/>
          </p:nvPr>
        </p:nvSpPr>
        <p:spPr/>
        <p:txBody>
          <a:bodyPr/>
          <a:lstStyle/>
          <a:p>
            <a:pPr fontAlgn="base">
              <a:spcAft>
                <a:spcPct val="0"/>
              </a:spcAft>
              <a:defRPr/>
            </a:pPr>
            <a:fld id="{CFA536BC-3ED5-4293-8323-16A4258B4A0B}" type="slidenum">
              <a:rPr lang="en-US" smtClean="0"/>
              <a:pPr fontAlgn="base">
                <a:spcAft>
                  <a:spcPct val="0"/>
                </a:spcAft>
                <a:defRPr/>
              </a:pPr>
              <a:t>5</a:t>
            </a:fld>
            <a:endParaRPr lang="en-US" dirty="0"/>
          </a:p>
        </p:txBody>
      </p:sp>
      <p:sp>
        <p:nvSpPr>
          <p:cNvPr id="5" name="Text Placeholder 4">
            <a:extLst>
              <a:ext uri="{FF2B5EF4-FFF2-40B4-BE49-F238E27FC236}">
                <a16:creationId xmlns:a16="http://schemas.microsoft.com/office/drawing/2014/main" id="{B69A8753-E16F-E36D-5F8C-DA09F5061BD6}"/>
              </a:ext>
            </a:extLst>
          </p:cNvPr>
          <p:cNvSpPr>
            <a:spLocks noGrp="1"/>
          </p:cNvSpPr>
          <p:nvPr>
            <p:ph type="body" sz="quarter" idx="12"/>
          </p:nvPr>
        </p:nvSpPr>
        <p:spPr/>
        <p:txBody>
          <a:bodyPr/>
          <a:lstStyle/>
          <a:p>
            <a:r>
              <a:rPr lang="en-US" dirty="0"/>
              <a:t>Rent Control</a:t>
            </a:r>
          </a:p>
        </p:txBody>
      </p:sp>
      <p:sp>
        <p:nvSpPr>
          <p:cNvPr id="4" name="Text Placeholder 3">
            <a:extLst>
              <a:ext uri="{FF2B5EF4-FFF2-40B4-BE49-F238E27FC236}">
                <a16:creationId xmlns:a16="http://schemas.microsoft.com/office/drawing/2014/main" id="{BCB4C6C9-66D9-814F-2880-750072EE1D65}"/>
              </a:ext>
            </a:extLst>
          </p:cNvPr>
          <p:cNvSpPr>
            <a:spLocks noGrp="1"/>
          </p:cNvSpPr>
          <p:nvPr>
            <p:ph type="body" sz="quarter" idx="14"/>
          </p:nvPr>
        </p:nvSpPr>
        <p:spPr>
          <a:xfrm>
            <a:off x="1752600" y="1600200"/>
            <a:ext cx="8686800" cy="4724400"/>
          </a:xfrm>
        </p:spPr>
        <p:txBody>
          <a:bodyPr/>
          <a:lstStyle/>
          <a:p>
            <a:r>
              <a:rPr lang="en-US" sz="2400" dirty="0"/>
              <a:t>“Local ordinances that limit rent increases for some rental housing units, such as in New York and San Francisco, have had a positive impact over the past three decades on the amount and quality of broadly affordable rental housing in cities that have used them.”</a:t>
            </a:r>
          </a:p>
        </p:txBody>
      </p:sp>
      <p:grpSp>
        <p:nvGrpSpPr>
          <p:cNvPr id="10" name="Group 9">
            <a:extLst>
              <a:ext uri="{FF2B5EF4-FFF2-40B4-BE49-F238E27FC236}">
                <a16:creationId xmlns:a16="http://schemas.microsoft.com/office/drawing/2014/main" id="{D23769E5-5629-BE8E-82D7-8F2B0691B5D3}"/>
              </a:ext>
            </a:extLst>
          </p:cNvPr>
          <p:cNvGrpSpPr/>
          <p:nvPr/>
        </p:nvGrpSpPr>
        <p:grpSpPr>
          <a:xfrm>
            <a:off x="2667001" y="3429000"/>
            <a:ext cx="7743031" cy="2882600"/>
            <a:chOff x="1066800" y="3339800"/>
            <a:chExt cx="7819231" cy="2971800"/>
          </a:xfrm>
        </p:grpSpPr>
        <p:pic>
          <p:nvPicPr>
            <p:cNvPr id="7" name="Picture 6">
              <a:extLst>
                <a:ext uri="{FF2B5EF4-FFF2-40B4-BE49-F238E27FC236}">
                  <a16:creationId xmlns:a16="http://schemas.microsoft.com/office/drawing/2014/main" id="{CFECB3B6-0F5C-8C81-9257-C8B1B1AA29F1}"/>
                </a:ext>
              </a:extLst>
            </p:cNvPr>
            <p:cNvPicPr>
              <a:picLocks noChangeAspect="1"/>
            </p:cNvPicPr>
            <p:nvPr/>
          </p:nvPicPr>
          <p:blipFill>
            <a:blip r:embed="rId3"/>
            <a:stretch>
              <a:fillRect/>
            </a:stretch>
          </p:blipFill>
          <p:spPr>
            <a:xfrm>
              <a:off x="1066800" y="3339800"/>
              <a:ext cx="6400800" cy="2695074"/>
            </a:xfrm>
            <a:prstGeom prst="rect">
              <a:avLst/>
            </a:prstGeom>
          </p:spPr>
        </p:pic>
        <p:pic>
          <p:nvPicPr>
            <p:cNvPr id="9" name="Picture 8">
              <a:extLst>
                <a:ext uri="{FF2B5EF4-FFF2-40B4-BE49-F238E27FC236}">
                  <a16:creationId xmlns:a16="http://schemas.microsoft.com/office/drawing/2014/main" id="{82B81D90-DD46-4BF9-E047-8B4A26EE0E9F}"/>
                </a:ext>
              </a:extLst>
            </p:cNvPr>
            <p:cNvPicPr>
              <a:picLocks noChangeAspect="1"/>
            </p:cNvPicPr>
            <p:nvPr/>
          </p:nvPicPr>
          <p:blipFill>
            <a:blip r:embed="rId4"/>
            <a:stretch>
              <a:fillRect/>
            </a:stretch>
          </p:blipFill>
          <p:spPr>
            <a:xfrm>
              <a:off x="3941965" y="5857553"/>
              <a:ext cx="4944066" cy="454047"/>
            </a:xfrm>
            <a:prstGeom prst="rect">
              <a:avLst/>
            </a:prstGeom>
          </p:spPr>
        </p:pic>
      </p:grpSp>
    </p:spTree>
    <p:extLst>
      <p:ext uri="{BB962C8B-B14F-4D97-AF65-F5344CB8AC3E}">
        <p14:creationId xmlns:p14="http://schemas.microsoft.com/office/powerpoint/2010/main" val="65433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AE1221"/>
                </a:solidFill>
              </a:rPr>
              <a:t>EXAMPLE 1:  </a:t>
            </a:r>
            <a:r>
              <a:rPr lang="en-US" dirty="0">
                <a:solidFill>
                  <a:schemeClr val="tx1"/>
                </a:solidFill>
              </a:rPr>
              <a:t>The market for apartments</a:t>
            </a:r>
          </a:p>
        </p:txBody>
      </p:sp>
      <p:sp>
        <p:nvSpPr>
          <p:cNvPr id="4" name="Slide Number Placeholder 3"/>
          <p:cNvSpPr>
            <a:spLocks noGrp="1"/>
          </p:cNvSpPr>
          <p:nvPr>
            <p:ph type="sldNum" sz="quarter" idx="10"/>
          </p:nvPr>
        </p:nvSpPr>
        <p:spPr/>
        <p:txBody>
          <a:bodyPr/>
          <a:lstStyle/>
          <a:p>
            <a:pPr>
              <a:defRPr/>
            </a:pPr>
            <a:fld id="{2F37425F-5E17-4209-B948-B5CE2119E408}" type="slidenum">
              <a:rPr lang="en-US" smtClean="0"/>
              <a:pPr>
                <a:defRPr/>
              </a:pPr>
              <a:t>6</a:t>
            </a:fld>
            <a:endParaRPr lang="en-US" dirty="0"/>
          </a:p>
        </p:txBody>
      </p:sp>
      <p:sp>
        <p:nvSpPr>
          <p:cNvPr id="3" name="Text Placeholder 2"/>
          <p:cNvSpPr>
            <a:spLocks noGrp="1"/>
          </p:cNvSpPr>
          <p:nvPr>
            <p:ph idx="12"/>
          </p:nvPr>
        </p:nvSpPr>
        <p:spPr>
          <a:xfrm>
            <a:off x="6589502" y="2191156"/>
            <a:ext cx="3489747" cy="1034239"/>
          </a:xfrm>
          <a:noFill/>
        </p:spPr>
        <p:txBody>
          <a:bodyPr/>
          <a:lstStyle/>
          <a:p>
            <a:pPr marL="0" indent="0">
              <a:buNone/>
            </a:pPr>
            <a:r>
              <a:rPr lang="en-US" sz="2800" dirty="0"/>
              <a:t>Equilibrium without price controls </a:t>
            </a:r>
          </a:p>
        </p:txBody>
      </p:sp>
      <p:grpSp>
        <p:nvGrpSpPr>
          <p:cNvPr id="6" name="Group 27"/>
          <p:cNvGrpSpPr>
            <a:grpSpLocks/>
          </p:cNvGrpSpPr>
          <p:nvPr/>
        </p:nvGrpSpPr>
        <p:grpSpPr bwMode="auto">
          <a:xfrm>
            <a:off x="3911601" y="1066801"/>
            <a:ext cx="4422775" cy="3871913"/>
            <a:chOff x="2579" y="785"/>
            <a:chExt cx="2786" cy="2439"/>
          </a:xfrm>
        </p:grpSpPr>
        <p:grpSp>
          <p:nvGrpSpPr>
            <p:cNvPr id="7" name="Group 5"/>
            <p:cNvGrpSpPr>
              <a:grpSpLocks/>
            </p:cNvGrpSpPr>
            <p:nvPr/>
          </p:nvGrpSpPr>
          <p:grpSpPr bwMode="auto">
            <a:xfrm>
              <a:off x="2697" y="1037"/>
              <a:ext cx="2409" cy="2049"/>
              <a:chOff x="1098" y="1361"/>
              <a:chExt cx="2116" cy="2027"/>
            </a:xfrm>
          </p:grpSpPr>
          <p:sp>
            <p:nvSpPr>
              <p:cNvPr id="10" name="Line 6"/>
              <p:cNvSpPr>
                <a:spLocks noChangeShapeType="1"/>
              </p:cNvSpPr>
              <p:nvPr/>
            </p:nvSpPr>
            <p:spPr bwMode="auto">
              <a:xfrm>
                <a:off x="1102" y="1361"/>
                <a:ext cx="0" cy="2025"/>
              </a:xfrm>
              <a:prstGeom prst="line">
                <a:avLst/>
              </a:prstGeom>
              <a:noFill/>
              <a:ln w="12700">
                <a:solidFill>
                  <a:schemeClr val="tx1"/>
                </a:solidFill>
                <a:round/>
                <a:headEnd/>
                <a:tailEnd/>
              </a:ln>
            </p:spPr>
            <p:txBody>
              <a:bodyPr/>
              <a:lstStyle/>
              <a:p>
                <a:endParaRPr lang="en-US"/>
              </a:p>
            </p:txBody>
          </p:sp>
          <p:sp>
            <p:nvSpPr>
              <p:cNvPr id="11" name="Line 7"/>
              <p:cNvSpPr>
                <a:spLocks noChangeShapeType="1"/>
              </p:cNvSpPr>
              <p:nvPr/>
            </p:nvSpPr>
            <p:spPr bwMode="auto">
              <a:xfrm>
                <a:off x="1098" y="3388"/>
                <a:ext cx="2116" cy="0"/>
              </a:xfrm>
              <a:prstGeom prst="line">
                <a:avLst/>
              </a:prstGeom>
              <a:noFill/>
              <a:ln w="12700">
                <a:solidFill>
                  <a:schemeClr val="tx1"/>
                </a:solidFill>
                <a:round/>
                <a:headEnd/>
                <a:tailEnd/>
              </a:ln>
            </p:spPr>
            <p:txBody>
              <a:bodyPr/>
              <a:lstStyle/>
              <a:p>
                <a:endParaRPr lang="en-US"/>
              </a:p>
            </p:txBody>
          </p:sp>
        </p:grpSp>
        <p:sp>
          <p:nvSpPr>
            <p:cNvPr id="8" name="Text Box 8"/>
            <p:cNvSpPr txBox="1">
              <a:spLocks noChangeArrowheads="1"/>
            </p:cNvSpPr>
            <p:nvPr/>
          </p:nvSpPr>
          <p:spPr bwMode="auto">
            <a:xfrm>
              <a:off x="2579" y="785"/>
              <a:ext cx="267" cy="288"/>
            </a:xfrm>
            <a:prstGeom prst="rect">
              <a:avLst/>
            </a:prstGeom>
            <a:noFill/>
            <a:ln w="9525">
              <a:noFill/>
              <a:miter lim="800000"/>
              <a:headEnd/>
              <a:tailEnd/>
            </a:ln>
          </p:spPr>
          <p:txBody>
            <a:bodyPr>
              <a:spAutoFit/>
            </a:bodyPr>
            <a:lstStyle/>
            <a:p>
              <a:pPr algn="ctr">
                <a:spcBef>
                  <a:spcPct val="50000"/>
                </a:spcBef>
              </a:pPr>
              <a:r>
                <a:rPr lang="en-US" sz="2400" b="1" i="1">
                  <a:cs typeface="Arial" charset="0"/>
                </a:rPr>
                <a:t>P</a:t>
              </a:r>
            </a:p>
          </p:txBody>
        </p:sp>
        <p:sp>
          <p:nvSpPr>
            <p:cNvPr id="9" name="Text Box 9"/>
            <p:cNvSpPr txBox="1">
              <a:spLocks noChangeArrowheads="1"/>
            </p:cNvSpPr>
            <p:nvPr/>
          </p:nvSpPr>
          <p:spPr bwMode="auto">
            <a:xfrm>
              <a:off x="5075" y="2936"/>
              <a:ext cx="290" cy="288"/>
            </a:xfrm>
            <a:prstGeom prst="rect">
              <a:avLst/>
            </a:prstGeom>
            <a:noFill/>
            <a:ln w="9525">
              <a:noFill/>
              <a:miter lim="800000"/>
              <a:headEnd/>
              <a:tailEnd/>
            </a:ln>
          </p:spPr>
          <p:txBody>
            <a:bodyPr>
              <a:spAutoFit/>
            </a:bodyPr>
            <a:lstStyle/>
            <a:p>
              <a:pPr algn="ctr">
                <a:spcBef>
                  <a:spcPct val="50000"/>
                </a:spcBef>
              </a:pPr>
              <a:r>
                <a:rPr lang="en-US" sz="2400" b="1" i="1">
                  <a:cs typeface="Arial" charset="0"/>
                </a:rPr>
                <a:t>Q</a:t>
              </a:r>
            </a:p>
          </p:txBody>
        </p:sp>
      </p:grpSp>
      <p:grpSp>
        <p:nvGrpSpPr>
          <p:cNvPr id="12" name="Group 20"/>
          <p:cNvGrpSpPr>
            <a:grpSpLocks/>
          </p:cNvGrpSpPr>
          <p:nvPr/>
        </p:nvGrpSpPr>
        <p:grpSpPr bwMode="auto">
          <a:xfrm>
            <a:off x="4960937" y="1520826"/>
            <a:ext cx="2617788" cy="3203575"/>
            <a:chOff x="3240" y="1064"/>
            <a:chExt cx="1649" cy="2018"/>
          </a:xfrm>
        </p:grpSpPr>
        <p:sp>
          <p:nvSpPr>
            <p:cNvPr id="13" name="Line 11"/>
            <p:cNvSpPr>
              <a:spLocks noChangeShapeType="1"/>
            </p:cNvSpPr>
            <p:nvPr/>
          </p:nvSpPr>
          <p:spPr bwMode="auto">
            <a:xfrm>
              <a:off x="3240" y="1064"/>
              <a:ext cx="1417" cy="1846"/>
            </a:xfrm>
            <a:prstGeom prst="line">
              <a:avLst/>
            </a:prstGeom>
            <a:noFill/>
            <a:ln w="38100">
              <a:solidFill>
                <a:srgbClr val="003399"/>
              </a:solidFill>
              <a:round/>
              <a:headEnd/>
              <a:tailEnd/>
            </a:ln>
          </p:spPr>
          <p:txBody>
            <a:bodyPr/>
            <a:lstStyle/>
            <a:p>
              <a:endParaRPr lang="en-US"/>
            </a:p>
          </p:txBody>
        </p:sp>
        <p:sp>
          <p:nvSpPr>
            <p:cNvPr id="14" name="Text Box 12"/>
            <p:cNvSpPr txBox="1">
              <a:spLocks noChangeArrowheads="1"/>
            </p:cNvSpPr>
            <p:nvPr/>
          </p:nvSpPr>
          <p:spPr bwMode="auto">
            <a:xfrm>
              <a:off x="4569" y="2794"/>
              <a:ext cx="320" cy="288"/>
            </a:xfrm>
            <a:prstGeom prst="rect">
              <a:avLst/>
            </a:prstGeom>
            <a:noFill/>
            <a:ln w="9525">
              <a:noFill/>
              <a:miter lim="800000"/>
              <a:headEnd/>
              <a:tailEnd/>
            </a:ln>
          </p:spPr>
          <p:txBody>
            <a:bodyPr>
              <a:spAutoFit/>
            </a:bodyPr>
            <a:lstStyle/>
            <a:p>
              <a:pPr algn="ctr">
                <a:spcBef>
                  <a:spcPct val="50000"/>
                </a:spcBef>
              </a:pPr>
              <a:r>
                <a:rPr lang="en-US" sz="2400" b="1" i="1">
                  <a:cs typeface="Arial" charset="0"/>
                </a:rPr>
                <a:t>D</a:t>
              </a:r>
            </a:p>
          </p:txBody>
        </p:sp>
      </p:grpSp>
      <p:grpSp>
        <p:nvGrpSpPr>
          <p:cNvPr id="15" name="Group 21"/>
          <p:cNvGrpSpPr>
            <a:grpSpLocks/>
          </p:cNvGrpSpPr>
          <p:nvPr/>
        </p:nvGrpSpPr>
        <p:grpSpPr bwMode="auto">
          <a:xfrm>
            <a:off x="5100637" y="1192214"/>
            <a:ext cx="1703388" cy="3362325"/>
            <a:chOff x="3328" y="857"/>
            <a:chExt cx="1073" cy="2118"/>
          </a:xfrm>
        </p:grpSpPr>
        <p:sp>
          <p:nvSpPr>
            <p:cNvPr id="16" name="Line 14"/>
            <p:cNvSpPr>
              <a:spLocks noChangeShapeType="1"/>
            </p:cNvSpPr>
            <p:nvPr/>
          </p:nvSpPr>
          <p:spPr bwMode="auto">
            <a:xfrm flipV="1">
              <a:off x="3328" y="1089"/>
              <a:ext cx="872" cy="1886"/>
            </a:xfrm>
            <a:prstGeom prst="line">
              <a:avLst/>
            </a:prstGeom>
            <a:noFill/>
            <a:ln w="38100">
              <a:solidFill>
                <a:srgbClr val="003399"/>
              </a:solidFill>
              <a:round/>
              <a:headEnd/>
              <a:tailEnd/>
            </a:ln>
          </p:spPr>
          <p:txBody>
            <a:bodyPr/>
            <a:lstStyle/>
            <a:p>
              <a:endParaRPr lang="en-US"/>
            </a:p>
          </p:txBody>
        </p:sp>
        <p:sp>
          <p:nvSpPr>
            <p:cNvPr id="17" name="Text Box 15"/>
            <p:cNvSpPr txBox="1">
              <a:spLocks noChangeArrowheads="1"/>
            </p:cNvSpPr>
            <p:nvPr/>
          </p:nvSpPr>
          <p:spPr bwMode="auto">
            <a:xfrm>
              <a:off x="4081" y="857"/>
              <a:ext cx="320" cy="288"/>
            </a:xfrm>
            <a:prstGeom prst="rect">
              <a:avLst/>
            </a:prstGeom>
            <a:noFill/>
            <a:ln w="9525">
              <a:noFill/>
              <a:miter lim="800000"/>
              <a:headEnd/>
              <a:tailEnd/>
            </a:ln>
          </p:spPr>
          <p:txBody>
            <a:bodyPr>
              <a:spAutoFit/>
            </a:bodyPr>
            <a:lstStyle/>
            <a:p>
              <a:pPr algn="ctr">
                <a:spcBef>
                  <a:spcPct val="50000"/>
                </a:spcBef>
              </a:pPr>
              <a:r>
                <a:rPr lang="en-US" sz="2400" b="1" i="1" dirty="0">
                  <a:cs typeface="Arial" charset="0"/>
                </a:rPr>
                <a:t>S</a:t>
              </a:r>
            </a:p>
          </p:txBody>
        </p:sp>
      </p:grpSp>
      <p:grpSp>
        <p:nvGrpSpPr>
          <p:cNvPr id="18" name="Group 24"/>
          <p:cNvGrpSpPr>
            <a:grpSpLocks/>
          </p:cNvGrpSpPr>
          <p:nvPr/>
        </p:nvGrpSpPr>
        <p:grpSpPr bwMode="auto">
          <a:xfrm>
            <a:off x="1752600" y="1209675"/>
            <a:ext cx="2209800" cy="1200150"/>
            <a:chOff x="1219" y="868"/>
            <a:chExt cx="1392" cy="756"/>
          </a:xfrm>
        </p:grpSpPr>
        <p:sp>
          <p:nvSpPr>
            <p:cNvPr id="19" name="Line 23"/>
            <p:cNvSpPr>
              <a:spLocks noChangeShapeType="1"/>
            </p:cNvSpPr>
            <p:nvPr/>
          </p:nvSpPr>
          <p:spPr bwMode="auto">
            <a:xfrm flipV="1">
              <a:off x="2199" y="965"/>
              <a:ext cx="412" cy="180"/>
            </a:xfrm>
            <a:prstGeom prst="line">
              <a:avLst/>
            </a:prstGeom>
            <a:noFill/>
            <a:ln w="9525">
              <a:solidFill>
                <a:schemeClr val="tx1"/>
              </a:solidFill>
              <a:round/>
              <a:headEnd/>
              <a:tailEnd/>
            </a:ln>
          </p:spPr>
          <p:txBody>
            <a:bodyPr/>
            <a:lstStyle/>
            <a:p>
              <a:endParaRPr lang="en-US"/>
            </a:p>
          </p:txBody>
        </p:sp>
        <p:sp>
          <p:nvSpPr>
            <p:cNvPr id="20" name="Text Box 22"/>
            <p:cNvSpPr txBox="1">
              <a:spLocks noChangeArrowheads="1"/>
            </p:cNvSpPr>
            <p:nvPr/>
          </p:nvSpPr>
          <p:spPr bwMode="auto">
            <a:xfrm>
              <a:off x="1219" y="868"/>
              <a:ext cx="1127" cy="756"/>
            </a:xfrm>
            <a:prstGeom prst="rect">
              <a:avLst/>
            </a:prstGeom>
            <a:solidFill>
              <a:schemeClr val="bg1"/>
            </a:solidFill>
            <a:ln w="9525">
              <a:solidFill>
                <a:srgbClr val="C00000"/>
              </a:solidFill>
              <a:miter lim="800000"/>
              <a:headEnd/>
              <a:tailEnd/>
            </a:ln>
          </p:spPr>
          <p:txBody>
            <a:bodyPr wrap="square">
              <a:spAutoFit/>
            </a:bodyPr>
            <a:lstStyle/>
            <a:p>
              <a:pPr algn="ctr">
                <a:spcBef>
                  <a:spcPct val="50000"/>
                </a:spcBef>
              </a:pPr>
              <a:r>
                <a:rPr lang="en-US" sz="2400" dirty="0">
                  <a:cs typeface="Arial" charset="0"/>
                </a:rPr>
                <a:t>Rental price of apartments</a:t>
              </a:r>
            </a:p>
          </p:txBody>
        </p:sp>
      </p:grpSp>
      <p:grpSp>
        <p:nvGrpSpPr>
          <p:cNvPr id="21" name="Group 28"/>
          <p:cNvGrpSpPr>
            <a:grpSpLocks/>
          </p:cNvGrpSpPr>
          <p:nvPr/>
        </p:nvGrpSpPr>
        <p:grpSpPr bwMode="auto">
          <a:xfrm>
            <a:off x="3073400" y="2597152"/>
            <a:ext cx="3295650" cy="2563813"/>
            <a:chOff x="2051" y="1742"/>
            <a:chExt cx="2076" cy="1615"/>
          </a:xfrm>
        </p:grpSpPr>
        <p:grpSp>
          <p:nvGrpSpPr>
            <p:cNvPr id="22" name="Group 16"/>
            <p:cNvGrpSpPr>
              <a:grpSpLocks/>
            </p:cNvGrpSpPr>
            <p:nvPr/>
          </p:nvGrpSpPr>
          <p:grpSpPr bwMode="auto">
            <a:xfrm>
              <a:off x="2702" y="1860"/>
              <a:ext cx="1146" cy="1225"/>
              <a:chOff x="357" y="2450"/>
              <a:chExt cx="795" cy="646"/>
            </a:xfrm>
          </p:grpSpPr>
          <p:sp>
            <p:nvSpPr>
              <p:cNvPr id="26" name="Line 17"/>
              <p:cNvSpPr>
                <a:spLocks noChangeShapeType="1"/>
              </p:cNvSpPr>
              <p:nvPr/>
            </p:nvSpPr>
            <p:spPr bwMode="auto">
              <a:xfrm>
                <a:off x="357" y="2450"/>
                <a:ext cx="795" cy="0"/>
              </a:xfrm>
              <a:prstGeom prst="line">
                <a:avLst/>
              </a:prstGeom>
              <a:noFill/>
              <a:ln w="9525">
                <a:solidFill>
                  <a:schemeClr val="tx1"/>
                </a:solidFill>
                <a:prstDash val="lgDash"/>
                <a:round/>
                <a:headEnd/>
                <a:tailEnd/>
              </a:ln>
            </p:spPr>
            <p:txBody>
              <a:bodyPr/>
              <a:lstStyle/>
              <a:p>
                <a:endParaRPr lang="en-US"/>
              </a:p>
            </p:txBody>
          </p:sp>
          <p:sp>
            <p:nvSpPr>
              <p:cNvPr id="27" name="Line 18"/>
              <p:cNvSpPr>
                <a:spLocks noChangeShapeType="1"/>
              </p:cNvSpPr>
              <p:nvPr/>
            </p:nvSpPr>
            <p:spPr bwMode="auto">
              <a:xfrm>
                <a:off x="1152" y="2451"/>
                <a:ext cx="0" cy="645"/>
              </a:xfrm>
              <a:prstGeom prst="line">
                <a:avLst/>
              </a:prstGeom>
              <a:noFill/>
              <a:ln w="9525">
                <a:solidFill>
                  <a:schemeClr val="tx1"/>
                </a:solidFill>
                <a:prstDash val="lgDash"/>
                <a:round/>
                <a:headEnd/>
                <a:tailEnd/>
              </a:ln>
            </p:spPr>
            <p:txBody>
              <a:bodyPr/>
              <a:lstStyle/>
              <a:p>
                <a:endParaRPr lang="en-US"/>
              </a:p>
            </p:txBody>
          </p:sp>
        </p:grpSp>
        <p:sp>
          <p:nvSpPr>
            <p:cNvPr id="23" name="Oval 19"/>
            <p:cNvSpPr>
              <a:spLocks noChangeArrowheads="1"/>
            </p:cNvSpPr>
            <p:nvPr/>
          </p:nvSpPr>
          <p:spPr bwMode="auto">
            <a:xfrm>
              <a:off x="3803" y="1812"/>
              <a:ext cx="88" cy="87"/>
            </a:xfrm>
            <a:prstGeom prst="ellipse">
              <a:avLst/>
            </a:prstGeom>
            <a:solidFill>
              <a:srgbClr val="000000"/>
            </a:solidFill>
            <a:ln w="9525">
              <a:noFill/>
              <a:prstDash val="dash"/>
              <a:round/>
              <a:headEnd/>
              <a:tailEnd/>
            </a:ln>
          </p:spPr>
          <p:txBody>
            <a:bodyPr wrap="none" anchor="ctr"/>
            <a:lstStyle/>
            <a:p>
              <a:endParaRPr lang="en-US">
                <a:cs typeface="Arial" charset="0"/>
              </a:endParaRPr>
            </a:p>
          </p:txBody>
        </p:sp>
        <p:sp>
          <p:nvSpPr>
            <p:cNvPr id="24" name="Text Box 25"/>
            <p:cNvSpPr txBox="1">
              <a:spLocks noChangeArrowheads="1"/>
            </p:cNvSpPr>
            <p:nvPr/>
          </p:nvSpPr>
          <p:spPr bwMode="auto">
            <a:xfrm>
              <a:off x="2051" y="1742"/>
              <a:ext cx="589" cy="233"/>
            </a:xfrm>
            <a:prstGeom prst="rect">
              <a:avLst/>
            </a:prstGeom>
            <a:noFill/>
            <a:ln w="9525">
              <a:noFill/>
              <a:miter lim="800000"/>
              <a:headEnd/>
              <a:tailEnd/>
            </a:ln>
          </p:spPr>
          <p:txBody>
            <a:bodyPr lIns="0" tIns="0" rIns="0" bIns="0">
              <a:spAutoFit/>
            </a:bodyPr>
            <a:lstStyle/>
            <a:p>
              <a:pPr algn="r">
                <a:spcBef>
                  <a:spcPct val="50000"/>
                </a:spcBef>
              </a:pPr>
              <a:r>
                <a:rPr lang="en-US" sz="2400">
                  <a:cs typeface="Arial" charset="0"/>
                </a:rPr>
                <a:t>$800</a:t>
              </a:r>
            </a:p>
          </p:txBody>
        </p:sp>
        <p:sp>
          <p:nvSpPr>
            <p:cNvPr id="25" name="Text Box 26"/>
            <p:cNvSpPr txBox="1">
              <a:spLocks noChangeArrowheads="1"/>
            </p:cNvSpPr>
            <p:nvPr/>
          </p:nvSpPr>
          <p:spPr bwMode="auto">
            <a:xfrm>
              <a:off x="3575" y="3124"/>
              <a:ext cx="552" cy="233"/>
            </a:xfrm>
            <a:prstGeom prst="rect">
              <a:avLst/>
            </a:prstGeom>
            <a:noFill/>
            <a:ln w="9525">
              <a:noFill/>
              <a:miter lim="800000"/>
              <a:headEnd/>
              <a:tailEnd/>
            </a:ln>
          </p:spPr>
          <p:txBody>
            <a:bodyPr lIns="0" tIns="0" rIns="0" bIns="0">
              <a:spAutoFit/>
            </a:bodyPr>
            <a:lstStyle/>
            <a:p>
              <a:pPr algn="ctr">
                <a:spcBef>
                  <a:spcPct val="50000"/>
                </a:spcBef>
              </a:pPr>
              <a:r>
                <a:rPr lang="en-US" sz="2400">
                  <a:cs typeface="Arial" charset="0"/>
                </a:rPr>
                <a:t>300</a:t>
              </a:r>
            </a:p>
          </p:txBody>
        </p:sp>
      </p:grpSp>
      <p:grpSp>
        <p:nvGrpSpPr>
          <p:cNvPr id="28" name="Group 32"/>
          <p:cNvGrpSpPr>
            <a:grpSpLocks/>
          </p:cNvGrpSpPr>
          <p:nvPr/>
        </p:nvGrpSpPr>
        <p:grpSpPr bwMode="auto">
          <a:xfrm>
            <a:off x="6550027" y="4857752"/>
            <a:ext cx="2212976" cy="1158876"/>
            <a:chOff x="4241" y="3166"/>
            <a:chExt cx="1394" cy="730"/>
          </a:xfrm>
        </p:grpSpPr>
        <p:sp>
          <p:nvSpPr>
            <p:cNvPr id="29" name="Line 30"/>
            <p:cNvSpPr>
              <a:spLocks noChangeShapeType="1"/>
            </p:cNvSpPr>
            <p:nvPr/>
          </p:nvSpPr>
          <p:spPr bwMode="auto">
            <a:xfrm flipV="1">
              <a:off x="4940" y="3166"/>
              <a:ext cx="206" cy="368"/>
            </a:xfrm>
            <a:prstGeom prst="line">
              <a:avLst/>
            </a:prstGeom>
            <a:noFill/>
            <a:ln w="9525">
              <a:solidFill>
                <a:schemeClr val="tx1"/>
              </a:solidFill>
              <a:round/>
              <a:headEnd/>
              <a:tailEnd/>
            </a:ln>
          </p:spPr>
          <p:txBody>
            <a:bodyPr/>
            <a:lstStyle/>
            <a:p>
              <a:endParaRPr lang="en-US"/>
            </a:p>
          </p:txBody>
        </p:sp>
        <p:sp>
          <p:nvSpPr>
            <p:cNvPr id="30" name="Text Box 31"/>
            <p:cNvSpPr txBox="1">
              <a:spLocks noChangeArrowheads="1"/>
            </p:cNvSpPr>
            <p:nvPr/>
          </p:nvSpPr>
          <p:spPr bwMode="auto">
            <a:xfrm>
              <a:off x="4241" y="3373"/>
              <a:ext cx="1394" cy="523"/>
            </a:xfrm>
            <a:prstGeom prst="rect">
              <a:avLst/>
            </a:prstGeom>
            <a:solidFill>
              <a:schemeClr val="bg1"/>
            </a:solidFill>
            <a:ln w="9525">
              <a:solidFill>
                <a:srgbClr val="C00000"/>
              </a:solidFill>
              <a:miter lim="800000"/>
              <a:headEnd/>
              <a:tailEnd/>
            </a:ln>
          </p:spPr>
          <p:txBody>
            <a:bodyPr wrap="square">
              <a:spAutoFit/>
            </a:bodyPr>
            <a:lstStyle/>
            <a:p>
              <a:pPr algn="ctr">
                <a:spcBef>
                  <a:spcPct val="50000"/>
                </a:spcBef>
              </a:pPr>
              <a:r>
                <a:rPr lang="en-US" sz="2400" dirty="0">
                  <a:cs typeface="Arial" charset="0"/>
                </a:rPr>
                <a:t>Quantity </a:t>
              </a:r>
              <a:br>
                <a:rPr lang="en-US" sz="2400" dirty="0">
                  <a:cs typeface="Arial" charset="0"/>
                </a:rPr>
              </a:br>
              <a:r>
                <a:rPr lang="en-US" sz="2400" dirty="0">
                  <a:cs typeface="Arial" charset="0"/>
                </a:rPr>
                <a:t>of  apartments</a:t>
              </a:r>
            </a:p>
          </p:txBody>
        </p:sp>
      </p:grpSp>
      <p:sp>
        <p:nvSpPr>
          <p:cNvPr id="5" name="Footer Placeholder 4">
            <a:extLst>
              <a:ext uri="{FF2B5EF4-FFF2-40B4-BE49-F238E27FC236}">
                <a16:creationId xmlns:a16="http://schemas.microsoft.com/office/drawing/2014/main" id="{220F0A2B-C2FB-1B80-4321-588816CD869E}"/>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2398724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500"/>
                                        <p:tgtEl>
                                          <p:spTgt spid="18"/>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trips(downRight)">
                                      <p:cBhvr>
                                        <p:cTn id="20" dur="500"/>
                                        <p:tgtEl>
                                          <p:spTgt spid="12"/>
                                        </p:tgtEl>
                                      </p:cBhvr>
                                    </p:animEffect>
                                  </p:childTnLst>
                                </p:cTn>
                              </p:par>
                            </p:childTnLst>
                          </p:cTn>
                        </p:par>
                        <p:par>
                          <p:cTn id="21" fill="hold">
                            <p:stCondLst>
                              <p:cond delay="500"/>
                            </p:stCondLst>
                            <p:childTnLst>
                              <p:par>
                                <p:cTn id="22" presetID="18" presetClass="entr" presetSubtype="3" fill="hold"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strips(upRight)">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strips(downRight)">
                                      <p:cBhvr>
                                        <p:cTn id="29" dur="500"/>
                                        <p:tgtEl>
                                          <p:spTgt spid="21"/>
                                        </p:tgtEl>
                                      </p:cBhvr>
                                    </p:animEffect>
                                  </p:childTnLst>
                                </p:cTn>
                              </p:par>
                            </p:childTnLst>
                          </p:cTn>
                        </p:par>
                        <p:par>
                          <p:cTn id="30" fill="hold">
                            <p:stCondLst>
                              <p:cond delay="500"/>
                            </p:stCondLst>
                            <p:childTnLst>
                              <p:par>
                                <p:cTn id="31" presetID="22" presetClass="entr" presetSubtype="8" fill="hold" grpId="0" nodeType="after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Effect transition="in" filter="wipe(left)">
                                      <p:cBhvr>
                                        <p:cTn id="3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AE1221"/>
                </a:solidFill>
              </a:rPr>
              <a:t>EXAMPLE 1A: </a:t>
            </a:r>
            <a:r>
              <a:rPr lang="en-US" dirty="0">
                <a:solidFill>
                  <a:schemeClr val="tx1"/>
                </a:solidFill>
              </a:rPr>
              <a:t>Not binding price ceiling</a:t>
            </a:r>
          </a:p>
        </p:txBody>
      </p:sp>
      <p:sp>
        <p:nvSpPr>
          <p:cNvPr id="4" name="Slide Number Placeholder 3"/>
          <p:cNvSpPr>
            <a:spLocks noGrp="1"/>
          </p:cNvSpPr>
          <p:nvPr>
            <p:ph type="sldNum" sz="quarter" idx="10"/>
          </p:nvPr>
        </p:nvSpPr>
        <p:spPr/>
        <p:txBody>
          <a:bodyPr/>
          <a:lstStyle/>
          <a:p>
            <a:pPr>
              <a:defRPr/>
            </a:pPr>
            <a:fld id="{2F37425F-5E17-4209-B948-B5CE2119E408}" type="slidenum">
              <a:rPr lang="en-US" smtClean="0"/>
              <a:pPr>
                <a:defRPr/>
              </a:pPr>
              <a:t>7</a:t>
            </a:fld>
            <a:endParaRPr lang="en-US" dirty="0"/>
          </a:p>
        </p:txBody>
      </p:sp>
      <p:sp>
        <p:nvSpPr>
          <p:cNvPr id="3" name="Text Placeholder 2"/>
          <p:cNvSpPr>
            <a:spLocks noGrp="1"/>
          </p:cNvSpPr>
          <p:nvPr>
            <p:ph idx="12"/>
          </p:nvPr>
        </p:nvSpPr>
        <p:spPr>
          <a:xfrm>
            <a:off x="1630717" y="1020536"/>
            <a:ext cx="3505200" cy="5105400"/>
          </a:xfrm>
        </p:spPr>
        <p:txBody>
          <a:bodyPr>
            <a:normAutofit lnSpcReduction="10000"/>
          </a:bodyPr>
          <a:lstStyle/>
          <a:p>
            <a:pPr marL="0" indent="0">
              <a:buNone/>
            </a:pPr>
            <a:r>
              <a:rPr lang="en-US" sz="2800" u="sng" dirty="0">
                <a:solidFill>
                  <a:srgbClr val="4E519E"/>
                </a:solidFill>
              </a:rPr>
              <a:t>Price ceiling = Max Price </a:t>
            </a:r>
            <a:r>
              <a:rPr lang="en-US" sz="2800" dirty="0">
                <a:solidFill>
                  <a:srgbClr val="4E519E"/>
                </a:solidFill>
              </a:rPr>
              <a:t>(can’t go above it)</a:t>
            </a:r>
          </a:p>
          <a:p>
            <a:pPr marL="0" indent="0">
              <a:buNone/>
            </a:pPr>
            <a:endParaRPr lang="en-US" sz="2800" dirty="0"/>
          </a:p>
          <a:p>
            <a:pPr marL="0" indent="0">
              <a:buNone/>
            </a:pPr>
            <a:r>
              <a:rPr lang="en-US" sz="2800" dirty="0"/>
              <a:t>A price ceiling above the equilibrium price is </a:t>
            </a:r>
            <a:r>
              <a:rPr lang="en-US" sz="2800" b="1" dirty="0">
                <a:solidFill>
                  <a:srgbClr val="FF0000"/>
                </a:solidFill>
              </a:rPr>
              <a:t>not binding</a:t>
            </a:r>
            <a:r>
              <a:rPr lang="en-US" sz="2800" dirty="0"/>
              <a:t>— </a:t>
            </a:r>
            <a:br>
              <a:rPr lang="en-US" sz="2800" dirty="0"/>
            </a:br>
            <a:r>
              <a:rPr lang="en-US" sz="2800" dirty="0">
                <a:solidFill>
                  <a:srgbClr val="4E519E"/>
                </a:solidFill>
              </a:rPr>
              <a:t>has no effect on the market outcome.</a:t>
            </a:r>
          </a:p>
          <a:p>
            <a:pPr marL="0" indent="0">
              <a:buNone/>
            </a:pPr>
            <a:r>
              <a:rPr lang="en-US" sz="2800" b="1" i="1" dirty="0">
                <a:solidFill>
                  <a:srgbClr val="4E519E"/>
                </a:solidFill>
              </a:rPr>
              <a:t>P</a:t>
            </a:r>
            <a:r>
              <a:rPr lang="en-US" sz="2800" dirty="0">
                <a:solidFill>
                  <a:srgbClr val="4E519E"/>
                </a:solidFill>
              </a:rPr>
              <a:t> = $800</a:t>
            </a:r>
          </a:p>
          <a:p>
            <a:pPr marL="0" indent="0">
              <a:buNone/>
            </a:pPr>
            <a:r>
              <a:rPr lang="en-US" sz="2800" b="1" i="1" dirty="0">
                <a:solidFill>
                  <a:srgbClr val="4E519E"/>
                </a:solidFill>
              </a:rPr>
              <a:t>Q</a:t>
            </a:r>
            <a:r>
              <a:rPr lang="en-US" sz="2800" dirty="0">
                <a:solidFill>
                  <a:srgbClr val="4E519E"/>
                </a:solidFill>
              </a:rPr>
              <a:t> = 300 </a:t>
            </a:r>
          </a:p>
          <a:p>
            <a:pPr marL="0" indent="0">
              <a:buNone/>
            </a:pPr>
            <a:endParaRPr lang="en-US" sz="2800" dirty="0">
              <a:solidFill>
                <a:srgbClr val="4E519E"/>
              </a:solidFill>
            </a:endParaRPr>
          </a:p>
        </p:txBody>
      </p:sp>
      <p:grpSp>
        <p:nvGrpSpPr>
          <p:cNvPr id="6" name="Group 4"/>
          <p:cNvGrpSpPr>
            <a:grpSpLocks/>
          </p:cNvGrpSpPr>
          <p:nvPr/>
        </p:nvGrpSpPr>
        <p:grpSpPr bwMode="auto">
          <a:xfrm>
            <a:off x="5624513" y="1709738"/>
            <a:ext cx="4813300" cy="3762375"/>
            <a:chOff x="2333" y="854"/>
            <a:chExt cx="3032" cy="2370"/>
          </a:xfrm>
        </p:grpSpPr>
        <p:grpSp>
          <p:nvGrpSpPr>
            <p:cNvPr id="7" name="Group 5"/>
            <p:cNvGrpSpPr>
              <a:grpSpLocks/>
            </p:cNvGrpSpPr>
            <p:nvPr/>
          </p:nvGrpSpPr>
          <p:grpSpPr bwMode="auto">
            <a:xfrm>
              <a:off x="2697" y="1037"/>
              <a:ext cx="2409" cy="2049"/>
              <a:chOff x="1098" y="1361"/>
              <a:chExt cx="2116" cy="2027"/>
            </a:xfrm>
          </p:grpSpPr>
          <p:sp>
            <p:nvSpPr>
              <p:cNvPr id="10" name="Line 6"/>
              <p:cNvSpPr>
                <a:spLocks noChangeShapeType="1"/>
              </p:cNvSpPr>
              <p:nvPr/>
            </p:nvSpPr>
            <p:spPr bwMode="auto">
              <a:xfrm>
                <a:off x="1102" y="1361"/>
                <a:ext cx="0" cy="2025"/>
              </a:xfrm>
              <a:prstGeom prst="line">
                <a:avLst/>
              </a:prstGeom>
              <a:noFill/>
              <a:ln w="12700">
                <a:solidFill>
                  <a:schemeClr val="tx1"/>
                </a:solidFill>
                <a:round/>
                <a:headEnd/>
                <a:tailEnd/>
              </a:ln>
            </p:spPr>
            <p:txBody>
              <a:bodyPr/>
              <a:lstStyle/>
              <a:p>
                <a:endParaRPr lang="en-US"/>
              </a:p>
            </p:txBody>
          </p:sp>
          <p:sp>
            <p:nvSpPr>
              <p:cNvPr id="11" name="Line 7"/>
              <p:cNvSpPr>
                <a:spLocks noChangeShapeType="1"/>
              </p:cNvSpPr>
              <p:nvPr/>
            </p:nvSpPr>
            <p:spPr bwMode="auto">
              <a:xfrm>
                <a:off x="1098" y="3388"/>
                <a:ext cx="2116" cy="0"/>
              </a:xfrm>
              <a:prstGeom prst="line">
                <a:avLst/>
              </a:prstGeom>
              <a:noFill/>
              <a:ln w="12700">
                <a:solidFill>
                  <a:schemeClr val="tx1"/>
                </a:solidFill>
                <a:round/>
                <a:headEnd/>
                <a:tailEnd/>
              </a:ln>
            </p:spPr>
            <p:txBody>
              <a:bodyPr/>
              <a:lstStyle/>
              <a:p>
                <a:endParaRPr lang="en-US"/>
              </a:p>
            </p:txBody>
          </p:sp>
        </p:grpSp>
        <p:sp>
          <p:nvSpPr>
            <p:cNvPr id="8" name="Text Box 8"/>
            <p:cNvSpPr txBox="1">
              <a:spLocks noChangeArrowheads="1"/>
            </p:cNvSpPr>
            <p:nvPr/>
          </p:nvSpPr>
          <p:spPr bwMode="auto">
            <a:xfrm>
              <a:off x="2333" y="854"/>
              <a:ext cx="267" cy="288"/>
            </a:xfrm>
            <a:prstGeom prst="rect">
              <a:avLst/>
            </a:prstGeom>
            <a:noFill/>
            <a:ln w="9525">
              <a:noFill/>
              <a:miter lim="800000"/>
              <a:headEnd/>
              <a:tailEnd/>
            </a:ln>
          </p:spPr>
          <p:txBody>
            <a:bodyPr>
              <a:spAutoFit/>
            </a:bodyPr>
            <a:lstStyle/>
            <a:p>
              <a:pPr algn="ctr">
                <a:spcBef>
                  <a:spcPct val="50000"/>
                </a:spcBef>
              </a:pPr>
              <a:r>
                <a:rPr lang="en-US" sz="2400" b="1" i="1" dirty="0">
                  <a:cs typeface="Arial" charset="0"/>
                </a:rPr>
                <a:t>P</a:t>
              </a:r>
            </a:p>
          </p:txBody>
        </p:sp>
        <p:sp>
          <p:nvSpPr>
            <p:cNvPr id="9" name="Text Box 9"/>
            <p:cNvSpPr txBox="1">
              <a:spLocks noChangeArrowheads="1"/>
            </p:cNvSpPr>
            <p:nvPr/>
          </p:nvSpPr>
          <p:spPr bwMode="auto">
            <a:xfrm>
              <a:off x="5075" y="2936"/>
              <a:ext cx="290" cy="288"/>
            </a:xfrm>
            <a:prstGeom prst="rect">
              <a:avLst/>
            </a:prstGeom>
            <a:noFill/>
            <a:ln w="9525">
              <a:noFill/>
              <a:miter lim="800000"/>
              <a:headEnd/>
              <a:tailEnd/>
            </a:ln>
          </p:spPr>
          <p:txBody>
            <a:bodyPr>
              <a:spAutoFit/>
            </a:bodyPr>
            <a:lstStyle/>
            <a:p>
              <a:pPr algn="ctr">
                <a:spcBef>
                  <a:spcPct val="50000"/>
                </a:spcBef>
              </a:pPr>
              <a:r>
                <a:rPr lang="en-US" sz="2400" b="1" i="1">
                  <a:cs typeface="Arial" charset="0"/>
                </a:rPr>
                <a:t>Q</a:t>
              </a:r>
            </a:p>
          </p:txBody>
        </p:sp>
      </p:grpSp>
      <p:grpSp>
        <p:nvGrpSpPr>
          <p:cNvPr id="12" name="Group 10"/>
          <p:cNvGrpSpPr>
            <a:grpSpLocks/>
          </p:cNvGrpSpPr>
          <p:nvPr/>
        </p:nvGrpSpPr>
        <p:grpSpPr bwMode="auto">
          <a:xfrm>
            <a:off x="7064375" y="2054226"/>
            <a:ext cx="2617788" cy="3203575"/>
            <a:chOff x="3240" y="1064"/>
            <a:chExt cx="1649" cy="2018"/>
          </a:xfrm>
        </p:grpSpPr>
        <p:sp>
          <p:nvSpPr>
            <p:cNvPr id="13" name="Line 11"/>
            <p:cNvSpPr>
              <a:spLocks noChangeShapeType="1"/>
            </p:cNvSpPr>
            <p:nvPr/>
          </p:nvSpPr>
          <p:spPr bwMode="auto">
            <a:xfrm>
              <a:off x="3240" y="1064"/>
              <a:ext cx="1417" cy="1846"/>
            </a:xfrm>
            <a:prstGeom prst="line">
              <a:avLst/>
            </a:prstGeom>
            <a:noFill/>
            <a:ln w="38100">
              <a:solidFill>
                <a:srgbClr val="003399"/>
              </a:solidFill>
              <a:round/>
              <a:headEnd/>
              <a:tailEnd/>
            </a:ln>
          </p:spPr>
          <p:txBody>
            <a:bodyPr/>
            <a:lstStyle/>
            <a:p>
              <a:endParaRPr lang="en-US"/>
            </a:p>
          </p:txBody>
        </p:sp>
        <p:sp>
          <p:nvSpPr>
            <p:cNvPr id="14" name="Text Box 12"/>
            <p:cNvSpPr txBox="1">
              <a:spLocks noChangeArrowheads="1"/>
            </p:cNvSpPr>
            <p:nvPr/>
          </p:nvSpPr>
          <p:spPr bwMode="auto">
            <a:xfrm>
              <a:off x="4569" y="2794"/>
              <a:ext cx="320" cy="288"/>
            </a:xfrm>
            <a:prstGeom prst="rect">
              <a:avLst/>
            </a:prstGeom>
            <a:noFill/>
            <a:ln w="9525">
              <a:noFill/>
              <a:miter lim="800000"/>
              <a:headEnd/>
              <a:tailEnd/>
            </a:ln>
          </p:spPr>
          <p:txBody>
            <a:bodyPr>
              <a:spAutoFit/>
            </a:bodyPr>
            <a:lstStyle/>
            <a:p>
              <a:pPr algn="ctr">
                <a:spcBef>
                  <a:spcPct val="50000"/>
                </a:spcBef>
              </a:pPr>
              <a:r>
                <a:rPr lang="en-US" sz="2400" b="1" i="1">
                  <a:cs typeface="Arial" charset="0"/>
                </a:rPr>
                <a:t>D</a:t>
              </a:r>
            </a:p>
          </p:txBody>
        </p:sp>
      </p:grpSp>
      <p:grpSp>
        <p:nvGrpSpPr>
          <p:cNvPr id="15" name="Group 13"/>
          <p:cNvGrpSpPr>
            <a:grpSpLocks/>
          </p:cNvGrpSpPr>
          <p:nvPr/>
        </p:nvGrpSpPr>
        <p:grpSpPr bwMode="auto">
          <a:xfrm>
            <a:off x="7204075" y="1725614"/>
            <a:ext cx="1703388" cy="3362325"/>
            <a:chOff x="3328" y="857"/>
            <a:chExt cx="1073" cy="2118"/>
          </a:xfrm>
        </p:grpSpPr>
        <p:sp>
          <p:nvSpPr>
            <p:cNvPr id="16" name="Line 14"/>
            <p:cNvSpPr>
              <a:spLocks noChangeShapeType="1"/>
            </p:cNvSpPr>
            <p:nvPr/>
          </p:nvSpPr>
          <p:spPr bwMode="auto">
            <a:xfrm flipV="1">
              <a:off x="3328" y="1089"/>
              <a:ext cx="872" cy="1886"/>
            </a:xfrm>
            <a:prstGeom prst="line">
              <a:avLst/>
            </a:prstGeom>
            <a:noFill/>
            <a:ln w="38100">
              <a:solidFill>
                <a:srgbClr val="003399"/>
              </a:solidFill>
              <a:round/>
              <a:headEnd/>
              <a:tailEnd/>
            </a:ln>
          </p:spPr>
          <p:txBody>
            <a:bodyPr/>
            <a:lstStyle/>
            <a:p>
              <a:endParaRPr lang="en-US"/>
            </a:p>
          </p:txBody>
        </p:sp>
        <p:sp>
          <p:nvSpPr>
            <p:cNvPr id="17" name="Text Box 15"/>
            <p:cNvSpPr txBox="1">
              <a:spLocks noChangeArrowheads="1"/>
            </p:cNvSpPr>
            <p:nvPr/>
          </p:nvSpPr>
          <p:spPr bwMode="auto">
            <a:xfrm>
              <a:off x="4081" y="857"/>
              <a:ext cx="320" cy="288"/>
            </a:xfrm>
            <a:prstGeom prst="rect">
              <a:avLst/>
            </a:prstGeom>
            <a:noFill/>
            <a:ln w="9525">
              <a:noFill/>
              <a:miter lim="800000"/>
              <a:headEnd/>
              <a:tailEnd/>
            </a:ln>
          </p:spPr>
          <p:txBody>
            <a:bodyPr>
              <a:spAutoFit/>
            </a:bodyPr>
            <a:lstStyle/>
            <a:p>
              <a:pPr algn="ctr">
                <a:spcBef>
                  <a:spcPct val="50000"/>
                </a:spcBef>
              </a:pPr>
              <a:r>
                <a:rPr lang="en-US" sz="2400" b="1" i="1">
                  <a:cs typeface="Arial" charset="0"/>
                </a:rPr>
                <a:t>S</a:t>
              </a:r>
            </a:p>
          </p:txBody>
        </p:sp>
      </p:grpSp>
      <p:grpSp>
        <p:nvGrpSpPr>
          <p:cNvPr id="18" name="Group 30"/>
          <p:cNvGrpSpPr>
            <a:grpSpLocks/>
          </p:cNvGrpSpPr>
          <p:nvPr/>
        </p:nvGrpSpPr>
        <p:grpSpPr bwMode="auto">
          <a:xfrm>
            <a:off x="5176838" y="3130552"/>
            <a:ext cx="3295650" cy="2563813"/>
            <a:chOff x="2051" y="1742"/>
            <a:chExt cx="2076" cy="1615"/>
          </a:xfrm>
        </p:grpSpPr>
        <p:grpSp>
          <p:nvGrpSpPr>
            <p:cNvPr id="19" name="Group 17"/>
            <p:cNvGrpSpPr>
              <a:grpSpLocks/>
            </p:cNvGrpSpPr>
            <p:nvPr/>
          </p:nvGrpSpPr>
          <p:grpSpPr bwMode="auto">
            <a:xfrm>
              <a:off x="2702" y="1860"/>
              <a:ext cx="1146" cy="1225"/>
              <a:chOff x="357" y="2450"/>
              <a:chExt cx="795" cy="646"/>
            </a:xfrm>
          </p:grpSpPr>
          <p:sp>
            <p:nvSpPr>
              <p:cNvPr id="23" name="Line 18"/>
              <p:cNvSpPr>
                <a:spLocks noChangeShapeType="1"/>
              </p:cNvSpPr>
              <p:nvPr/>
            </p:nvSpPr>
            <p:spPr bwMode="auto">
              <a:xfrm>
                <a:off x="357" y="2450"/>
                <a:ext cx="795" cy="0"/>
              </a:xfrm>
              <a:prstGeom prst="line">
                <a:avLst/>
              </a:prstGeom>
              <a:noFill/>
              <a:ln w="9525">
                <a:solidFill>
                  <a:schemeClr val="tx1"/>
                </a:solidFill>
                <a:prstDash val="lgDash"/>
                <a:round/>
                <a:headEnd/>
                <a:tailEnd/>
              </a:ln>
            </p:spPr>
            <p:txBody>
              <a:bodyPr/>
              <a:lstStyle/>
              <a:p>
                <a:endParaRPr lang="en-US"/>
              </a:p>
            </p:txBody>
          </p:sp>
          <p:sp>
            <p:nvSpPr>
              <p:cNvPr id="24" name="Line 19"/>
              <p:cNvSpPr>
                <a:spLocks noChangeShapeType="1"/>
              </p:cNvSpPr>
              <p:nvPr/>
            </p:nvSpPr>
            <p:spPr bwMode="auto">
              <a:xfrm>
                <a:off x="1152" y="2451"/>
                <a:ext cx="0" cy="645"/>
              </a:xfrm>
              <a:prstGeom prst="line">
                <a:avLst/>
              </a:prstGeom>
              <a:noFill/>
              <a:ln w="9525">
                <a:solidFill>
                  <a:schemeClr val="tx1"/>
                </a:solidFill>
                <a:prstDash val="lgDash"/>
                <a:round/>
                <a:headEnd/>
                <a:tailEnd/>
              </a:ln>
            </p:spPr>
            <p:txBody>
              <a:bodyPr/>
              <a:lstStyle/>
              <a:p>
                <a:endParaRPr lang="en-US"/>
              </a:p>
            </p:txBody>
          </p:sp>
        </p:grpSp>
        <p:sp>
          <p:nvSpPr>
            <p:cNvPr id="20" name="Oval 20"/>
            <p:cNvSpPr>
              <a:spLocks noChangeArrowheads="1"/>
            </p:cNvSpPr>
            <p:nvPr/>
          </p:nvSpPr>
          <p:spPr bwMode="auto">
            <a:xfrm>
              <a:off x="3803" y="1812"/>
              <a:ext cx="88" cy="87"/>
            </a:xfrm>
            <a:prstGeom prst="ellipse">
              <a:avLst/>
            </a:prstGeom>
            <a:solidFill>
              <a:srgbClr val="000000"/>
            </a:solidFill>
            <a:ln w="9525">
              <a:noFill/>
              <a:prstDash val="dash"/>
              <a:round/>
              <a:headEnd/>
              <a:tailEnd/>
            </a:ln>
          </p:spPr>
          <p:txBody>
            <a:bodyPr wrap="none" anchor="ctr"/>
            <a:lstStyle/>
            <a:p>
              <a:endParaRPr lang="en-US">
                <a:cs typeface="Arial" charset="0"/>
              </a:endParaRPr>
            </a:p>
          </p:txBody>
        </p:sp>
        <p:sp>
          <p:nvSpPr>
            <p:cNvPr id="21" name="Text Box 21"/>
            <p:cNvSpPr txBox="1">
              <a:spLocks noChangeArrowheads="1"/>
            </p:cNvSpPr>
            <p:nvPr/>
          </p:nvSpPr>
          <p:spPr bwMode="auto">
            <a:xfrm>
              <a:off x="2051" y="1742"/>
              <a:ext cx="589" cy="233"/>
            </a:xfrm>
            <a:prstGeom prst="rect">
              <a:avLst/>
            </a:prstGeom>
            <a:noFill/>
            <a:ln w="9525">
              <a:noFill/>
              <a:miter lim="800000"/>
              <a:headEnd/>
              <a:tailEnd/>
            </a:ln>
          </p:spPr>
          <p:txBody>
            <a:bodyPr lIns="0" tIns="0" rIns="0" bIns="0">
              <a:spAutoFit/>
            </a:bodyPr>
            <a:lstStyle/>
            <a:p>
              <a:pPr algn="r">
                <a:spcBef>
                  <a:spcPct val="50000"/>
                </a:spcBef>
              </a:pPr>
              <a:r>
                <a:rPr lang="en-US" sz="2400">
                  <a:cs typeface="Arial" charset="0"/>
                </a:rPr>
                <a:t>$800</a:t>
              </a:r>
            </a:p>
          </p:txBody>
        </p:sp>
        <p:sp>
          <p:nvSpPr>
            <p:cNvPr id="22" name="Text Box 22"/>
            <p:cNvSpPr txBox="1">
              <a:spLocks noChangeArrowheads="1"/>
            </p:cNvSpPr>
            <p:nvPr/>
          </p:nvSpPr>
          <p:spPr bwMode="auto">
            <a:xfrm>
              <a:off x="3575" y="3124"/>
              <a:ext cx="552" cy="233"/>
            </a:xfrm>
            <a:prstGeom prst="rect">
              <a:avLst/>
            </a:prstGeom>
            <a:noFill/>
            <a:ln w="9525">
              <a:noFill/>
              <a:miter lim="800000"/>
              <a:headEnd/>
              <a:tailEnd/>
            </a:ln>
          </p:spPr>
          <p:txBody>
            <a:bodyPr lIns="0" tIns="0" rIns="0" bIns="0">
              <a:spAutoFit/>
            </a:bodyPr>
            <a:lstStyle/>
            <a:p>
              <a:pPr algn="ctr">
                <a:spcBef>
                  <a:spcPct val="50000"/>
                </a:spcBef>
              </a:pPr>
              <a:r>
                <a:rPr lang="en-US" sz="2400">
                  <a:cs typeface="Arial" charset="0"/>
                </a:rPr>
                <a:t>300</a:t>
              </a:r>
            </a:p>
          </p:txBody>
        </p:sp>
      </p:grpSp>
      <p:grpSp>
        <p:nvGrpSpPr>
          <p:cNvPr id="25" name="Group 31"/>
          <p:cNvGrpSpPr>
            <a:grpSpLocks/>
          </p:cNvGrpSpPr>
          <p:nvPr/>
        </p:nvGrpSpPr>
        <p:grpSpPr bwMode="auto">
          <a:xfrm>
            <a:off x="5184776" y="2014540"/>
            <a:ext cx="5407025" cy="830263"/>
            <a:chOff x="2056" y="1039"/>
            <a:chExt cx="3406" cy="523"/>
          </a:xfrm>
        </p:grpSpPr>
        <p:sp>
          <p:nvSpPr>
            <p:cNvPr id="26" name="Line 24"/>
            <p:cNvSpPr>
              <a:spLocks noChangeShapeType="1"/>
            </p:cNvSpPr>
            <p:nvPr/>
          </p:nvSpPr>
          <p:spPr bwMode="auto">
            <a:xfrm>
              <a:off x="2700" y="1304"/>
              <a:ext cx="1888" cy="0"/>
            </a:xfrm>
            <a:prstGeom prst="line">
              <a:avLst/>
            </a:prstGeom>
            <a:noFill/>
            <a:ln w="28575">
              <a:solidFill>
                <a:srgbClr val="FF0000"/>
              </a:solidFill>
              <a:round/>
              <a:headEnd/>
              <a:tailEnd/>
            </a:ln>
          </p:spPr>
          <p:txBody>
            <a:bodyPr/>
            <a:lstStyle/>
            <a:p>
              <a:endParaRPr lang="en-US"/>
            </a:p>
          </p:txBody>
        </p:sp>
        <p:sp>
          <p:nvSpPr>
            <p:cNvPr id="27" name="Text Box 25"/>
            <p:cNvSpPr txBox="1">
              <a:spLocks noChangeArrowheads="1"/>
            </p:cNvSpPr>
            <p:nvPr/>
          </p:nvSpPr>
          <p:spPr bwMode="auto">
            <a:xfrm>
              <a:off x="4757" y="1039"/>
              <a:ext cx="705" cy="523"/>
            </a:xfrm>
            <a:prstGeom prst="rect">
              <a:avLst/>
            </a:prstGeom>
            <a:noFill/>
            <a:ln w="9525">
              <a:noFill/>
              <a:miter lim="800000"/>
              <a:headEnd/>
              <a:tailEnd/>
            </a:ln>
          </p:spPr>
          <p:txBody>
            <a:bodyPr>
              <a:spAutoFit/>
            </a:bodyPr>
            <a:lstStyle/>
            <a:p>
              <a:pPr>
                <a:spcBef>
                  <a:spcPct val="50000"/>
                </a:spcBef>
              </a:pPr>
              <a:r>
                <a:rPr lang="en-US" sz="2400" dirty="0">
                  <a:cs typeface="Arial" charset="0"/>
                </a:rPr>
                <a:t>Price </a:t>
              </a:r>
              <a:br>
                <a:rPr lang="en-US" sz="2400" dirty="0">
                  <a:cs typeface="Arial" charset="0"/>
                </a:rPr>
              </a:br>
              <a:r>
                <a:rPr lang="en-US" sz="2400" dirty="0">
                  <a:cs typeface="Arial" charset="0"/>
                </a:rPr>
                <a:t>ceiling</a:t>
              </a:r>
            </a:p>
          </p:txBody>
        </p:sp>
        <p:sp>
          <p:nvSpPr>
            <p:cNvPr id="28" name="AutoShape 26"/>
            <p:cNvSpPr>
              <a:spLocks/>
            </p:cNvSpPr>
            <p:nvPr/>
          </p:nvSpPr>
          <p:spPr bwMode="auto">
            <a:xfrm>
              <a:off x="4645" y="1076"/>
              <a:ext cx="156" cy="453"/>
            </a:xfrm>
            <a:prstGeom prst="leftBrace">
              <a:avLst>
                <a:gd name="adj1" fmla="val 38597"/>
                <a:gd name="adj2" fmla="val 50000"/>
              </a:avLst>
            </a:prstGeom>
            <a:noFill/>
            <a:ln w="19050">
              <a:solidFill>
                <a:schemeClr val="tx1"/>
              </a:solidFill>
              <a:round/>
              <a:headEnd/>
              <a:tailEnd/>
            </a:ln>
          </p:spPr>
          <p:txBody>
            <a:bodyPr wrap="none" anchor="ctr"/>
            <a:lstStyle/>
            <a:p>
              <a:endParaRPr lang="en-US">
                <a:cs typeface="Arial" charset="0"/>
              </a:endParaRPr>
            </a:p>
          </p:txBody>
        </p:sp>
        <p:sp>
          <p:nvSpPr>
            <p:cNvPr id="29" name="Text Box 27"/>
            <p:cNvSpPr txBox="1">
              <a:spLocks noChangeArrowheads="1"/>
            </p:cNvSpPr>
            <p:nvPr/>
          </p:nvSpPr>
          <p:spPr bwMode="auto">
            <a:xfrm>
              <a:off x="2056" y="1187"/>
              <a:ext cx="589" cy="233"/>
            </a:xfrm>
            <a:prstGeom prst="rect">
              <a:avLst/>
            </a:prstGeom>
            <a:noFill/>
            <a:ln w="9525">
              <a:noFill/>
              <a:miter lim="800000"/>
              <a:headEnd/>
              <a:tailEnd/>
            </a:ln>
          </p:spPr>
          <p:txBody>
            <a:bodyPr lIns="0" tIns="0" rIns="0" bIns="0">
              <a:spAutoFit/>
            </a:bodyPr>
            <a:lstStyle/>
            <a:p>
              <a:pPr algn="r">
                <a:spcBef>
                  <a:spcPct val="50000"/>
                </a:spcBef>
              </a:pPr>
              <a:r>
                <a:rPr lang="en-US" sz="2400" dirty="0">
                  <a:cs typeface="Arial" charset="0"/>
                </a:rPr>
                <a:t>$1,000</a:t>
              </a:r>
            </a:p>
          </p:txBody>
        </p:sp>
      </p:grpSp>
      <p:sp>
        <p:nvSpPr>
          <p:cNvPr id="30" name="TextBox 29"/>
          <p:cNvSpPr txBox="1"/>
          <p:nvPr/>
        </p:nvSpPr>
        <p:spPr>
          <a:xfrm>
            <a:off x="6057900" y="1290936"/>
            <a:ext cx="3827330" cy="461665"/>
          </a:xfrm>
          <a:prstGeom prst="rect">
            <a:avLst/>
          </a:prstGeom>
          <a:noFill/>
          <a:ln>
            <a:solidFill>
              <a:srgbClr val="AE1221"/>
            </a:solidFill>
          </a:ln>
        </p:spPr>
        <p:txBody>
          <a:bodyPr wrap="none" rtlCol="0">
            <a:spAutoFit/>
          </a:bodyPr>
          <a:lstStyle/>
          <a:p>
            <a:r>
              <a:rPr lang="en-US" sz="2400" dirty="0">
                <a:solidFill>
                  <a:srgbClr val="4E519E"/>
                </a:solidFill>
              </a:rPr>
              <a:t>The Market for Apartments</a:t>
            </a:r>
          </a:p>
        </p:txBody>
      </p:sp>
      <p:sp>
        <p:nvSpPr>
          <p:cNvPr id="5" name="Footer Placeholder 4">
            <a:extLst>
              <a:ext uri="{FF2B5EF4-FFF2-40B4-BE49-F238E27FC236}">
                <a16:creationId xmlns:a16="http://schemas.microsoft.com/office/drawing/2014/main" id="{0CEEA696-0BA2-BC66-7134-5E42FE151F8E}"/>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991714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left)">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solidFill>
                  <a:srgbClr val="AE1221"/>
                </a:solidFill>
              </a:rPr>
              <a:t>EXAMPLE 1B: </a:t>
            </a:r>
            <a:r>
              <a:rPr lang="en-US" sz="2800" dirty="0">
                <a:solidFill>
                  <a:schemeClr val="tx1"/>
                </a:solidFill>
              </a:rPr>
              <a:t>Binding price ceiling</a:t>
            </a:r>
          </a:p>
        </p:txBody>
      </p:sp>
      <p:sp>
        <p:nvSpPr>
          <p:cNvPr id="4" name="Slide Number Placeholder 3"/>
          <p:cNvSpPr>
            <a:spLocks noGrp="1"/>
          </p:cNvSpPr>
          <p:nvPr>
            <p:ph type="sldNum" sz="quarter" idx="10"/>
          </p:nvPr>
        </p:nvSpPr>
        <p:spPr/>
        <p:txBody>
          <a:bodyPr/>
          <a:lstStyle/>
          <a:p>
            <a:pPr>
              <a:defRPr/>
            </a:pPr>
            <a:fld id="{2F37425F-5E17-4209-B948-B5CE2119E408}" type="slidenum">
              <a:rPr lang="en-US" smtClean="0"/>
              <a:pPr>
                <a:defRPr/>
              </a:pPr>
              <a:t>8</a:t>
            </a:fld>
            <a:endParaRPr lang="en-US" dirty="0"/>
          </a:p>
        </p:txBody>
      </p:sp>
      <p:sp>
        <p:nvSpPr>
          <p:cNvPr id="3" name="Text Placeholder 2"/>
          <p:cNvSpPr>
            <a:spLocks noGrp="1"/>
          </p:cNvSpPr>
          <p:nvPr>
            <p:ph idx="12"/>
          </p:nvPr>
        </p:nvSpPr>
        <p:spPr>
          <a:xfrm>
            <a:off x="1600200" y="914400"/>
            <a:ext cx="4414839" cy="5562600"/>
          </a:xfrm>
        </p:spPr>
        <p:txBody>
          <a:bodyPr>
            <a:normAutofit lnSpcReduction="10000"/>
          </a:bodyPr>
          <a:lstStyle/>
          <a:p>
            <a:pPr marL="0" indent="0">
              <a:buNone/>
            </a:pPr>
            <a:r>
              <a:rPr lang="en-US" sz="2800" u="sng" dirty="0">
                <a:solidFill>
                  <a:srgbClr val="4E519E"/>
                </a:solidFill>
              </a:rPr>
              <a:t>Price ceiling = Max Price </a:t>
            </a:r>
            <a:r>
              <a:rPr lang="en-US" sz="2800" dirty="0">
                <a:solidFill>
                  <a:srgbClr val="4E519E"/>
                </a:solidFill>
              </a:rPr>
              <a:t>(can’t go above it)</a:t>
            </a:r>
          </a:p>
          <a:p>
            <a:pPr marL="0" indent="0">
              <a:buNone/>
            </a:pPr>
            <a:r>
              <a:rPr lang="en-US" sz="1800" dirty="0"/>
              <a:t>  </a:t>
            </a:r>
          </a:p>
          <a:p>
            <a:pPr marL="0" indent="0">
              <a:buNone/>
            </a:pPr>
            <a:r>
              <a:rPr lang="en-US" sz="2800" dirty="0"/>
              <a:t>The equilibrium price ($800) is above the ceiling and therefore illegal.</a:t>
            </a:r>
          </a:p>
          <a:p>
            <a:pPr marL="0" indent="0">
              <a:buNone/>
            </a:pPr>
            <a:r>
              <a:rPr lang="en-US" sz="1400" dirty="0"/>
              <a:t>    </a:t>
            </a:r>
          </a:p>
          <a:p>
            <a:pPr marL="0" indent="0">
              <a:buNone/>
            </a:pPr>
            <a:r>
              <a:rPr lang="en-US" sz="2800" dirty="0"/>
              <a:t>The price ceiling is </a:t>
            </a:r>
            <a:r>
              <a:rPr lang="en-US" sz="2800" b="1" dirty="0">
                <a:solidFill>
                  <a:srgbClr val="FF0000"/>
                </a:solidFill>
              </a:rPr>
              <a:t>binding</a:t>
            </a:r>
            <a:r>
              <a:rPr lang="en-US" sz="2800" dirty="0"/>
              <a:t>, </a:t>
            </a:r>
            <a:r>
              <a:rPr lang="en-US" sz="2800" u="sng" dirty="0">
                <a:solidFill>
                  <a:srgbClr val="4E519E"/>
                </a:solidFill>
              </a:rPr>
              <a:t>causes a shortage</a:t>
            </a:r>
            <a:r>
              <a:rPr lang="en-US" sz="2800" dirty="0">
                <a:solidFill>
                  <a:srgbClr val="4E519E"/>
                </a:solidFill>
              </a:rPr>
              <a:t>. </a:t>
            </a:r>
          </a:p>
          <a:p>
            <a:pPr marL="0" indent="0">
              <a:buNone/>
            </a:pPr>
            <a:r>
              <a:rPr lang="en-US" sz="2800" b="1" i="1" dirty="0">
                <a:solidFill>
                  <a:srgbClr val="4E519E"/>
                </a:solidFill>
              </a:rPr>
              <a:t>P</a:t>
            </a:r>
            <a:r>
              <a:rPr lang="en-US" sz="2800" dirty="0">
                <a:solidFill>
                  <a:srgbClr val="4E519E"/>
                </a:solidFill>
              </a:rPr>
              <a:t> = $500</a:t>
            </a:r>
          </a:p>
          <a:p>
            <a:pPr marL="0" indent="0">
              <a:buNone/>
            </a:pPr>
            <a:r>
              <a:rPr lang="en-US" sz="2800" b="1" i="1" dirty="0" err="1">
                <a:solidFill>
                  <a:srgbClr val="4E519E"/>
                </a:solidFill>
              </a:rPr>
              <a:t>Q</a:t>
            </a:r>
            <a:r>
              <a:rPr lang="en-US" sz="2800" b="1" i="1" baseline="30000" dirty="0" err="1">
                <a:solidFill>
                  <a:srgbClr val="4E519E"/>
                </a:solidFill>
              </a:rPr>
              <a:t>d</a:t>
            </a:r>
            <a:r>
              <a:rPr lang="en-US" sz="2800" dirty="0">
                <a:solidFill>
                  <a:srgbClr val="4E519E"/>
                </a:solidFill>
              </a:rPr>
              <a:t> = 400</a:t>
            </a:r>
          </a:p>
          <a:p>
            <a:pPr marL="0" indent="0">
              <a:buNone/>
            </a:pPr>
            <a:r>
              <a:rPr lang="en-US" sz="2800" b="1" i="1" dirty="0">
                <a:solidFill>
                  <a:srgbClr val="4E519E"/>
                </a:solidFill>
              </a:rPr>
              <a:t>Q</a:t>
            </a:r>
            <a:r>
              <a:rPr lang="en-US" sz="2800" b="1" i="1" baseline="30000" dirty="0">
                <a:solidFill>
                  <a:srgbClr val="4E519E"/>
                </a:solidFill>
              </a:rPr>
              <a:t>s</a:t>
            </a:r>
            <a:r>
              <a:rPr lang="en-US" sz="2800" dirty="0">
                <a:solidFill>
                  <a:srgbClr val="4E519E"/>
                </a:solidFill>
              </a:rPr>
              <a:t> = 250 </a:t>
            </a:r>
          </a:p>
          <a:p>
            <a:pPr marL="0" indent="0">
              <a:buNone/>
            </a:pPr>
            <a:endParaRPr lang="en-US" sz="2800" dirty="0"/>
          </a:p>
        </p:txBody>
      </p:sp>
      <p:grpSp>
        <p:nvGrpSpPr>
          <p:cNvPr id="6" name="Group 4"/>
          <p:cNvGrpSpPr>
            <a:grpSpLocks/>
          </p:cNvGrpSpPr>
          <p:nvPr/>
        </p:nvGrpSpPr>
        <p:grpSpPr bwMode="auto">
          <a:xfrm>
            <a:off x="6015039" y="1666876"/>
            <a:ext cx="4422775" cy="3871913"/>
            <a:chOff x="2579" y="785"/>
            <a:chExt cx="2786" cy="2439"/>
          </a:xfrm>
        </p:grpSpPr>
        <p:grpSp>
          <p:nvGrpSpPr>
            <p:cNvPr id="7" name="Group 5"/>
            <p:cNvGrpSpPr>
              <a:grpSpLocks/>
            </p:cNvGrpSpPr>
            <p:nvPr/>
          </p:nvGrpSpPr>
          <p:grpSpPr bwMode="auto">
            <a:xfrm>
              <a:off x="2697" y="1037"/>
              <a:ext cx="2409" cy="2049"/>
              <a:chOff x="1098" y="1361"/>
              <a:chExt cx="2116" cy="2027"/>
            </a:xfrm>
          </p:grpSpPr>
          <p:sp>
            <p:nvSpPr>
              <p:cNvPr id="10" name="Line 6"/>
              <p:cNvSpPr>
                <a:spLocks noChangeShapeType="1"/>
              </p:cNvSpPr>
              <p:nvPr/>
            </p:nvSpPr>
            <p:spPr bwMode="auto">
              <a:xfrm>
                <a:off x="1102" y="1361"/>
                <a:ext cx="0" cy="2025"/>
              </a:xfrm>
              <a:prstGeom prst="line">
                <a:avLst/>
              </a:prstGeom>
              <a:noFill/>
              <a:ln w="12700">
                <a:solidFill>
                  <a:schemeClr val="tx1"/>
                </a:solidFill>
                <a:round/>
                <a:headEnd/>
                <a:tailEnd/>
              </a:ln>
            </p:spPr>
            <p:txBody>
              <a:bodyPr/>
              <a:lstStyle/>
              <a:p>
                <a:endParaRPr lang="en-US"/>
              </a:p>
            </p:txBody>
          </p:sp>
          <p:sp>
            <p:nvSpPr>
              <p:cNvPr id="11" name="Line 7"/>
              <p:cNvSpPr>
                <a:spLocks noChangeShapeType="1"/>
              </p:cNvSpPr>
              <p:nvPr/>
            </p:nvSpPr>
            <p:spPr bwMode="auto">
              <a:xfrm>
                <a:off x="1098" y="3388"/>
                <a:ext cx="2116" cy="0"/>
              </a:xfrm>
              <a:prstGeom prst="line">
                <a:avLst/>
              </a:prstGeom>
              <a:noFill/>
              <a:ln w="12700">
                <a:solidFill>
                  <a:schemeClr val="tx1"/>
                </a:solidFill>
                <a:round/>
                <a:headEnd/>
                <a:tailEnd/>
              </a:ln>
            </p:spPr>
            <p:txBody>
              <a:bodyPr/>
              <a:lstStyle/>
              <a:p>
                <a:endParaRPr lang="en-US"/>
              </a:p>
            </p:txBody>
          </p:sp>
        </p:grpSp>
        <p:sp>
          <p:nvSpPr>
            <p:cNvPr id="8" name="Text Box 8"/>
            <p:cNvSpPr txBox="1">
              <a:spLocks noChangeArrowheads="1"/>
            </p:cNvSpPr>
            <p:nvPr/>
          </p:nvSpPr>
          <p:spPr bwMode="auto">
            <a:xfrm>
              <a:off x="2579" y="785"/>
              <a:ext cx="267" cy="288"/>
            </a:xfrm>
            <a:prstGeom prst="rect">
              <a:avLst/>
            </a:prstGeom>
            <a:noFill/>
            <a:ln w="9525">
              <a:noFill/>
              <a:miter lim="800000"/>
              <a:headEnd/>
              <a:tailEnd/>
            </a:ln>
          </p:spPr>
          <p:txBody>
            <a:bodyPr>
              <a:spAutoFit/>
            </a:bodyPr>
            <a:lstStyle/>
            <a:p>
              <a:pPr algn="ctr">
                <a:spcBef>
                  <a:spcPct val="50000"/>
                </a:spcBef>
              </a:pPr>
              <a:r>
                <a:rPr lang="en-US" sz="2400" b="1" i="1">
                  <a:cs typeface="Arial" charset="0"/>
                </a:rPr>
                <a:t>P</a:t>
              </a:r>
            </a:p>
          </p:txBody>
        </p:sp>
        <p:sp>
          <p:nvSpPr>
            <p:cNvPr id="9" name="Text Box 9"/>
            <p:cNvSpPr txBox="1">
              <a:spLocks noChangeArrowheads="1"/>
            </p:cNvSpPr>
            <p:nvPr/>
          </p:nvSpPr>
          <p:spPr bwMode="auto">
            <a:xfrm>
              <a:off x="5075" y="2936"/>
              <a:ext cx="290" cy="288"/>
            </a:xfrm>
            <a:prstGeom prst="rect">
              <a:avLst/>
            </a:prstGeom>
            <a:noFill/>
            <a:ln w="9525">
              <a:noFill/>
              <a:miter lim="800000"/>
              <a:headEnd/>
              <a:tailEnd/>
            </a:ln>
          </p:spPr>
          <p:txBody>
            <a:bodyPr>
              <a:spAutoFit/>
            </a:bodyPr>
            <a:lstStyle/>
            <a:p>
              <a:pPr algn="ctr">
                <a:spcBef>
                  <a:spcPct val="50000"/>
                </a:spcBef>
              </a:pPr>
              <a:r>
                <a:rPr lang="en-US" sz="2400" b="1" i="1">
                  <a:cs typeface="Arial" charset="0"/>
                </a:rPr>
                <a:t>Q</a:t>
              </a:r>
            </a:p>
          </p:txBody>
        </p:sp>
      </p:grpSp>
      <p:grpSp>
        <p:nvGrpSpPr>
          <p:cNvPr id="12" name="Group 10"/>
          <p:cNvGrpSpPr>
            <a:grpSpLocks/>
          </p:cNvGrpSpPr>
          <p:nvPr/>
        </p:nvGrpSpPr>
        <p:grpSpPr bwMode="auto">
          <a:xfrm>
            <a:off x="7064375" y="2120901"/>
            <a:ext cx="2617788" cy="3203575"/>
            <a:chOff x="3240" y="1064"/>
            <a:chExt cx="1649" cy="2018"/>
          </a:xfrm>
        </p:grpSpPr>
        <p:sp>
          <p:nvSpPr>
            <p:cNvPr id="13" name="Line 11"/>
            <p:cNvSpPr>
              <a:spLocks noChangeShapeType="1"/>
            </p:cNvSpPr>
            <p:nvPr/>
          </p:nvSpPr>
          <p:spPr bwMode="auto">
            <a:xfrm>
              <a:off x="3240" y="1064"/>
              <a:ext cx="1417" cy="1846"/>
            </a:xfrm>
            <a:prstGeom prst="line">
              <a:avLst/>
            </a:prstGeom>
            <a:noFill/>
            <a:ln w="38100">
              <a:solidFill>
                <a:srgbClr val="003399"/>
              </a:solidFill>
              <a:round/>
              <a:headEnd/>
              <a:tailEnd/>
            </a:ln>
          </p:spPr>
          <p:txBody>
            <a:bodyPr/>
            <a:lstStyle/>
            <a:p>
              <a:endParaRPr lang="en-US"/>
            </a:p>
          </p:txBody>
        </p:sp>
        <p:sp>
          <p:nvSpPr>
            <p:cNvPr id="14" name="Text Box 12"/>
            <p:cNvSpPr txBox="1">
              <a:spLocks noChangeArrowheads="1"/>
            </p:cNvSpPr>
            <p:nvPr/>
          </p:nvSpPr>
          <p:spPr bwMode="auto">
            <a:xfrm>
              <a:off x="4569" y="2794"/>
              <a:ext cx="320" cy="288"/>
            </a:xfrm>
            <a:prstGeom prst="rect">
              <a:avLst/>
            </a:prstGeom>
            <a:noFill/>
            <a:ln w="9525">
              <a:noFill/>
              <a:miter lim="800000"/>
              <a:headEnd/>
              <a:tailEnd/>
            </a:ln>
          </p:spPr>
          <p:txBody>
            <a:bodyPr>
              <a:spAutoFit/>
            </a:bodyPr>
            <a:lstStyle/>
            <a:p>
              <a:pPr algn="ctr">
                <a:spcBef>
                  <a:spcPct val="50000"/>
                </a:spcBef>
              </a:pPr>
              <a:r>
                <a:rPr lang="en-US" sz="2400" b="1" i="1">
                  <a:cs typeface="Arial" charset="0"/>
                </a:rPr>
                <a:t>D</a:t>
              </a:r>
            </a:p>
          </p:txBody>
        </p:sp>
      </p:grpSp>
      <p:grpSp>
        <p:nvGrpSpPr>
          <p:cNvPr id="15" name="Group 13"/>
          <p:cNvGrpSpPr>
            <a:grpSpLocks/>
          </p:cNvGrpSpPr>
          <p:nvPr/>
        </p:nvGrpSpPr>
        <p:grpSpPr bwMode="auto">
          <a:xfrm>
            <a:off x="7204075" y="1792289"/>
            <a:ext cx="1703388" cy="3362325"/>
            <a:chOff x="3328" y="857"/>
            <a:chExt cx="1073" cy="2118"/>
          </a:xfrm>
        </p:grpSpPr>
        <p:sp>
          <p:nvSpPr>
            <p:cNvPr id="16" name="Line 14"/>
            <p:cNvSpPr>
              <a:spLocks noChangeShapeType="1"/>
            </p:cNvSpPr>
            <p:nvPr/>
          </p:nvSpPr>
          <p:spPr bwMode="auto">
            <a:xfrm flipV="1">
              <a:off x="3328" y="1089"/>
              <a:ext cx="872" cy="1886"/>
            </a:xfrm>
            <a:prstGeom prst="line">
              <a:avLst/>
            </a:prstGeom>
            <a:noFill/>
            <a:ln w="38100">
              <a:solidFill>
                <a:srgbClr val="003399"/>
              </a:solidFill>
              <a:round/>
              <a:headEnd/>
              <a:tailEnd/>
            </a:ln>
          </p:spPr>
          <p:txBody>
            <a:bodyPr/>
            <a:lstStyle/>
            <a:p>
              <a:endParaRPr lang="en-US"/>
            </a:p>
          </p:txBody>
        </p:sp>
        <p:sp>
          <p:nvSpPr>
            <p:cNvPr id="17" name="Text Box 15"/>
            <p:cNvSpPr txBox="1">
              <a:spLocks noChangeArrowheads="1"/>
            </p:cNvSpPr>
            <p:nvPr/>
          </p:nvSpPr>
          <p:spPr bwMode="auto">
            <a:xfrm>
              <a:off x="4081" y="857"/>
              <a:ext cx="320" cy="288"/>
            </a:xfrm>
            <a:prstGeom prst="rect">
              <a:avLst/>
            </a:prstGeom>
            <a:noFill/>
            <a:ln w="9525">
              <a:noFill/>
              <a:miter lim="800000"/>
              <a:headEnd/>
              <a:tailEnd/>
            </a:ln>
          </p:spPr>
          <p:txBody>
            <a:bodyPr>
              <a:spAutoFit/>
            </a:bodyPr>
            <a:lstStyle/>
            <a:p>
              <a:pPr algn="ctr">
                <a:spcBef>
                  <a:spcPct val="50000"/>
                </a:spcBef>
              </a:pPr>
              <a:r>
                <a:rPr lang="en-US" sz="2400" b="1" i="1">
                  <a:cs typeface="Arial" charset="0"/>
                </a:rPr>
                <a:t>S</a:t>
              </a:r>
            </a:p>
          </p:txBody>
        </p:sp>
      </p:grpSp>
      <p:sp>
        <p:nvSpPr>
          <p:cNvPr id="18" name="Line 18"/>
          <p:cNvSpPr>
            <a:spLocks noChangeShapeType="1"/>
          </p:cNvSpPr>
          <p:nvPr/>
        </p:nvSpPr>
        <p:spPr bwMode="auto">
          <a:xfrm>
            <a:off x="6210301" y="3384550"/>
            <a:ext cx="1819275" cy="0"/>
          </a:xfrm>
          <a:prstGeom prst="line">
            <a:avLst/>
          </a:prstGeom>
          <a:noFill/>
          <a:ln w="9525">
            <a:solidFill>
              <a:schemeClr val="tx1"/>
            </a:solidFill>
            <a:prstDash val="lgDash"/>
            <a:round/>
            <a:headEnd/>
            <a:tailEnd/>
          </a:ln>
        </p:spPr>
        <p:txBody>
          <a:bodyPr/>
          <a:lstStyle/>
          <a:p>
            <a:endParaRPr lang="en-US"/>
          </a:p>
        </p:txBody>
      </p:sp>
      <p:sp>
        <p:nvSpPr>
          <p:cNvPr id="19" name="Oval 20"/>
          <p:cNvSpPr>
            <a:spLocks noChangeArrowheads="1"/>
          </p:cNvSpPr>
          <p:nvPr/>
        </p:nvSpPr>
        <p:spPr bwMode="auto">
          <a:xfrm>
            <a:off x="7958138" y="3308351"/>
            <a:ext cx="139700" cy="138113"/>
          </a:xfrm>
          <a:prstGeom prst="ellipse">
            <a:avLst/>
          </a:prstGeom>
          <a:solidFill>
            <a:srgbClr val="000000"/>
          </a:solidFill>
          <a:ln w="9525">
            <a:noFill/>
            <a:prstDash val="dash"/>
            <a:round/>
            <a:headEnd/>
            <a:tailEnd/>
          </a:ln>
        </p:spPr>
        <p:txBody>
          <a:bodyPr wrap="none" anchor="ctr"/>
          <a:lstStyle/>
          <a:p>
            <a:endParaRPr lang="en-US">
              <a:cs typeface="Arial" charset="0"/>
            </a:endParaRPr>
          </a:p>
        </p:txBody>
      </p:sp>
      <p:sp>
        <p:nvSpPr>
          <p:cNvPr id="20" name="Text Box 21"/>
          <p:cNvSpPr txBox="1">
            <a:spLocks noChangeArrowheads="1"/>
          </p:cNvSpPr>
          <p:nvPr/>
        </p:nvSpPr>
        <p:spPr bwMode="auto">
          <a:xfrm>
            <a:off x="5176839" y="3197225"/>
            <a:ext cx="935037" cy="369332"/>
          </a:xfrm>
          <a:prstGeom prst="rect">
            <a:avLst/>
          </a:prstGeom>
          <a:noFill/>
          <a:ln w="9525">
            <a:noFill/>
            <a:miter lim="800000"/>
            <a:headEnd/>
            <a:tailEnd/>
          </a:ln>
        </p:spPr>
        <p:txBody>
          <a:bodyPr lIns="0" tIns="0" rIns="0" bIns="0">
            <a:spAutoFit/>
          </a:bodyPr>
          <a:lstStyle/>
          <a:p>
            <a:pPr algn="r">
              <a:spcBef>
                <a:spcPct val="50000"/>
              </a:spcBef>
            </a:pPr>
            <a:r>
              <a:rPr lang="en-US" sz="2400">
                <a:cs typeface="Arial" charset="0"/>
              </a:rPr>
              <a:t>$800</a:t>
            </a:r>
          </a:p>
        </p:txBody>
      </p:sp>
      <p:grpSp>
        <p:nvGrpSpPr>
          <p:cNvPr id="21" name="Group 23"/>
          <p:cNvGrpSpPr>
            <a:grpSpLocks/>
          </p:cNvGrpSpPr>
          <p:nvPr/>
        </p:nvGrpSpPr>
        <p:grpSpPr bwMode="auto">
          <a:xfrm>
            <a:off x="5184776" y="3781427"/>
            <a:ext cx="5407025" cy="830263"/>
            <a:chOff x="2056" y="1039"/>
            <a:chExt cx="3406" cy="523"/>
          </a:xfrm>
        </p:grpSpPr>
        <p:sp>
          <p:nvSpPr>
            <p:cNvPr id="22" name="Line 24"/>
            <p:cNvSpPr>
              <a:spLocks noChangeShapeType="1"/>
            </p:cNvSpPr>
            <p:nvPr/>
          </p:nvSpPr>
          <p:spPr bwMode="auto">
            <a:xfrm>
              <a:off x="2700" y="1304"/>
              <a:ext cx="1888" cy="0"/>
            </a:xfrm>
            <a:prstGeom prst="line">
              <a:avLst/>
            </a:prstGeom>
            <a:noFill/>
            <a:ln w="28575">
              <a:solidFill>
                <a:srgbClr val="FF0000"/>
              </a:solidFill>
              <a:round/>
              <a:headEnd/>
              <a:tailEnd/>
            </a:ln>
          </p:spPr>
          <p:txBody>
            <a:bodyPr/>
            <a:lstStyle/>
            <a:p>
              <a:endParaRPr lang="en-US"/>
            </a:p>
          </p:txBody>
        </p:sp>
        <p:sp>
          <p:nvSpPr>
            <p:cNvPr id="23" name="Text Box 25"/>
            <p:cNvSpPr txBox="1">
              <a:spLocks noChangeArrowheads="1"/>
            </p:cNvSpPr>
            <p:nvPr/>
          </p:nvSpPr>
          <p:spPr bwMode="auto">
            <a:xfrm>
              <a:off x="4757" y="1039"/>
              <a:ext cx="705" cy="523"/>
            </a:xfrm>
            <a:prstGeom prst="rect">
              <a:avLst/>
            </a:prstGeom>
            <a:noFill/>
            <a:ln w="9525">
              <a:noFill/>
              <a:miter lim="800000"/>
              <a:headEnd/>
              <a:tailEnd/>
            </a:ln>
          </p:spPr>
          <p:txBody>
            <a:bodyPr>
              <a:spAutoFit/>
            </a:bodyPr>
            <a:lstStyle/>
            <a:p>
              <a:pPr>
                <a:spcBef>
                  <a:spcPct val="50000"/>
                </a:spcBef>
              </a:pPr>
              <a:r>
                <a:rPr lang="en-US" sz="2400">
                  <a:cs typeface="Arial" charset="0"/>
                </a:rPr>
                <a:t>Price </a:t>
              </a:r>
              <a:br>
                <a:rPr lang="en-US" sz="2400">
                  <a:cs typeface="Arial" charset="0"/>
                </a:rPr>
              </a:br>
              <a:r>
                <a:rPr lang="en-US" sz="2400">
                  <a:cs typeface="Arial" charset="0"/>
                </a:rPr>
                <a:t>ceiling</a:t>
              </a:r>
            </a:p>
          </p:txBody>
        </p:sp>
        <p:sp>
          <p:nvSpPr>
            <p:cNvPr id="24" name="AutoShape 26"/>
            <p:cNvSpPr>
              <a:spLocks/>
            </p:cNvSpPr>
            <p:nvPr/>
          </p:nvSpPr>
          <p:spPr bwMode="auto">
            <a:xfrm>
              <a:off x="4645" y="1076"/>
              <a:ext cx="156" cy="453"/>
            </a:xfrm>
            <a:prstGeom prst="leftBrace">
              <a:avLst>
                <a:gd name="adj1" fmla="val 38597"/>
                <a:gd name="adj2" fmla="val 50000"/>
              </a:avLst>
            </a:prstGeom>
            <a:noFill/>
            <a:ln w="19050">
              <a:solidFill>
                <a:schemeClr val="tx1"/>
              </a:solidFill>
              <a:round/>
              <a:headEnd/>
              <a:tailEnd/>
            </a:ln>
          </p:spPr>
          <p:txBody>
            <a:bodyPr wrap="none" anchor="ctr"/>
            <a:lstStyle/>
            <a:p>
              <a:endParaRPr lang="en-US">
                <a:cs typeface="Arial" charset="0"/>
              </a:endParaRPr>
            </a:p>
          </p:txBody>
        </p:sp>
        <p:sp>
          <p:nvSpPr>
            <p:cNvPr id="25" name="Text Box 27"/>
            <p:cNvSpPr txBox="1">
              <a:spLocks noChangeArrowheads="1"/>
            </p:cNvSpPr>
            <p:nvPr/>
          </p:nvSpPr>
          <p:spPr bwMode="auto">
            <a:xfrm>
              <a:off x="2056" y="1187"/>
              <a:ext cx="589" cy="233"/>
            </a:xfrm>
            <a:prstGeom prst="rect">
              <a:avLst/>
            </a:prstGeom>
            <a:noFill/>
            <a:ln w="9525">
              <a:noFill/>
              <a:miter lim="800000"/>
              <a:headEnd/>
              <a:tailEnd/>
            </a:ln>
          </p:spPr>
          <p:txBody>
            <a:bodyPr lIns="0" tIns="0" rIns="0" bIns="0">
              <a:spAutoFit/>
            </a:bodyPr>
            <a:lstStyle/>
            <a:p>
              <a:pPr algn="r">
                <a:spcBef>
                  <a:spcPct val="50000"/>
                </a:spcBef>
              </a:pPr>
              <a:r>
                <a:rPr lang="en-US" sz="2400" dirty="0">
                  <a:cs typeface="Arial" charset="0"/>
                </a:rPr>
                <a:t>$500</a:t>
              </a:r>
            </a:p>
          </p:txBody>
        </p:sp>
      </p:grpSp>
      <p:grpSp>
        <p:nvGrpSpPr>
          <p:cNvPr id="26" name="Group 37"/>
          <p:cNvGrpSpPr>
            <a:grpSpLocks/>
          </p:cNvGrpSpPr>
          <p:nvPr/>
        </p:nvGrpSpPr>
        <p:grpSpPr bwMode="auto">
          <a:xfrm>
            <a:off x="7202488" y="4132263"/>
            <a:ext cx="876300" cy="1587499"/>
            <a:chOff x="3327" y="2331"/>
            <a:chExt cx="552" cy="1000"/>
          </a:xfrm>
        </p:grpSpPr>
        <p:sp>
          <p:nvSpPr>
            <p:cNvPr id="27" name="Line 19"/>
            <p:cNvSpPr>
              <a:spLocks noChangeShapeType="1"/>
            </p:cNvSpPr>
            <p:nvPr/>
          </p:nvSpPr>
          <p:spPr bwMode="auto">
            <a:xfrm>
              <a:off x="3605" y="2373"/>
              <a:ext cx="0" cy="705"/>
            </a:xfrm>
            <a:prstGeom prst="line">
              <a:avLst/>
            </a:prstGeom>
            <a:noFill/>
            <a:ln w="9525">
              <a:solidFill>
                <a:schemeClr val="tx1"/>
              </a:solidFill>
              <a:prstDash val="lgDash"/>
              <a:round/>
              <a:headEnd/>
              <a:tailEnd/>
            </a:ln>
          </p:spPr>
          <p:txBody>
            <a:bodyPr/>
            <a:lstStyle/>
            <a:p>
              <a:endParaRPr lang="en-US"/>
            </a:p>
          </p:txBody>
        </p:sp>
        <p:sp>
          <p:nvSpPr>
            <p:cNvPr id="28" name="Text Box 22"/>
            <p:cNvSpPr txBox="1">
              <a:spLocks noChangeArrowheads="1"/>
            </p:cNvSpPr>
            <p:nvPr/>
          </p:nvSpPr>
          <p:spPr bwMode="auto">
            <a:xfrm>
              <a:off x="3327" y="3098"/>
              <a:ext cx="552" cy="233"/>
            </a:xfrm>
            <a:prstGeom prst="rect">
              <a:avLst/>
            </a:prstGeom>
            <a:noFill/>
            <a:ln w="9525">
              <a:noFill/>
              <a:miter lim="800000"/>
              <a:headEnd/>
              <a:tailEnd/>
            </a:ln>
          </p:spPr>
          <p:txBody>
            <a:bodyPr lIns="0" tIns="0" rIns="0" bIns="0">
              <a:spAutoFit/>
            </a:bodyPr>
            <a:lstStyle/>
            <a:p>
              <a:pPr algn="ctr">
                <a:spcBef>
                  <a:spcPct val="50000"/>
                </a:spcBef>
              </a:pPr>
              <a:r>
                <a:rPr lang="en-US" sz="2400">
                  <a:cs typeface="Arial" charset="0"/>
                </a:rPr>
                <a:t>250</a:t>
              </a:r>
            </a:p>
          </p:txBody>
        </p:sp>
        <p:sp>
          <p:nvSpPr>
            <p:cNvPr id="29" name="Oval 33"/>
            <p:cNvSpPr>
              <a:spLocks noChangeArrowheads="1"/>
            </p:cNvSpPr>
            <p:nvPr/>
          </p:nvSpPr>
          <p:spPr bwMode="auto">
            <a:xfrm>
              <a:off x="3562" y="2331"/>
              <a:ext cx="88" cy="87"/>
            </a:xfrm>
            <a:prstGeom prst="ellipse">
              <a:avLst/>
            </a:prstGeom>
            <a:solidFill>
              <a:srgbClr val="000000"/>
            </a:solidFill>
            <a:ln w="9525">
              <a:noFill/>
              <a:prstDash val="dash"/>
              <a:round/>
              <a:headEnd/>
              <a:tailEnd/>
            </a:ln>
          </p:spPr>
          <p:txBody>
            <a:bodyPr wrap="none" anchor="ctr"/>
            <a:lstStyle/>
            <a:p>
              <a:endParaRPr lang="en-US">
                <a:cs typeface="Arial" charset="0"/>
              </a:endParaRPr>
            </a:p>
          </p:txBody>
        </p:sp>
      </p:grpSp>
      <p:grpSp>
        <p:nvGrpSpPr>
          <p:cNvPr id="30" name="Group 38"/>
          <p:cNvGrpSpPr>
            <a:grpSpLocks/>
          </p:cNvGrpSpPr>
          <p:nvPr/>
        </p:nvGrpSpPr>
        <p:grpSpPr bwMode="auto">
          <a:xfrm>
            <a:off x="8224838" y="4132265"/>
            <a:ext cx="876300" cy="1585913"/>
            <a:chOff x="3971" y="2331"/>
            <a:chExt cx="552" cy="999"/>
          </a:xfrm>
        </p:grpSpPr>
        <p:sp>
          <p:nvSpPr>
            <p:cNvPr id="31" name="Text Box 28"/>
            <p:cNvSpPr txBox="1">
              <a:spLocks noChangeArrowheads="1"/>
            </p:cNvSpPr>
            <p:nvPr/>
          </p:nvSpPr>
          <p:spPr bwMode="auto">
            <a:xfrm>
              <a:off x="3971" y="3097"/>
              <a:ext cx="552" cy="233"/>
            </a:xfrm>
            <a:prstGeom prst="rect">
              <a:avLst/>
            </a:prstGeom>
            <a:noFill/>
            <a:ln w="9525">
              <a:noFill/>
              <a:miter lim="800000"/>
              <a:headEnd/>
              <a:tailEnd/>
            </a:ln>
          </p:spPr>
          <p:txBody>
            <a:bodyPr lIns="0" tIns="0" rIns="0" bIns="0">
              <a:spAutoFit/>
            </a:bodyPr>
            <a:lstStyle/>
            <a:p>
              <a:pPr algn="ctr">
                <a:spcBef>
                  <a:spcPct val="50000"/>
                </a:spcBef>
              </a:pPr>
              <a:r>
                <a:rPr lang="en-US" sz="2400">
                  <a:cs typeface="Arial" charset="0"/>
                </a:rPr>
                <a:t>400</a:t>
              </a:r>
            </a:p>
          </p:txBody>
        </p:sp>
        <p:sp>
          <p:nvSpPr>
            <p:cNvPr id="32" name="Line 31"/>
            <p:cNvSpPr>
              <a:spLocks noChangeShapeType="1"/>
            </p:cNvSpPr>
            <p:nvPr/>
          </p:nvSpPr>
          <p:spPr bwMode="auto">
            <a:xfrm>
              <a:off x="4249" y="2373"/>
              <a:ext cx="0" cy="705"/>
            </a:xfrm>
            <a:prstGeom prst="line">
              <a:avLst/>
            </a:prstGeom>
            <a:noFill/>
            <a:ln w="9525">
              <a:solidFill>
                <a:schemeClr val="tx1"/>
              </a:solidFill>
              <a:prstDash val="lgDash"/>
              <a:round/>
              <a:headEnd/>
              <a:tailEnd/>
            </a:ln>
          </p:spPr>
          <p:txBody>
            <a:bodyPr/>
            <a:lstStyle/>
            <a:p>
              <a:endParaRPr lang="en-US"/>
            </a:p>
          </p:txBody>
        </p:sp>
        <p:sp>
          <p:nvSpPr>
            <p:cNvPr id="33" name="Oval 34"/>
            <p:cNvSpPr>
              <a:spLocks noChangeArrowheads="1"/>
            </p:cNvSpPr>
            <p:nvPr/>
          </p:nvSpPr>
          <p:spPr bwMode="auto">
            <a:xfrm>
              <a:off x="4204" y="2331"/>
              <a:ext cx="88" cy="87"/>
            </a:xfrm>
            <a:prstGeom prst="ellipse">
              <a:avLst/>
            </a:prstGeom>
            <a:solidFill>
              <a:srgbClr val="000000"/>
            </a:solidFill>
            <a:ln w="9525">
              <a:noFill/>
              <a:prstDash val="dash"/>
              <a:round/>
              <a:headEnd/>
              <a:tailEnd/>
            </a:ln>
          </p:spPr>
          <p:txBody>
            <a:bodyPr wrap="none" anchor="ctr"/>
            <a:lstStyle/>
            <a:p>
              <a:endParaRPr lang="en-US">
                <a:cs typeface="Arial" charset="0"/>
              </a:endParaRPr>
            </a:p>
          </p:txBody>
        </p:sp>
      </p:grpSp>
      <p:grpSp>
        <p:nvGrpSpPr>
          <p:cNvPr id="34" name="Group 36"/>
          <p:cNvGrpSpPr>
            <a:grpSpLocks/>
          </p:cNvGrpSpPr>
          <p:nvPr/>
        </p:nvGrpSpPr>
        <p:grpSpPr bwMode="auto">
          <a:xfrm>
            <a:off x="7562851" y="4268785"/>
            <a:ext cx="1235075" cy="688974"/>
            <a:chOff x="3554" y="2417"/>
            <a:chExt cx="778" cy="434"/>
          </a:xfrm>
        </p:grpSpPr>
        <p:sp>
          <p:nvSpPr>
            <p:cNvPr id="35" name="AutoShape 32"/>
            <p:cNvSpPr>
              <a:spLocks/>
            </p:cNvSpPr>
            <p:nvPr/>
          </p:nvSpPr>
          <p:spPr bwMode="auto">
            <a:xfrm rot="-5400000">
              <a:off x="3831" y="2192"/>
              <a:ext cx="188" cy="637"/>
            </a:xfrm>
            <a:prstGeom prst="leftBrace">
              <a:avLst>
                <a:gd name="adj1" fmla="val 59421"/>
                <a:gd name="adj2" fmla="val 50000"/>
              </a:avLst>
            </a:prstGeom>
            <a:noFill/>
            <a:ln w="19050">
              <a:solidFill>
                <a:srgbClr val="0000FF"/>
              </a:solidFill>
              <a:round/>
              <a:headEnd/>
              <a:tailEnd/>
            </a:ln>
          </p:spPr>
          <p:txBody>
            <a:bodyPr wrap="none" anchor="ctr"/>
            <a:lstStyle/>
            <a:p>
              <a:endParaRPr lang="en-US">
                <a:cs typeface="Arial" charset="0"/>
              </a:endParaRPr>
            </a:p>
          </p:txBody>
        </p:sp>
        <p:sp>
          <p:nvSpPr>
            <p:cNvPr id="36" name="Text Box 35"/>
            <p:cNvSpPr txBox="1">
              <a:spLocks noChangeArrowheads="1"/>
            </p:cNvSpPr>
            <p:nvPr/>
          </p:nvSpPr>
          <p:spPr bwMode="auto">
            <a:xfrm>
              <a:off x="3554" y="2618"/>
              <a:ext cx="778" cy="233"/>
            </a:xfrm>
            <a:prstGeom prst="rect">
              <a:avLst/>
            </a:prstGeom>
            <a:solidFill>
              <a:schemeClr val="bg1">
                <a:alpha val="70195"/>
              </a:schemeClr>
            </a:solidFill>
            <a:ln w="9525">
              <a:solidFill>
                <a:srgbClr val="C00000"/>
              </a:solidFill>
              <a:miter lim="800000"/>
              <a:headEnd/>
              <a:tailEnd/>
            </a:ln>
          </p:spPr>
          <p:txBody>
            <a:bodyPr lIns="0" tIns="0" rIns="0" bIns="0">
              <a:spAutoFit/>
            </a:bodyPr>
            <a:lstStyle/>
            <a:p>
              <a:pPr algn="ctr">
                <a:spcBef>
                  <a:spcPct val="50000"/>
                </a:spcBef>
              </a:pPr>
              <a:r>
                <a:rPr lang="en-US" sz="2400" i="1" dirty="0">
                  <a:cs typeface="Arial" charset="0"/>
                </a:rPr>
                <a:t>shortage</a:t>
              </a:r>
            </a:p>
          </p:txBody>
        </p:sp>
      </p:grpSp>
      <p:sp>
        <p:nvSpPr>
          <p:cNvPr id="37" name="TextBox 36"/>
          <p:cNvSpPr txBox="1"/>
          <p:nvPr/>
        </p:nvSpPr>
        <p:spPr>
          <a:xfrm>
            <a:off x="6324600" y="1209676"/>
            <a:ext cx="3827330" cy="461665"/>
          </a:xfrm>
          <a:prstGeom prst="rect">
            <a:avLst/>
          </a:prstGeom>
          <a:noFill/>
          <a:ln>
            <a:solidFill>
              <a:srgbClr val="AE1221"/>
            </a:solidFill>
          </a:ln>
        </p:spPr>
        <p:txBody>
          <a:bodyPr wrap="none" rtlCol="0">
            <a:spAutoFit/>
          </a:bodyPr>
          <a:lstStyle/>
          <a:p>
            <a:r>
              <a:rPr lang="en-US" sz="2400" dirty="0">
                <a:solidFill>
                  <a:srgbClr val="4E519E"/>
                </a:solidFill>
              </a:rPr>
              <a:t>The Market for Apartments</a:t>
            </a:r>
          </a:p>
        </p:txBody>
      </p:sp>
      <p:sp>
        <p:nvSpPr>
          <p:cNvPr id="5" name="Footer Placeholder 4">
            <a:extLst>
              <a:ext uri="{FF2B5EF4-FFF2-40B4-BE49-F238E27FC236}">
                <a16:creationId xmlns:a16="http://schemas.microsoft.com/office/drawing/2014/main" id="{0A2150EF-7116-1444-4699-1F4F8938D2D5}"/>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0363651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up)">
                                      <p:cBhvr>
                                        <p:cTn id="25" dur="500"/>
                                        <p:tgtEl>
                                          <p:spTgt spid="26"/>
                                        </p:tgtEl>
                                      </p:cBhvr>
                                    </p:animEffect>
                                  </p:childTnLst>
                                </p:cTn>
                              </p:par>
                            </p:childTnLst>
                          </p:cTn>
                        </p:par>
                        <p:par>
                          <p:cTn id="26" fill="hold">
                            <p:stCondLst>
                              <p:cond delay="500"/>
                            </p:stCondLst>
                            <p:childTnLst>
                              <p:par>
                                <p:cTn id="27" presetID="22" presetClass="entr" presetSubtype="1" fill="hold"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wipe(up)">
                                      <p:cBhvr>
                                        <p:cTn id="29" dur="500"/>
                                        <p:tgtEl>
                                          <p:spTgt spid="30"/>
                                        </p:tgtEl>
                                      </p:cBhvr>
                                    </p:animEffect>
                                  </p:childTnLst>
                                </p:cTn>
                              </p:par>
                            </p:childTnLst>
                          </p:cTn>
                        </p:par>
                        <p:par>
                          <p:cTn id="30" fill="hold">
                            <p:stCondLst>
                              <p:cond delay="1000"/>
                            </p:stCondLst>
                            <p:childTnLst>
                              <p:par>
                                <p:cTn id="31" presetID="22" presetClass="entr" presetSubtype="8" fill="hold" grpId="0" nodeType="after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wipe(left)">
                                      <p:cBhvr>
                                        <p:cTn id="33" dur="500"/>
                                        <p:tgtEl>
                                          <p:spTgt spid="3">
                                            <p:txEl>
                                              <p:pRg st="5" end="5"/>
                                            </p:txEl>
                                          </p:spTgt>
                                        </p:tgtEl>
                                      </p:cBhvr>
                                    </p:animEffect>
                                  </p:childTnLst>
                                </p:cTn>
                              </p:par>
                            </p:childTnLst>
                          </p:cTn>
                        </p:par>
                        <p:par>
                          <p:cTn id="34" fill="hold">
                            <p:stCondLst>
                              <p:cond delay="1500"/>
                            </p:stCondLst>
                            <p:childTnLst>
                              <p:par>
                                <p:cTn id="35" presetID="22" presetClass="entr" presetSubtype="8"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par>
                          <p:cTn id="38" fill="hold">
                            <p:stCondLst>
                              <p:cond delay="2000"/>
                            </p:stCondLst>
                            <p:childTnLst>
                              <p:par>
                                <p:cTn id="39" presetID="22" presetClass="entr" presetSubtype="8" fill="hold" grpId="0" nodeType="after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wipe(left)">
                                      <p:cBhvr>
                                        <p:cTn id="41" dur="500"/>
                                        <p:tgtEl>
                                          <p:spTgt spid="3">
                                            <p:txEl>
                                              <p:pRg st="7" end="7"/>
                                            </p:txEl>
                                          </p:spTgt>
                                        </p:tgtEl>
                                      </p:cBhvr>
                                    </p:animEffect>
                                  </p:childTnLst>
                                </p:cTn>
                              </p:par>
                            </p:childTnLst>
                          </p:cTn>
                        </p:par>
                        <p:par>
                          <p:cTn id="42" fill="hold">
                            <p:stCondLst>
                              <p:cond delay="2500"/>
                            </p:stCondLst>
                            <p:childTnLst>
                              <p:par>
                                <p:cTn id="43" presetID="18" presetClass="entr" presetSubtype="6" fill="hold"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strips(downRight)">
                                      <p:cBhvr>
                                        <p:cTn id="4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AE1221"/>
                </a:solidFill>
              </a:rPr>
              <a:t>EXAMPLE 1C: </a:t>
            </a:r>
            <a:r>
              <a:rPr lang="en-US" dirty="0">
                <a:solidFill>
                  <a:schemeClr val="tx1"/>
                </a:solidFill>
              </a:rPr>
              <a:t>Binding price ceiling in long run</a:t>
            </a:r>
          </a:p>
        </p:txBody>
      </p:sp>
      <p:sp>
        <p:nvSpPr>
          <p:cNvPr id="4" name="Slide Number Placeholder 3"/>
          <p:cNvSpPr>
            <a:spLocks noGrp="1"/>
          </p:cNvSpPr>
          <p:nvPr>
            <p:ph type="sldNum" sz="quarter" idx="10"/>
          </p:nvPr>
        </p:nvSpPr>
        <p:spPr/>
        <p:txBody>
          <a:bodyPr/>
          <a:lstStyle/>
          <a:p>
            <a:pPr>
              <a:defRPr/>
            </a:pPr>
            <a:fld id="{2F37425F-5E17-4209-B948-B5CE2119E408}" type="slidenum">
              <a:rPr lang="en-US" smtClean="0"/>
              <a:pPr>
                <a:defRPr/>
              </a:pPr>
              <a:t>9</a:t>
            </a:fld>
            <a:endParaRPr lang="en-US" dirty="0"/>
          </a:p>
        </p:txBody>
      </p:sp>
      <p:sp>
        <p:nvSpPr>
          <p:cNvPr id="3" name="Text Placeholder 2"/>
          <p:cNvSpPr>
            <a:spLocks noGrp="1"/>
          </p:cNvSpPr>
          <p:nvPr>
            <p:ph idx="12"/>
          </p:nvPr>
        </p:nvSpPr>
        <p:spPr>
          <a:xfrm>
            <a:off x="1837724" y="1143000"/>
            <a:ext cx="3877277" cy="5029200"/>
          </a:xfrm>
        </p:spPr>
        <p:txBody>
          <a:bodyPr>
            <a:normAutofit/>
          </a:bodyPr>
          <a:lstStyle/>
          <a:p>
            <a:pPr marL="0" indent="0">
              <a:buNone/>
            </a:pPr>
            <a:r>
              <a:rPr lang="en-US" sz="3200" dirty="0"/>
              <a:t>In the </a:t>
            </a:r>
            <a:r>
              <a:rPr lang="en-US" sz="3200" u="sng" dirty="0"/>
              <a:t>long run</a:t>
            </a:r>
            <a:r>
              <a:rPr lang="en-US" sz="3200" dirty="0"/>
              <a:t>, supply and demand of rental apartments are more price-elastic. </a:t>
            </a:r>
          </a:p>
          <a:p>
            <a:pPr marL="0" indent="0">
              <a:buNone/>
            </a:pPr>
            <a:endParaRPr lang="en-US" sz="3200" dirty="0"/>
          </a:p>
          <a:p>
            <a:pPr marL="0" indent="0">
              <a:buNone/>
            </a:pPr>
            <a:r>
              <a:rPr lang="en-US" sz="3200" dirty="0"/>
              <a:t>So, the </a:t>
            </a:r>
            <a:r>
              <a:rPr lang="en-US" sz="3200" dirty="0">
                <a:solidFill>
                  <a:srgbClr val="C00000"/>
                </a:solidFill>
              </a:rPr>
              <a:t>shortage </a:t>
            </a:r>
            <a:br>
              <a:rPr lang="en-US" sz="3200" dirty="0">
                <a:solidFill>
                  <a:srgbClr val="C00000"/>
                </a:solidFill>
              </a:rPr>
            </a:br>
            <a:r>
              <a:rPr lang="en-US" sz="3200" dirty="0">
                <a:solidFill>
                  <a:srgbClr val="C00000"/>
                </a:solidFill>
              </a:rPr>
              <a:t>is larger</a:t>
            </a:r>
            <a:r>
              <a:rPr lang="en-US" sz="3200" dirty="0"/>
              <a:t>. </a:t>
            </a:r>
          </a:p>
        </p:txBody>
      </p:sp>
      <p:grpSp>
        <p:nvGrpSpPr>
          <p:cNvPr id="37" name="Group 4"/>
          <p:cNvGrpSpPr>
            <a:grpSpLocks/>
          </p:cNvGrpSpPr>
          <p:nvPr/>
        </p:nvGrpSpPr>
        <p:grpSpPr bwMode="auto">
          <a:xfrm>
            <a:off x="5918201" y="1891269"/>
            <a:ext cx="4422775" cy="3871913"/>
            <a:chOff x="2579" y="785"/>
            <a:chExt cx="2786" cy="2439"/>
          </a:xfrm>
        </p:grpSpPr>
        <p:grpSp>
          <p:nvGrpSpPr>
            <p:cNvPr id="38" name="Group 5"/>
            <p:cNvGrpSpPr>
              <a:grpSpLocks/>
            </p:cNvGrpSpPr>
            <p:nvPr/>
          </p:nvGrpSpPr>
          <p:grpSpPr bwMode="auto">
            <a:xfrm>
              <a:off x="2697" y="1037"/>
              <a:ext cx="2409" cy="2049"/>
              <a:chOff x="1098" y="1361"/>
              <a:chExt cx="2116" cy="2027"/>
            </a:xfrm>
          </p:grpSpPr>
          <p:sp>
            <p:nvSpPr>
              <p:cNvPr id="41" name="Line 6"/>
              <p:cNvSpPr>
                <a:spLocks noChangeShapeType="1"/>
              </p:cNvSpPr>
              <p:nvPr/>
            </p:nvSpPr>
            <p:spPr bwMode="auto">
              <a:xfrm>
                <a:off x="1102" y="1361"/>
                <a:ext cx="0" cy="2025"/>
              </a:xfrm>
              <a:prstGeom prst="line">
                <a:avLst/>
              </a:prstGeom>
              <a:noFill/>
              <a:ln w="12700">
                <a:solidFill>
                  <a:schemeClr val="tx1"/>
                </a:solidFill>
                <a:round/>
                <a:headEnd/>
                <a:tailEnd/>
              </a:ln>
            </p:spPr>
            <p:txBody>
              <a:bodyPr/>
              <a:lstStyle/>
              <a:p>
                <a:endParaRPr lang="en-US">
                  <a:latin typeface="Arial"/>
                  <a:cs typeface="Arial"/>
                </a:endParaRPr>
              </a:p>
            </p:txBody>
          </p:sp>
          <p:sp>
            <p:nvSpPr>
              <p:cNvPr id="42" name="Line 7"/>
              <p:cNvSpPr>
                <a:spLocks noChangeShapeType="1"/>
              </p:cNvSpPr>
              <p:nvPr/>
            </p:nvSpPr>
            <p:spPr bwMode="auto">
              <a:xfrm>
                <a:off x="1098" y="3388"/>
                <a:ext cx="2116" cy="0"/>
              </a:xfrm>
              <a:prstGeom prst="line">
                <a:avLst/>
              </a:prstGeom>
              <a:noFill/>
              <a:ln w="12700">
                <a:solidFill>
                  <a:schemeClr val="tx1"/>
                </a:solidFill>
                <a:round/>
                <a:headEnd/>
                <a:tailEnd/>
              </a:ln>
            </p:spPr>
            <p:txBody>
              <a:bodyPr/>
              <a:lstStyle/>
              <a:p>
                <a:endParaRPr lang="en-US">
                  <a:latin typeface="Arial"/>
                  <a:cs typeface="Arial"/>
                </a:endParaRPr>
              </a:p>
            </p:txBody>
          </p:sp>
        </p:grpSp>
        <p:sp>
          <p:nvSpPr>
            <p:cNvPr id="39" name="Text Box 8"/>
            <p:cNvSpPr txBox="1">
              <a:spLocks noChangeArrowheads="1"/>
            </p:cNvSpPr>
            <p:nvPr/>
          </p:nvSpPr>
          <p:spPr bwMode="auto">
            <a:xfrm>
              <a:off x="2579" y="785"/>
              <a:ext cx="267"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P</a:t>
              </a:r>
            </a:p>
          </p:txBody>
        </p:sp>
        <p:sp>
          <p:nvSpPr>
            <p:cNvPr id="40" name="Text Box 9"/>
            <p:cNvSpPr txBox="1">
              <a:spLocks noChangeArrowheads="1"/>
            </p:cNvSpPr>
            <p:nvPr/>
          </p:nvSpPr>
          <p:spPr bwMode="auto">
            <a:xfrm>
              <a:off x="5075" y="2936"/>
              <a:ext cx="290"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Q</a:t>
              </a:r>
            </a:p>
          </p:txBody>
        </p:sp>
      </p:grpSp>
      <p:grpSp>
        <p:nvGrpSpPr>
          <p:cNvPr id="43" name="Group 10"/>
          <p:cNvGrpSpPr>
            <a:grpSpLocks/>
          </p:cNvGrpSpPr>
          <p:nvPr/>
        </p:nvGrpSpPr>
        <p:grpSpPr bwMode="auto">
          <a:xfrm>
            <a:off x="6429375" y="2300844"/>
            <a:ext cx="3911600" cy="3203575"/>
            <a:chOff x="3240" y="1064"/>
            <a:chExt cx="1649" cy="2018"/>
          </a:xfrm>
        </p:grpSpPr>
        <p:sp>
          <p:nvSpPr>
            <p:cNvPr id="44" name="Line 11"/>
            <p:cNvSpPr>
              <a:spLocks noChangeShapeType="1"/>
            </p:cNvSpPr>
            <p:nvPr/>
          </p:nvSpPr>
          <p:spPr bwMode="auto">
            <a:xfrm>
              <a:off x="3240" y="1064"/>
              <a:ext cx="1417" cy="1846"/>
            </a:xfrm>
            <a:prstGeom prst="line">
              <a:avLst/>
            </a:prstGeom>
            <a:noFill/>
            <a:ln w="38100">
              <a:solidFill>
                <a:srgbClr val="003399"/>
              </a:solidFill>
              <a:round/>
              <a:headEnd/>
              <a:tailEnd/>
            </a:ln>
          </p:spPr>
          <p:txBody>
            <a:bodyPr/>
            <a:lstStyle/>
            <a:p>
              <a:endParaRPr lang="en-US">
                <a:latin typeface="Arial"/>
                <a:cs typeface="Arial"/>
              </a:endParaRPr>
            </a:p>
          </p:txBody>
        </p:sp>
        <p:sp>
          <p:nvSpPr>
            <p:cNvPr id="45" name="Text Box 12"/>
            <p:cNvSpPr txBox="1">
              <a:spLocks noChangeArrowheads="1"/>
            </p:cNvSpPr>
            <p:nvPr/>
          </p:nvSpPr>
          <p:spPr bwMode="auto">
            <a:xfrm>
              <a:off x="4569" y="2794"/>
              <a:ext cx="320"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D</a:t>
              </a:r>
            </a:p>
          </p:txBody>
        </p:sp>
      </p:grpSp>
      <p:grpSp>
        <p:nvGrpSpPr>
          <p:cNvPr id="46" name="Group 13"/>
          <p:cNvGrpSpPr>
            <a:grpSpLocks/>
          </p:cNvGrpSpPr>
          <p:nvPr/>
        </p:nvGrpSpPr>
        <p:grpSpPr bwMode="auto">
          <a:xfrm>
            <a:off x="6257925" y="1994457"/>
            <a:ext cx="3529012" cy="3362325"/>
            <a:chOff x="3328" y="857"/>
            <a:chExt cx="1073" cy="2118"/>
          </a:xfrm>
        </p:grpSpPr>
        <p:sp>
          <p:nvSpPr>
            <p:cNvPr id="47" name="Line 14"/>
            <p:cNvSpPr>
              <a:spLocks noChangeShapeType="1"/>
            </p:cNvSpPr>
            <p:nvPr/>
          </p:nvSpPr>
          <p:spPr bwMode="auto">
            <a:xfrm flipV="1">
              <a:off x="3328" y="1089"/>
              <a:ext cx="872" cy="1886"/>
            </a:xfrm>
            <a:prstGeom prst="line">
              <a:avLst/>
            </a:prstGeom>
            <a:noFill/>
            <a:ln w="38100">
              <a:solidFill>
                <a:srgbClr val="003399"/>
              </a:solidFill>
              <a:round/>
              <a:headEnd/>
              <a:tailEnd/>
            </a:ln>
          </p:spPr>
          <p:txBody>
            <a:bodyPr/>
            <a:lstStyle/>
            <a:p>
              <a:endParaRPr lang="en-US">
                <a:latin typeface="Arial"/>
                <a:cs typeface="Arial"/>
              </a:endParaRPr>
            </a:p>
          </p:txBody>
        </p:sp>
        <p:sp>
          <p:nvSpPr>
            <p:cNvPr id="48" name="Text Box 15"/>
            <p:cNvSpPr txBox="1">
              <a:spLocks noChangeArrowheads="1"/>
            </p:cNvSpPr>
            <p:nvPr/>
          </p:nvSpPr>
          <p:spPr bwMode="auto">
            <a:xfrm>
              <a:off x="4081" y="857"/>
              <a:ext cx="320"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S</a:t>
              </a:r>
            </a:p>
          </p:txBody>
        </p:sp>
      </p:grpSp>
      <p:sp>
        <p:nvSpPr>
          <p:cNvPr id="49" name="Line 16"/>
          <p:cNvSpPr>
            <a:spLocks noChangeShapeType="1"/>
          </p:cNvSpPr>
          <p:nvPr/>
        </p:nvSpPr>
        <p:spPr bwMode="auto">
          <a:xfrm>
            <a:off x="6113463" y="3608943"/>
            <a:ext cx="1819275"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50" name="Line 17"/>
          <p:cNvSpPr>
            <a:spLocks noChangeShapeType="1"/>
          </p:cNvSpPr>
          <p:nvPr/>
        </p:nvSpPr>
        <p:spPr bwMode="auto">
          <a:xfrm>
            <a:off x="7150100" y="4423332"/>
            <a:ext cx="0" cy="1119187"/>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51" name="Oval 18"/>
          <p:cNvSpPr>
            <a:spLocks noChangeArrowheads="1"/>
          </p:cNvSpPr>
          <p:nvPr/>
        </p:nvSpPr>
        <p:spPr bwMode="auto">
          <a:xfrm>
            <a:off x="7861300" y="3532744"/>
            <a:ext cx="139700" cy="138113"/>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52" name="Text Box 19"/>
          <p:cNvSpPr txBox="1">
            <a:spLocks noChangeArrowheads="1"/>
          </p:cNvSpPr>
          <p:nvPr/>
        </p:nvSpPr>
        <p:spPr bwMode="auto">
          <a:xfrm>
            <a:off x="5080001" y="3421618"/>
            <a:ext cx="935037" cy="369332"/>
          </a:xfrm>
          <a:prstGeom prst="rect">
            <a:avLst/>
          </a:prstGeom>
          <a:noFill/>
          <a:ln w="9525">
            <a:noFill/>
            <a:miter lim="800000"/>
            <a:headEnd/>
            <a:tailEnd/>
          </a:ln>
        </p:spPr>
        <p:txBody>
          <a:bodyPr lIns="0" tIns="0" rIns="0" bIns="0">
            <a:spAutoFit/>
          </a:bodyPr>
          <a:lstStyle/>
          <a:p>
            <a:pPr algn="r">
              <a:spcBef>
                <a:spcPct val="50000"/>
              </a:spcBef>
            </a:pPr>
            <a:r>
              <a:rPr lang="en-US" sz="2400" dirty="0">
                <a:latin typeface="Arial"/>
                <a:cs typeface="Arial"/>
              </a:rPr>
              <a:t>$800</a:t>
            </a:r>
          </a:p>
        </p:txBody>
      </p:sp>
      <p:sp>
        <p:nvSpPr>
          <p:cNvPr id="53" name="Text Box 20"/>
          <p:cNvSpPr txBox="1">
            <a:spLocks noChangeArrowheads="1"/>
          </p:cNvSpPr>
          <p:nvPr/>
        </p:nvSpPr>
        <p:spPr bwMode="auto">
          <a:xfrm>
            <a:off x="6708775" y="5574268"/>
            <a:ext cx="876300" cy="369332"/>
          </a:xfrm>
          <a:prstGeom prst="rect">
            <a:avLst/>
          </a:prstGeom>
          <a:noFill/>
          <a:ln w="9525">
            <a:noFill/>
            <a:miter lim="800000"/>
            <a:headEnd/>
            <a:tailEnd/>
          </a:ln>
        </p:spPr>
        <p:txBody>
          <a:bodyPr lIns="0" tIns="0" rIns="0" bIns="0">
            <a:spAutoFit/>
          </a:bodyPr>
          <a:lstStyle/>
          <a:p>
            <a:pPr algn="ctr">
              <a:spcBef>
                <a:spcPct val="50000"/>
              </a:spcBef>
            </a:pPr>
            <a:r>
              <a:rPr lang="en-US" sz="2400">
                <a:latin typeface="Arial"/>
                <a:cs typeface="Arial"/>
              </a:rPr>
              <a:t>150</a:t>
            </a:r>
          </a:p>
        </p:txBody>
      </p:sp>
      <p:grpSp>
        <p:nvGrpSpPr>
          <p:cNvPr id="54" name="Group 21"/>
          <p:cNvGrpSpPr>
            <a:grpSpLocks/>
          </p:cNvGrpSpPr>
          <p:nvPr/>
        </p:nvGrpSpPr>
        <p:grpSpPr bwMode="auto">
          <a:xfrm>
            <a:off x="5076826" y="4005820"/>
            <a:ext cx="5514975" cy="830263"/>
            <a:chOff x="2056" y="1039"/>
            <a:chExt cx="3406" cy="523"/>
          </a:xfrm>
        </p:grpSpPr>
        <p:sp>
          <p:nvSpPr>
            <p:cNvPr id="55" name="Line 22"/>
            <p:cNvSpPr>
              <a:spLocks noChangeShapeType="1"/>
            </p:cNvSpPr>
            <p:nvPr/>
          </p:nvSpPr>
          <p:spPr bwMode="auto">
            <a:xfrm>
              <a:off x="2700" y="1304"/>
              <a:ext cx="1888" cy="0"/>
            </a:xfrm>
            <a:prstGeom prst="line">
              <a:avLst/>
            </a:prstGeom>
            <a:noFill/>
            <a:ln w="28575">
              <a:solidFill>
                <a:srgbClr val="FF0000"/>
              </a:solidFill>
              <a:round/>
              <a:headEnd/>
              <a:tailEnd/>
            </a:ln>
          </p:spPr>
          <p:txBody>
            <a:bodyPr/>
            <a:lstStyle/>
            <a:p>
              <a:endParaRPr lang="en-US">
                <a:latin typeface="Arial"/>
                <a:cs typeface="Arial"/>
              </a:endParaRPr>
            </a:p>
          </p:txBody>
        </p:sp>
        <p:sp>
          <p:nvSpPr>
            <p:cNvPr id="56" name="Text Box 23"/>
            <p:cNvSpPr txBox="1">
              <a:spLocks noChangeArrowheads="1"/>
            </p:cNvSpPr>
            <p:nvPr/>
          </p:nvSpPr>
          <p:spPr bwMode="auto">
            <a:xfrm>
              <a:off x="4757" y="1039"/>
              <a:ext cx="705" cy="523"/>
            </a:xfrm>
            <a:prstGeom prst="rect">
              <a:avLst/>
            </a:prstGeom>
            <a:noFill/>
            <a:ln w="9525">
              <a:noFill/>
              <a:miter lim="800000"/>
              <a:headEnd/>
              <a:tailEnd/>
            </a:ln>
          </p:spPr>
          <p:txBody>
            <a:bodyPr>
              <a:spAutoFit/>
            </a:bodyPr>
            <a:lstStyle/>
            <a:p>
              <a:pPr>
                <a:spcBef>
                  <a:spcPct val="50000"/>
                </a:spcBef>
              </a:pPr>
              <a:r>
                <a:rPr lang="en-US" sz="2400">
                  <a:latin typeface="Arial"/>
                  <a:cs typeface="Arial"/>
                </a:rPr>
                <a:t>Price </a:t>
              </a:r>
              <a:br>
                <a:rPr lang="en-US" sz="2400">
                  <a:latin typeface="Arial"/>
                  <a:cs typeface="Arial"/>
                </a:rPr>
              </a:br>
              <a:r>
                <a:rPr lang="en-US" sz="2400">
                  <a:latin typeface="Arial"/>
                  <a:cs typeface="Arial"/>
                </a:rPr>
                <a:t>ceiling</a:t>
              </a:r>
            </a:p>
          </p:txBody>
        </p:sp>
        <p:sp>
          <p:nvSpPr>
            <p:cNvPr id="57" name="AutoShape 24"/>
            <p:cNvSpPr>
              <a:spLocks/>
            </p:cNvSpPr>
            <p:nvPr/>
          </p:nvSpPr>
          <p:spPr bwMode="auto">
            <a:xfrm>
              <a:off x="4645" y="1076"/>
              <a:ext cx="156" cy="453"/>
            </a:xfrm>
            <a:prstGeom prst="leftBrace">
              <a:avLst>
                <a:gd name="adj1" fmla="val 38597"/>
                <a:gd name="adj2" fmla="val 50000"/>
              </a:avLst>
            </a:prstGeom>
            <a:noFill/>
            <a:ln w="19050">
              <a:solidFill>
                <a:schemeClr val="tx1"/>
              </a:solidFill>
              <a:round/>
              <a:headEnd/>
              <a:tailEnd/>
            </a:ln>
          </p:spPr>
          <p:txBody>
            <a:bodyPr wrap="none" anchor="ctr"/>
            <a:lstStyle/>
            <a:p>
              <a:endParaRPr lang="en-US">
                <a:latin typeface="Arial"/>
                <a:cs typeface="Arial"/>
              </a:endParaRPr>
            </a:p>
          </p:txBody>
        </p:sp>
        <p:sp>
          <p:nvSpPr>
            <p:cNvPr id="58" name="Text Box 25"/>
            <p:cNvSpPr txBox="1">
              <a:spLocks noChangeArrowheads="1"/>
            </p:cNvSpPr>
            <p:nvPr/>
          </p:nvSpPr>
          <p:spPr bwMode="auto">
            <a:xfrm>
              <a:off x="2056" y="1187"/>
              <a:ext cx="589"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$500</a:t>
              </a:r>
            </a:p>
          </p:txBody>
        </p:sp>
      </p:grpSp>
      <p:sp>
        <p:nvSpPr>
          <p:cNvPr id="59" name="Text Box 26"/>
          <p:cNvSpPr txBox="1">
            <a:spLocks noChangeArrowheads="1"/>
          </p:cNvSpPr>
          <p:nvPr/>
        </p:nvSpPr>
        <p:spPr bwMode="auto">
          <a:xfrm>
            <a:off x="8432800" y="5572681"/>
            <a:ext cx="876300" cy="369332"/>
          </a:xfrm>
          <a:prstGeom prst="rect">
            <a:avLst/>
          </a:prstGeom>
          <a:noFill/>
          <a:ln w="9525">
            <a:noFill/>
            <a:miter lim="800000"/>
            <a:headEnd/>
            <a:tailEnd/>
          </a:ln>
        </p:spPr>
        <p:txBody>
          <a:bodyPr lIns="0" tIns="0" rIns="0" bIns="0">
            <a:spAutoFit/>
          </a:bodyPr>
          <a:lstStyle/>
          <a:p>
            <a:pPr algn="ctr">
              <a:spcBef>
                <a:spcPct val="50000"/>
              </a:spcBef>
            </a:pPr>
            <a:r>
              <a:rPr lang="en-US" sz="2400">
                <a:latin typeface="Arial"/>
                <a:cs typeface="Arial"/>
              </a:rPr>
              <a:t>450</a:t>
            </a:r>
          </a:p>
        </p:txBody>
      </p:sp>
      <p:sp>
        <p:nvSpPr>
          <p:cNvPr id="60" name="Line 27"/>
          <p:cNvSpPr>
            <a:spLocks noChangeShapeType="1"/>
          </p:cNvSpPr>
          <p:nvPr/>
        </p:nvSpPr>
        <p:spPr bwMode="auto">
          <a:xfrm>
            <a:off x="8874125" y="4423332"/>
            <a:ext cx="0" cy="1119187"/>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61" name="Oval 28"/>
          <p:cNvSpPr>
            <a:spLocks noChangeArrowheads="1"/>
          </p:cNvSpPr>
          <p:nvPr/>
        </p:nvSpPr>
        <p:spPr bwMode="auto">
          <a:xfrm>
            <a:off x="7081837" y="4356656"/>
            <a:ext cx="139700" cy="138112"/>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62" name="Oval 29"/>
          <p:cNvSpPr>
            <a:spLocks noChangeArrowheads="1"/>
          </p:cNvSpPr>
          <p:nvPr/>
        </p:nvSpPr>
        <p:spPr bwMode="auto">
          <a:xfrm>
            <a:off x="8802687" y="4356656"/>
            <a:ext cx="139700" cy="138112"/>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nvGrpSpPr>
          <p:cNvPr id="63" name="Group 33"/>
          <p:cNvGrpSpPr>
            <a:grpSpLocks/>
          </p:cNvGrpSpPr>
          <p:nvPr/>
        </p:nvGrpSpPr>
        <p:grpSpPr bwMode="auto">
          <a:xfrm>
            <a:off x="7156451" y="4493178"/>
            <a:ext cx="1704975" cy="688974"/>
            <a:chOff x="3359" y="2417"/>
            <a:chExt cx="1074" cy="434"/>
          </a:xfrm>
        </p:grpSpPr>
        <p:sp>
          <p:nvSpPr>
            <p:cNvPr id="64" name="AutoShape 31"/>
            <p:cNvSpPr>
              <a:spLocks/>
            </p:cNvSpPr>
            <p:nvPr/>
          </p:nvSpPr>
          <p:spPr bwMode="auto">
            <a:xfrm rot="-5400000">
              <a:off x="3802" y="1974"/>
              <a:ext cx="188" cy="1074"/>
            </a:xfrm>
            <a:prstGeom prst="leftBrace">
              <a:avLst>
                <a:gd name="adj1" fmla="val 100185"/>
                <a:gd name="adj2" fmla="val 50000"/>
              </a:avLst>
            </a:prstGeom>
            <a:noFill/>
            <a:ln w="19050">
              <a:solidFill>
                <a:srgbClr val="0000FF"/>
              </a:solidFill>
              <a:round/>
              <a:headEnd/>
              <a:tailEnd/>
            </a:ln>
          </p:spPr>
          <p:txBody>
            <a:bodyPr wrap="none" anchor="ctr"/>
            <a:lstStyle/>
            <a:p>
              <a:endParaRPr lang="en-US">
                <a:latin typeface="Arial"/>
                <a:cs typeface="Arial"/>
              </a:endParaRPr>
            </a:p>
          </p:txBody>
        </p:sp>
        <p:sp>
          <p:nvSpPr>
            <p:cNvPr id="65" name="Text Box 32"/>
            <p:cNvSpPr txBox="1">
              <a:spLocks noChangeArrowheads="1"/>
            </p:cNvSpPr>
            <p:nvPr/>
          </p:nvSpPr>
          <p:spPr bwMode="auto">
            <a:xfrm>
              <a:off x="3359" y="2618"/>
              <a:ext cx="1037" cy="233"/>
            </a:xfrm>
            <a:prstGeom prst="rect">
              <a:avLst/>
            </a:prstGeom>
            <a:solidFill>
              <a:schemeClr val="bg1">
                <a:alpha val="70195"/>
              </a:schemeClr>
            </a:solidFill>
            <a:ln w="9525">
              <a:solidFill>
                <a:srgbClr val="C00000"/>
              </a:solidFill>
              <a:miter lim="800000"/>
              <a:headEnd/>
              <a:tailEnd/>
            </a:ln>
          </p:spPr>
          <p:txBody>
            <a:bodyPr wrap="square" lIns="0" tIns="0" rIns="0" bIns="0">
              <a:spAutoFit/>
            </a:bodyPr>
            <a:lstStyle/>
            <a:p>
              <a:pPr algn="ctr">
                <a:spcBef>
                  <a:spcPct val="50000"/>
                </a:spcBef>
              </a:pPr>
              <a:r>
                <a:rPr lang="en-US" sz="2400" i="1" dirty="0">
                  <a:latin typeface="Arial"/>
                  <a:cs typeface="Arial"/>
                </a:rPr>
                <a:t>shortage</a:t>
              </a:r>
            </a:p>
          </p:txBody>
        </p:sp>
      </p:grpSp>
      <p:sp>
        <p:nvSpPr>
          <p:cNvPr id="35" name="TextBox 34"/>
          <p:cNvSpPr txBox="1"/>
          <p:nvPr/>
        </p:nvSpPr>
        <p:spPr>
          <a:xfrm>
            <a:off x="6015037" y="1153380"/>
            <a:ext cx="3827330" cy="461665"/>
          </a:xfrm>
          <a:prstGeom prst="rect">
            <a:avLst/>
          </a:prstGeom>
          <a:noFill/>
          <a:ln>
            <a:solidFill>
              <a:srgbClr val="AE1221"/>
            </a:solidFill>
          </a:ln>
        </p:spPr>
        <p:txBody>
          <a:bodyPr wrap="none" rtlCol="0">
            <a:spAutoFit/>
          </a:bodyPr>
          <a:lstStyle/>
          <a:p>
            <a:r>
              <a:rPr lang="en-US" sz="2400" dirty="0"/>
              <a:t>The Market for Apartments</a:t>
            </a:r>
          </a:p>
        </p:txBody>
      </p:sp>
      <p:sp>
        <p:nvSpPr>
          <p:cNvPr id="5" name="Footer Placeholder 4">
            <a:extLst>
              <a:ext uri="{FF2B5EF4-FFF2-40B4-BE49-F238E27FC236}">
                <a16:creationId xmlns:a16="http://schemas.microsoft.com/office/drawing/2014/main" id="{A4442D55-8D44-07E4-2327-244213555277}"/>
              </a:ext>
            </a:extLst>
          </p:cNvPr>
          <p:cNvSpPr>
            <a:spLocks noGrp="1"/>
          </p:cNvSpPr>
          <p:nvPr>
            <p:ph type="ftr" sz="quarter" idx="11"/>
          </p:nvPr>
        </p:nvSpPr>
        <p:spPr/>
        <p:txBody>
          <a:body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0210433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18" presetClass="entr" presetSubtype="6" fill="hold" nodeType="afterEffect">
                                  <p:stCondLst>
                                    <p:cond delay="0"/>
                                  </p:stCondLst>
                                  <p:childTnLst>
                                    <p:set>
                                      <p:cBhvr>
                                        <p:cTn id="10" dur="1" fill="hold">
                                          <p:stCondLst>
                                            <p:cond delay="0"/>
                                          </p:stCondLst>
                                        </p:cTn>
                                        <p:tgtEl>
                                          <p:spTgt spid="63"/>
                                        </p:tgtEl>
                                        <p:attrNameLst>
                                          <p:attrName>style.visibility</p:attrName>
                                        </p:attrNameLst>
                                      </p:cBhvr>
                                      <p:to>
                                        <p:strVal val="visible"/>
                                      </p:to>
                                    </p:set>
                                    <p:animEffect transition="in" filter="strips(downRight)">
                                      <p:cBhvr>
                                        <p:cTn id="11" dur="500"/>
                                        <p:tgtEl>
                                          <p:spTgt spid="63"/>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Chapter title">
  <a:themeElements>
    <a:clrScheme name="Open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penSlide">
      <a:majorFont>
        <a:latin typeface="Sabon-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Open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pen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pen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pen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pen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pen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pen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pen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pen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pen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pen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pen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Appendix">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ntro / Summary">
  <a:themeElements>
    <a:clrScheme name="Chapter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hapter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hapter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hapter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hapter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hapter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hapter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hapter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hapter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hapter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hapter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hapter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hapter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hapter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hapter content">
  <a:themeElements>
    <a:clrScheme name="Chapter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hapter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hapter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hapter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hapter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hapter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hapter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hapter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hapter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hapter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hapter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hapter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hapter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hapter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Figur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abl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ActiveLearning or Ex">
  <a:themeElements>
    <a:clrScheme name="Chapter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hapter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hapter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hapter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hapter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hapter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hapter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hapter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hapter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hapter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hapter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hapter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hapter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hapter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Case study">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Think-Pair-Share">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Ask Experts">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39402</TotalTime>
  <Words>9981</Words>
  <Application>Microsoft Office PowerPoint</Application>
  <PresentationFormat>Widescreen</PresentationFormat>
  <Paragraphs>863</Paragraphs>
  <Slides>49</Slides>
  <Notes>49</Notes>
  <HiddenSlides>0</HiddenSlides>
  <MMClips>0</MMClips>
  <ScaleCrop>false</ScaleCrop>
  <HeadingPairs>
    <vt:vector size="8" baseType="variant">
      <vt:variant>
        <vt:lpstr>Fonts Used</vt:lpstr>
      </vt:variant>
      <vt:variant>
        <vt:i4>7</vt:i4>
      </vt:variant>
      <vt:variant>
        <vt:lpstr>Theme</vt:lpstr>
      </vt:variant>
      <vt:variant>
        <vt:i4>10</vt:i4>
      </vt:variant>
      <vt:variant>
        <vt:lpstr>Embedded OLE Servers</vt:lpstr>
      </vt:variant>
      <vt:variant>
        <vt:i4>1</vt:i4>
      </vt:variant>
      <vt:variant>
        <vt:lpstr>Slide Titles</vt:lpstr>
      </vt:variant>
      <vt:variant>
        <vt:i4>49</vt:i4>
      </vt:variant>
    </vt:vector>
  </HeadingPairs>
  <TitlesOfParts>
    <vt:vector size="67" baseType="lpstr">
      <vt:lpstr>Arial</vt:lpstr>
      <vt:lpstr>Calibri</vt:lpstr>
      <vt:lpstr>Cambria</vt:lpstr>
      <vt:lpstr>Georgia</vt:lpstr>
      <vt:lpstr>Sabon-Bold</vt:lpstr>
      <vt:lpstr>Times New Roman</vt:lpstr>
      <vt:lpstr>Wingdings</vt:lpstr>
      <vt:lpstr>Chapter title</vt:lpstr>
      <vt:lpstr>Intro / Summary</vt:lpstr>
      <vt:lpstr>Chapter content</vt:lpstr>
      <vt:lpstr>Figure</vt:lpstr>
      <vt:lpstr>Table</vt:lpstr>
      <vt:lpstr>ActiveLearning or Ex</vt:lpstr>
      <vt:lpstr>Case study</vt:lpstr>
      <vt:lpstr>Think-Pair-Share</vt:lpstr>
      <vt:lpstr>Ask Experts</vt:lpstr>
      <vt:lpstr>Appendix</vt:lpstr>
      <vt:lpstr>Worksheet</vt:lpstr>
      <vt:lpstr>PowerPoint Presentation</vt:lpstr>
      <vt:lpstr>IN THIS CHAPTER</vt:lpstr>
      <vt:lpstr>Government Policies</vt:lpstr>
      <vt:lpstr>The Surprising Effects of Price Controls</vt:lpstr>
      <vt:lpstr>PowerPoint Presentation</vt:lpstr>
      <vt:lpstr>EXAMPLE 1:  The market for apartments</vt:lpstr>
      <vt:lpstr>EXAMPLE 1A: Not binding price ceiling</vt:lpstr>
      <vt:lpstr>EXAMPLE 1B: Binding price ceiling</vt:lpstr>
      <vt:lpstr>EXAMPLE 1C: Binding price ceiling in long run</vt:lpstr>
      <vt:lpstr>How Price Ceilings Affect Market Outcomes</vt:lpstr>
      <vt:lpstr>Active Learning 1: Price ceilings for muffins</vt:lpstr>
      <vt:lpstr>Active Learning 1: Answers</vt:lpstr>
      <vt:lpstr>Price Floors</vt:lpstr>
      <vt:lpstr>EXAMPLE 2:  A free labor market</vt:lpstr>
      <vt:lpstr>EXAMPLE 2A: Not binding price floor </vt:lpstr>
      <vt:lpstr>EXAMPLE 2B: Binding price floor </vt:lpstr>
      <vt:lpstr>PowerPoint Presentation</vt:lpstr>
      <vt:lpstr>Controversies over the Minimum Wage – 1 </vt:lpstr>
      <vt:lpstr>Controversies over the Minimum Wage – 2 </vt:lpstr>
      <vt:lpstr>Controversies over the Minimum Wage – 3 </vt:lpstr>
      <vt:lpstr>Controversies over the Minimum Wage – 4 </vt:lpstr>
      <vt:lpstr>Controversies over the Minimum Wage – 5 </vt:lpstr>
      <vt:lpstr>How Price Floors Affect Market Outcomes</vt:lpstr>
      <vt:lpstr>Active Learning 2: Price floors for muffins</vt:lpstr>
      <vt:lpstr>Active Learning 2: Answers</vt:lpstr>
      <vt:lpstr>Evaluating Price Controls – 1 </vt:lpstr>
      <vt:lpstr>Evaluating Price Controls – 2 </vt:lpstr>
      <vt:lpstr>Active Learning 3: Price controls: binding or not?</vt:lpstr>
      <vt:lpstr>Active Learning 3A: $90 price ceiling</vt:lpstr>
      <vt:lpstr>Active Learning 3B: $90 price floor</vt:lpstr>
      <vt:lpstr>Active Learning 3C: $120 price floor</vt:lpstr>
      <vt:lpstr>The Surprising Study of Tax Incidence </vt:lpstr>
      <vt:lpstr>EXAMPLE 3:  The market for pizza</vt:lpstr>
      <vt:lpstr>EXAMPLE 3A: A $1.50 tax imposed on buyers</vt:lpstr>
      <vt:lpstr>EXAMPLE 3B: The new equilibrium ($1.50 tax on buyers)</vt:lpstr>
      <vt:lpstr>EXAMPLE 3C: The incidence of a tax on buyers</vt:lpstr>
      <vt:lpstr>EXAMPLE 4A: A $1.50 tax imposed on sellers</vt:lpstr>
      <vt:lpstr>EXAMPLE 4B: The new equilibrium ($1.50 tax on sellers)</vt:lpstr>
      <vt:lpstr>The Outcome is the Same in Both Cases!</vt:lpstr>
      <vt:lpstr>Active Learning 4: Effects of a tax</vt:lpstr>
      <vt:lpstr>Active Learning 4: Answers</vt:lpstr>
      <vt:lpstr>Elasticity and Tax Incidence</vt:lpstr>
      <vt:lpstr>CASE 1:  Elastic supply, inelastic demand</vt:lpstr>
      <vt:lpstr>CASE 2:  Inelastic supply, elastic demand</vt:lpstr>
      <vt:lpstr>Who pays the luxury tax?</vt:lpstr>
      <vt:lpstr>Who Pays the Luxury Tax?</vt:lpstr>
      <vt:lpstr>THINK-PAIR-SHARE</vt:lpstr>
      <vt:lpstr>CHAPTER IN A NUTSHELL</vt:lpstr>
      <vt:lpstr>CHAPTER IN A NUTSHELL</vt:lpstr>
    </vt:vector>
  </TitlesOfParts>
  <Company>Eastern Illinois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Andreea Chiritescu</dc:creator>
  <cp:lastModifiedBy>Janneck, Allie K</cp:lastModifiedBy>
  <cp:revision>1362</cp:revision>
  <cp:lastPrinted>2019-05-14T19:06:14Z</cp:lastPrinted>
  <dcterms:created xsi:type="dcterms:W3CDTF">2016-03-16T19:41:09Z</dcterms:created>
  <dcterms:modified xsi:type="dcterms:W3CDTF">2022-09-28T20:00:20Z</dcterms:modified>
</cp:coreProperties>
</file>